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7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2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1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2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8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6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4999-BC31-481B-9AE3-4C2BF1A58A2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1DCF-081D-486F-8020-8E260AD0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Nigeria e-Government Summit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17</a:t>
            </a:r>
            <a:r>
              <a:rPr lang="en-US" b="1" baseline="30000" dirty="0"/>
              <a:t>th</a:t>
            </a:r>
            <a:r>
              <a:rPr lang="en-US" b="1" dirty="0"/>
              <a:t> November 2020</a:t>
            </a:r>
            <a:endParaRPr lang="en-GB" dirty="0"/>
          </a:p>
          <a:p>
            <a:r>
              <a:rPr lang="en-US" b="1" dirty="0"/>
              <a:t>Case Study: </a:t>
            </a:r>
            <a:r>
              <a:rPr lang="en-US" dirty="0"/>
              <a:t>The State of e-Government and critical success factors in Kenya 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Waudo</a:t>
            </a:r>
            <a:r>
              <a:rPr lang="en-US" dirty="0"/>
              <a:t> </a:t>
            </a:r>
            <a:r>
              <a:rPr lang="en-US" dirty="0" smtClean="0"/>
              <a:t>Siganga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 at a Glance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GDP 2019   US$ 97.4B</a:t>
            </a:r>
            <a:endParaRPr lang="en-GB" dirty="0"/>
          </a:p>
          <a:p>
            <a:r>
              <a:rPr lang="en-US" dirty="0"/>
              <a:t>Average GDP Per Capita US$ </a:t>
            </a:r>
            <a:r>
              <a:rPr lang="en-US" dirty="0" smtClean="0"/>
              <a:t>2,047</a:t>
            </a:r>
          </a:p>
          <a:p>
            <a:r>
              <a:rPr lang="en-US" dirty="0" smtClean="0"/>
              <a:t>Indic</a:t>
            </a:r>
            <a:r>
              <a:rPr lang="en-US" dirty="0"/>
              <a:t>. Exchange rate: 1US$=110 </a:t>
            </a:r>
            <a:r>
              <a:rPr lang="en-US" dirty="0" err="1"/>
              <a:t>Kshs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Population 47m (29</a:t>
            </a:r>
            <a:r>
              <a:rPr lang="en-US" baseline="30000" dirty="0"/>
              <a:t>th</a:t>
            </a:r>
            <a:r>
              <a:rPr lang="en-US" dirty="0"/>
              <a:t> most populous)</a:t>
            </a:r>
            <a:br>
              <a:rPr lang="en-US" dirty="0"/>
            </a:br>
            <a:r>
              <a:rPr lang="en-US" dirty="0"/>
              <a:t>		0-14:   40.2%</a:t>
            </a:r>
            <a:br>
              <a:rPr lang="en-US" dirty="0"/>
            </a:br>
            <a:r>
              <a:rPr lang="en-US" dirty="0"/>
              <a:t>		15-35:   35%</a:t>
            </a:r>
            <a:br>
              <a:rPr lang="en-US" dirty="0"/>
            </a:br>
            <a:r>
              <a:rPr lang="en-US" dirty="0"/>
              <a:t>		63-46:  21.98%</a:t>
            </a:r>
            <a:br>
              <a:rPr lang="en-US" dirty="0"/>
            </a:br>
            <a:r>
              <a:rPr lang="en-US" dirty="0"/>
              <a:t>		65&gt;:  3%</a:t>
            </a:r>
            <a:endParaRPr lang="en-GB" dirty="0"/>
          </a:p>
          <a:p>
            <a:pPr lvl="0"/>
            <a:r>
              <a:rPr lang="en-US" dirty="0"/>
              <a:t>Official Language:  </a:t>
            </a:r>
            <a:r>
              <a:rPr lang="en-US" dirty="0" smtClean="0"/>
              <a:t>English</a:t>
            </a:r>
          </a:p>
          <a:p>
            <a:pPr lvl="0"/>
            <a:r>
              <a:rPr lang="en-US" dirty="0" smtClean="0"/>
              <a:t>Political </a:t>
            </a:r>
            <a:r>
              <a:rPr lang="en-US" dirty="0"/>
              <a:t>System: Devolved State with Multi-Party democracy; 47 </a:t>
            </a:r>
            <a:r>
              <a:rPr lang="en-US" dirty="0" smtClean="0"/>
              <a:t>Counties</a:t>
            </a:r>
          </a:p>
          <a:p>
            <a:pPr lvl="0"/>
            <a:r>
              <a:rPr lang="en-US" dirty="0" smtClean="0"/>
              <a:t>Climate</a:t>
            </a:r>
            <a:r>
              <a:rPr lang="en-US" dirty="0"/>
              <a:t>: Equatorial with climate ranging from tropical to 10-35 degrees centigrade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 descr="Ken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19" y="272687"/>
            <a:ext cx="1514747" cy="1552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09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overall goal of e-Government </a:t>
            </a:r>
            <a:r>
              <a:rPr lang="en-US" dirty="0" smtClean="0"/>
              <a:t>in Kenya is </a:t>
            </a:r>
            <a:r>
              <a:rPr lang="en-US" dirty="0"/>
              <a:t>to </a:t>
            </a:r>
            <a:r>
              <a:rPr lang="en-GB" dirty="0" smtClean="0">
                <a:effectLst/>
              </a:rPr>
              <a:t>make the Government more </a:t>
            </a:r>
            <a:r>
              <a:rPr lang="en-GB" b="1" dirty="0" smtClean="0">
                <a:effectLst/>
              </a:rPr>
              <a:t>result</a:t>
            </a:r>
            <a:r>
              <a:rPr lang="en-GB" dirty="0" smtClean="0">
                <a:effectLst/>
              </a:rPr>
              <a:t> oriented, </a:t>
            </a:r>
            <a:r>
              <a:rPr lang="en-GB" b="1" dirty="0" smtClean="0">
                <a:effectLst/>
              </a:rPr>
              <a:t>efficient</a:t>
            </a:r>
            <a:r>
              <a:rPr lang="en-GB" dirty="0" smtClean="0">
                <a:effectLst/>
              </a:rPr>
              <a:t> and </a:t>
            </a:r>
            <a:r>
              <a:rPr lang="en-GB" b="1" dirty="0" smtClean="0">
                <a:effectLst/>
              </a:rPr>
              <a:t>citizen</a:t>
            </a:r>
            <a:r>
              <a:rPr lang="en-GB" dirty="0" smtClean="0">
                <a:effectLst/>
              </a:rPr>
              <a:t> centred. E-Government should enable citizens to </a:t>
            </a:r>
            <a:r>
              <a:rPr lang="en-GB" b="1" dirty="0" smtClean="0">
                <a:effectLst/>
              </a:rPr>
              <a:t>access</a:t>
            </a:r>
            <a:r>
              <a:rPr lang="en-GB" dirty="0" smtClean="0">
                <a:effectLst/>
              </a:rPr>
              <a:t> Government Services and Information as </a:t>
            </a:r>
            <a:r>
              <a:rPr lang="en-GB" b="1" dirty="0" smtClean="0">
                <a:effectLst/>
              </a:rPr>
              <a:t>efficiently</a:t>
            </a:r>
            <a:r>
              <a:rPr lang="en-GB" dirty="0" smtClean="0">
                <a:effectLst/>
              </a:rPr>
              <a:t> and as </a:t>
            </a:r>
            <a:r>
              <a:rPr lang="en-GB" b="1" dirty="0" smtClean="0">
                <a:effectLst/>
              </a:rPr>
              <a:t>effectively</a:t>
            </a:r>
            <a:r>
              <a:rPr lang="en-GB" dirty="0" smtClean="0">
                <a:effectLst/>
              </a:rPr>
              <a:t> as possible through the use of internet and other channels of communication.</a:t>
            </a:r>
          </a:p>
          <a:p>
            <a:r>
              <a:rPr lang="en-US" dirty="0" smtClean="0"/>
              <a:t>24/7 Access to Services</a:t>
            </a:r>
          </a:p>
          <a:p>
            <a:r>
              <a:rPr lang="en-US" dirty="0" smtClean="0"/>
              <a:t>Reduction in costs of the Services</a:t>
            </a:r>
          </a:p>
          <a:p>
            <a:r>
              <a:rPr lang="en-US" dirty="0" smtClean="0"/>
              <a:t>Ease of payment for services</a:t>
            </a:r>
          </a:p>
          <a:p>
            <a:r>
              <a:rPr lang="en-US" dirty="0" smtClean="0"/>
              <a:t>Reduction in human to human interaction and corruption</a:t>
            </a:r>
          </a:p>
          <a:p>
            <a:r>
              <a:rPr lang="en-US" dirty="0" smtClean="0"/>
              <a:t>Easier, more effective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4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Applications &amp;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5175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Applications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Should be run at high level – Directorate positioned in the Office of the President</a:t>
            </a:r>
            <a:endParaRPr lang="en-GB" dirty="0"/>
          </a:p>
          <a:p>
            <a:pPr lvl="0"/>
            <a:r>
              <a:rPr lang="en-US" dirty="0"/>
              <a:t>Supportive ICT Infrastructure/service </a:t>
            </a:r>
            <a:r>
              <a:rPr lang="en-US" dirty="0" smtClean="0"/>
              <a:t>availability (especially in rural)</a:t>
            </a:r>
            <a:endParaRPr lang="en-GB" dirty="0"/>
          </a:p>
          <a:p>
            <a:pPr lvl="0"/>
            <a:r>
              <a:rPr lang="en-US" dirty="0"/>
              <a:t>Supportive policies and regulation</a:t>
            </a:r>
            <a:endParaRPr lang="en-GB" dirty="0"/>
          </a:p>
          <a:p>
            <a:pPr lvl="0"/>
            <a:r>
              <a:rPr lang="en-US" dirty="0"/>
              <a:t>Training government officials</a:t>
            </a:r>
            <a:endParaRPr lang="en-GB" dirty="0"/>
          </a:p>
          <a:p>
            <a:pPr lvl="0"/>
            <a:r>
              <a:rPr lang="en-US" dirty="0"/>
              <a:t>User Awareness and </a:t>
            </a:r>
            <a:r>
              <a:rPr lang="en-US" dirty="0" smtClean="0"/>
              <a:t>buy in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Thank You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0693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Nigeria e-Government Summit 2020 </vt:lpstr>
      <vt:lpstr>Kenya at a Glance </vt:lpstr>
      <vt:lpstr>Objectives</vt:lpstr>
      <vt:lpstr>Major Applications &amp; Services</vt:lpstr>
      <vt:lpstr>Major Applications</vt:lpstr>
      <vt:lpstr>Key Success Factors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Nigeria e-Government Summit 2020 </dc:title>
  <dc:creator>waudo siganga</dc:creator>
  <cp:lastModifiedBy>waudo siganga</cp:lastModifiedBy>
  <cp:revision>5</cp:revision>
  <dcterms:created xsi:type="dcterms:W3CDTF">2020-11-17T06:43:40Z</dcterms:created>
  <dcterms:modified xsi:type="dcterms:W3CDTF">2020-11-17T07:07:44Z</dcterms:modified>
</cp:coreProperties>
</file>