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2" r:id="rId3"/>
    <p:sldId id="259" r:id="rId4"/>
    <p:sldId id="262" r:id="rId5"/>
    <p:sldId id="267" r:id="rId6"/>
    <p:sldId id="266" r:id="rId7"/>
    <p:sldId id="265" r:id="rId8"/>
    <p:sldId id="263" r:id="rId9"/>
    <p:sldId id="261" r:id="rId10"/>
    <p:sldId id="264" r:id="rId11"/>
    <p:sldId id="260" r:id="rId12"/>
    <p:sldId id="269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986AB8-CE2B-437D-B247-1D7492900092}" type="doc">
      <dgm:prSet loTypeId="list" loCatId="list" qsTypeId="urn:microsoft.com/office/officeart/2005/8/quickstyle/simple1" qsCatId="simple" csTypeId="urn:microsoft.com/office/officeart/2005/8/colors/colorful4" csCatId="accent1" phldr="0"/>
      <dgm:spPr/>
    </dgm:pt>
    <dgm:pt modelId="{6CE3E4C2-268E-4618-B3EF-0D0CAABDC9CC}">
      <dgm:prSet phldrT="[Text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b="1">
              <a:sym typeface="+mn-ea"/>
            </a:rPr>
            <a:t>Poverty Reduction</a:t>
          </a:r>
          <a:r>
            <a:rPr lang="en-US" sz="2000" b="1">
              <a:sym typeface="+mn-ea"/>
            </a:rPr>
            <a:t/>
          </a:r>
          <a:endParaRPr lang="en-US" sz="2000" b="1">
            <a:sym typeface="+mn-ea"/>
          </a:endParaRPr>
        </a:p>
      </dgm:t>
    </dgm:pt>
    <dgm:pt modelId="{08453653-370C-4F4C-B22D-B4A05A9ACCB0}" cxnId="{9E03A5FF-DF55-467A-B660-5C9A9DD778C8}" type="parTrans">
      <dgm:prSet/>
      <dgm:spPr/>
    </dgm:pt>
    <dgm:pt modelId="{EDB536BA-108F-46C4-9FBC-8B920BCBF9E0}" cxnId="{9E03A5FF-DF55-467A-B660-5C9A9DD778C8}" type="sibTrans">
      <dgm:prSet/>
      <dgm:spPr/>
    </dgm:pt>
    <dgm:pt modelId="{5FC67689-F0F0-46C8-B25E-0FFC1D3CEC09}">
      <dgm:prSet phldrT="[Text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b="1">
              <a:sym typeface="+mn-ea"/>
            </a:rPr>
            <a:t>Income Equality</a:t>
          </a:r>
          <a:r>
            <a:rPr lang="en-US" sz="2000" b="1">
              <a:sym typeface="+mn-ea"/>
            </a:rPr>
            <a:t/>
          </a:r>
          <a:endParaRPr lang="en-US" sz="2000" b="1">
            <a:sym typeface="+mn-ea"/>
          </a:endParaRPr>
        </a:p>
      </dgm:t>
    </dgm:pt>
    <dgm:pt modelId="{2F238837-BBB8-4679-AB60-77ABE886322A}" cxnId="{3397CD8C-535C-4735-B568-F7922FAA4BCC}" type="parTrans">
      <dgm:prSet/>
      <dgm:spPr/>
    </dgm:pt>
    <dgm:pt modelId="{85F7ABD1-6887-4C07-B641-A21CADACAD08}" cxnId="{3397CD8C-535C-4735-B568-F7922FAA4BCC}" type="sibTrans">
      <dgm:prSet/>
      <dgm:spPr/>
    </dgm:pt>
    <dgm:pt modelId="{3233AD9C-5A3B-4498-8EED-4E9E30BBD6BD}">
      <dgm:prSet phldrT="[Text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b="1">
              <a:sym typeface="+mn-ea"/>
            </a:rPr>
            <a:t>Access to Basi</a:t>
          </a:r>
          <a:r>
            <a:rPr lang="en-US" sz="2000" b="1">
              <a:sym typeface="+mn-ea"/>
            </a:rPr>
            <a:t>c Services</a:t>
          </a:r>
          <a:r>
            <a:rPr lang="en-US" sz="2000" b="1">
              <a:sym typeface="+mn-ea"/>
            </a:rPr>
            <a:t/>
          </a:r>
          <a:endParaRPr lang="en-US" sz="2000" b="1">
            <a:sym typeface="+mn-ea"/>
          </a:endParaRPr>
        </a:p>
      </dgm:t>
    </dgm:pt>
    <dgm:pt modelId="{B0020B45-FC3D-4248-B0E2-80B50CAF7D91}" cxnId="{8972410F-E290-4D4B-92DA-B9E80F72032F}" type="parTrans">
      <dgm:prSet/>
      <dgm:spPr/>
    </dgm:pt>
    <dgm:pt modelId="{19424A60-1A16-4140-BF60-69D1BCCEB283}" cxnId="{8972410F-E290-4D4B-92DA-B9E80F72032F}" type="sibTrans">
      <dgm:prSet/>
      <dgm:spPr/>
    </dgm:pt>
    <dgm:pt modelId="{2A0F1255-BD09-4357-97A8-94212C2C6E93}">
      <dgm:prSet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sz="2000" b="1">
              <a:sym typeface="+mn-ea"/>
            </a:rPr>
            <a:t>S</a:t>
          </a:r>
          <a:r>
            <a:rPr lang="en-US" sz="2000" b="1">
              <a:sym typeface="+mn-ea"/>
            </a:rPr>
            <a:t>ocial Inclusion</a:t>
          </a:r>
          <a:r>
            <a:rPr lang="en-US" sz="2000" b="1">
              <a:sym typeface="+mn-ea"/>
            </a:rPr>
            <a:t/>
          </a:r>
          <a:endParaRPr lang="en-US" sz="2000" b="1">
            <a:sym typeface="+mn-ea"/>
          </a:endParaRPr>
        </a:p>
      </dgm:t>
    </dgm:pt>
    <dgm:pt modelId="{CF1BB859-1DC9-4C4D-8ADC-D3EFAB45AD9C}" cxnId="{26925861-AA9E-4BE0-8A54-8A8CDB7F016E}" type="parTrans">
      <dgm:prSet/>
      <dgm:spPr/>
    </dgm:pt>
    <dgm:pt modelId="{A9085219-F392-449A-BD0E-789F58687144}" cxnId="{26925861-AA9E-4BE0-8A54-8A8CDB7F016E}" type="sibTrans">
      <dgm:prSet/>
      <dgm:spPr/>
    </dgm:pt>
    <dgm:pt modelId="{C89A2B5A-5627-4BED-8B1C-9327CF576B15}">
      <dgm:prSet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sz="1800" b="1">
              <a:sym typeface="+mn-ea"/>
            </a:rPr>
            <a:t>P</a:t>
          </a:r>
          <a:r>
            <a:rPr lang="en-US" sz="1800" b="1">
              <a:sym typeface="+mn-ea"/>
            </a:rPr>
            <a:t>rotection</a:t>
          </a:r>
          <a:r>
            <a:rPr lang="en-US" sz="2000" b="1">
              <a:sym typeface="+mn-ea"/>
            </a:rPr>
            <a:t> from </a:t>
          </a:r>
          <a:r>
            <a:rPr lang="en-US" sz="1600" b="1">
              <a:sym typeface="+mn-ea"/>
            </a:rPr>
            <a:t>Exploitation</a:t>
          </a:r>
          <a:r>
            <a:rPr lang="en-US" sz="1600" b="1">
              <a:sym typeface="+mn-ea"/>
            </a:rPr>
            <a:t/>
          </a:r>
          <a:endParaRPr lang="en-US" sz="1600" b="1">
            <a:sym typeface="+mn-ea"/>
          </a:endParaRPr>
        </a:p>
      </dgm:t>
    </dgm:pt>
    <dgm:pt modelId="{57D6A543-BA32-42E9-BE68-DC9037E9A436}" cxnId="{DFF14593-6A0F-48D5-8CCD-72514DFE592C}" type="parTrans">
      <dgm:prSet/>
      <dgm:spPr/>
    </dgm:pt>
    <dgm:pt modelId="{D7E9A21D-4BB0-4C97-97FA-D2CCAA9665D2}" cxnId="{DFF14593-6A0F-48D5-8CCD-72514DFE592C}" type="sibTrans">
      <dgm:prSet/>
      <dgm:spPr/>
    </dgm:pt>
    <dgm:pt modelId="{C4E42760-ADC2-4BB8-8200-743E0F1F7BFC}">
      <dgm:prSet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sz="2000" b="1">
              <a:sym typeface="+mn-ea"/>
            </a:rPr>
            <a:t>D</a:t>
          </a:r>
          <a:r>
            <a:rPr lang="en-US" sz="2000" b="1">
              <a:sym typeface="+mn-ea"/>
            </a:rPr>
            <a:t>ignity and Choice</a:t>
          </a:r>
          <a:r>
            <a:rPr lang="en-US" sz="2000" b="1">
              <a:sym typeface="+mn-ea"/>
            </a:rPr>
            <a:t/>
          </a:r>
          <a:endParaRPr lang="en-US" sz="2000" b="1">
            <a:sym typeface="+mn-ea"/>
          </a:endParaRPr>
        </a:p>
      </dgm:t>
    </dgm:pt>
    <dgm:pt modelId="{0A67C7DC-D76F-404B-A780-3EDA01373469}" cxnId="{C62C6FFE-6BD3-42D4-8D96-2984FE66110B}" type="parTrans">
      <dgm:prSet/>
      <dgm:spPr/>
    </dgm:pt>
    <dgm:pt modelId="{CAC98613-7CFC-43A7-9DA3-43E15FC3D9A3}" cxnId="{C62C6FFE-6BD3-42D4-8D96-2984FE66110B}" type="sibTrans">
      <dgm:prSet/>
      <dgm:spPr/>
    </dgm:pt>
    <dgm:pt modelId="{E3EA6CCF-C38B-4F6D-B36D-669C45B419C4}">
      <dgm:prSet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sz="1400" b="1">
              <a:sym typeface="+mn-ea"/>
            </a:rPr>
            <a:t>P</a:t>
          </a:r>
          <a:r>
            <a:rPr lang="en-US" sz="1400" b="1">
              <a:sym typeface="+mn-ea"/>
            </a:rPr>
            <a:t>articipation</a:t>
          </a:r>
          <a:r>
            <a:rPr lang="en-US" sz="2000" b="1">
              <a:sym typeface="+mn-ea"/>
            </a:rPr>
            <a:t> in Formal Economy</a:t>
          </a:r>
          <a:r>
            <a:rPr lang="en-US" sz="2000" b="1">
              <a:sym typeface="+mn-ea"/>
            </a:rPr>
            <a:t/>
          </a:r>
          <a:endParaRPr lang="en-US" sz="2000" b="1">
            <a:sym typeface="+mn-ea"/>
          </a:endParaRPr>
        </a:p>
      </dgm:t>
    </dgm:pt>
    <dgm:pt modelId="{FC168C86-9ECE-47D6-A919-D8C0F929A215}" cxnId="{61AB640D-A6F5-4107-B448-1BE74C0FBA2B}" type="parTrans">
      <dgm:prSet/>
      <dgm:spPr/>
    </dgm:pt>
    <dgm:pt modelId="{17B62686-D503-4B82-B036-8DA8E8229DCE}" cxnId="{61AB640D-A6F5-4107-B448-1BE74C0FBA2B}" type="sibTrans">
      <dgm:prSet/>
      <dgm:spPr/>
    </dgm:pt>
    <dgm:pt modelId="{BC21FA8F-89F9-4DC7-AA83-361D06B1190E}">
      <dgm:prSet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sz="2000">
              <a:sym typeface="+mn-ea"/>
            </a:rPr>
            <a:t>H</a:t>
          </a:r>
          <a:r>
            <a:rPr lang="en-US" sz="2000">
              <a:sym typeface="+mn-ea"/>
            </a:rPr>
            <a:t>uman Rights </a:t>
          </a:r>
          <a:r>
            <a:rPr lang="en-US" sz="1800">
              <a:sym typeface="+mn-ea"/>
            </a:rPr>
            <a:t>Framework</a:t>
          </a:r>
          <a:r>
            <a:rPr lang="en-US" sz="1800">
              <a:sym typeface="+mn-ea"/>
            </a:rPr>
            <a:t/>
          </a:r>
          <a:endParaRPr lang="en-US" sz="1800">
            <a:sym typeface="+mn-ea"/>
          </a:endParaRPr>
        </a:p>
      </dgm:t>
    </dgm:pt>
    <dgm:pt modelId="{28B3F9DE-A147-4462-80B7-B992DBA38A93}" cxnId="{F1AD08B4-C7E9-4E3A-B998-F93A5F358826}" type="parTrans">
      <dgm:prSet/>
      <dgm:spPr/>
    </dgm:pt>
    <dgm:pt modelId="{31561A7D-3E53-47E9-9795-33966FC51A40}" cxnId="{F1AD08B4-C7E9-4E3A-B998-F93A5F358826}" type="sibTrans">
      <dgm:prSet/>
      <dgm:spPr/>
    </dgm:pt>
    <dgm:pt modelId="{523FE743-2657-4FB3-9849-E79551DAB1B6}" type="pres">
      <dgm:prSet presAssocID="{87986AB8-CE2B-437D-B247-1D7492900092}" presName="Name0" presStyleCnt="0">
        <dgm:presLayoutVars>
          <dgm:dir/>
          <dgm:resizeHandles val="exact"/>
        </dgm:presLayoutVars>
      </dgm:prSet>
      <dgm:spPr/>
    </dgm:pt>
    <dgm:pt modelId="{960387AD-826E-41E3-8FC4-D1E72BC4E8D5}" type="pres">
      <dgm:prSet presAssocID="{87986AB8-CE2B-437D-B247-1D7492900092}" presName="fgShape" presStyleLbl="fgShp" presStyleIdx="0" presStyleCnt="1"/>
      <dgm:spPr/>
    </dgm:pt>
    <dgm:pt modelId="{CF0B136A-086D-4B3D-B4D2-7089D8D4472E}" type="pres">
      <dgm:prSet presAssocID="{87986AB8-CE2B-437D-B247-1D7492900092}" presName="linComp" presStyleCnt="0"/>
      <dgm:spPr/>
    </dgm:pt>
    <dgm:pt modelId="{DA91AC89-4E09-485E-8418-FC2DB88B9A77}" type="pres">
      <dgm:prSet presAssocID="{6CE3E4C2-268E-4618-B3EF-0D0CAABDC9CC}" presName="compNode" presStyleCnt="0"/>
      <dgm:spPr/>
    </dgm:pt>
    <dgm:pt modelId="{DB6C46E2-89FD-433D-9892-A957ECA1F70E}" type="pres">
      <dgm:prSet presAssocID="{6CE3E4C2-268E-4618-B3EF-0D0CAABDC9CC}" presName="bkgdShape" presStyleLbl="node1" presStyleIdx="0" presStyleCnt="8"/>
      <dgm:spPr/>
    </dgm:pt>
    <dgm:pt modelId="{5B800275-29D3-497B-A49D-2279870AFF6D}" type="pres">
      <dgm:prSet presAssocID="{6CE3E4C2-268E-4618-B3EF-0D0CAABDC9CC}" presName="nodeTx" presStyleCnt="0">
        <dgm:presLayoutVars>
          <dgm:bulletEnabled val="1"/>
        </dgm:presLayoutVars>
      </dgm:prSet>
      <dgm:spPr/>
    </dgm:pt>
    <dgm:pt modelId="{0FC7D2A3-4D17-4316-AF38-B89A74E54D32}" type="pres">
      <dgm:prSet presAssocID="{6CE3E4C2-268E-4618-B3EF-0D0CAABDC9CC}" presName="invisiNode" presStyleCnt="0"/>
      <dgm:spPr/>
    </dgm:pt>
    <dgm:pt modelId="{34C4D57C-2D9C-46C5-9165-35089BD2A3CE}" type="pres">
      <dgm:prSet presAssocID="{6CE3E4C2-268E-4618-B3EF-0D0CAABDC9CC}" presName="imagNode" presStyleLbl="fgImgPlace1" presStyleIdx="0" presStyleCnt="8"/>
      <dgm:spPr/>
    </dgm:pt>
    <dgm:pt modelId="{990C17EF-4BB5-4C06-BDA9-36C3CDE16289}" type="pres">
      <dgm:prSet presAssocID="{EDB536BA-108F-46C4-9FBC-8B920BCBF9E0}" presName="sibTrans" presStyleCnt="0"/>
      <dgm:spPr/>
    </dgm:pt>
    <dgm:pt modelId="{9B73191B-537D-4142-AB4F-64304604CCDB}" type="pres">
      <dgm:prSet presAssocID="{5FC67689-F0F0-46C8-B25E-0FFC1D3CEC09}" presName="compNode" presStyleCnt="0"/>
      <dgm:spPr/>
    </dgm:pt>
    <dgm:pt modelId="{FE345B2C-80C6-4694-BA1E-DCBA70F59951}" type="pres">
      <dgm:prSet presAssocID="{5FC67689-F0F0-46C8-B25E-0FFC1D3CEC09}" presName="bkgdShape" presStyleLbl="node1" presStyleIdx="1" presStyleCnt="8"/>
      <dgm:spPr/>
    </dgm:pt>
    <dgm:pt modelId="{BEB71E5B-8123-4D6F-A301-3929FB174526}" type="pres">
      <dgm:prSet presAssocID="{5FC67689-F0F0-46C8-B25E-0FFC1D3CEC09}" presName="nodeTx" presStyleCnt="0">
        <dgm:presLayoutVars>
          <dgm:bulletEnabled val="1"/>
        </dgm:presLayoutVars>
      </dgm:prSet>
      <dgm:spPr/>
    </dgm:pt>
    <dgm:pt modelId="{A2D820F5-38EB-4922-8875-5EC5D39E2E19}" type="pres">
      <dgm:prSet presAssocID="{5FC67689-F0F0-46C8-B25E-0FFC1D3CEC09}" presName="invisiNode" presStyleCnt="0"/>
      <dgm:spPr/>
    </dgm:pt>
    <dgm:pt modelId="{78C78F91-F63C-43B6-B4C3-8EC6FEB9C986}" type="pres">
      <dgm:prSet presAssocID="{5FC67689-F0F0-46C8-B25E-0FFC1D3CEC09}" presName="imagNode" presStyleLbl="fgImgPlace1" presStyleIdx="1" presStyleCnt="8"/>
      <dgm:spPr/>
    </dgm:pt>
    <dgm:pt modelId="{117F7FB2-AAEF-4146-A62C-74F974C512BA}" type="pres">
      <dgm:prSet presAssocID="{85F7ABD1-6887-4C07-B641-A21CADACAD08}" presName="sibTrans" presStyleCnt="0"/>
      <dgm:spPr/>
    </dgm:pt>
    <dgm:pt modelId="{3F6D32DF-A9D1-493E-B242-E9D92BDB3F81}" type="pres">
      <dgm:prSet presAssocID="{3233AD9C-5A3B-4498-8EED-4E9E30BBD6BD}" presName="compNode" presStyleCnt="0"/>
      <dgm:spPr/>
    </dgm:pt>
    <dgm:pt modelId="{E29438BD-0CFB-46C3-93A0-B9DEF5EC2BDA}" type="pres">
      <dgm:prSet presAssocID="{3233AD9C-5A3B-4498-8EED-4E9E30BBD6BD}" presName="bkgdShape" presStyleLbl="node1" presStyleIdx="2" presStyleCnt="8"/>
      <dgm:spPr/>
    </dgm:pt>
    <dgm:pt modelId="{599E7A11-0926-4C7B-A8F2-4CAE95D8C713}" type="pres">
      <dgm:prSet presAssocID="{3233AD9C-5A3B-4498-8EED-4E9E30BBD6BD}" presName="nodeTx" presStyleCnt="0">
        <dgm:presLayoutVars>
          <dgm:bulletEnabled val="1"/>
        </dgm:presLayoutVars>
      </dgm:prSet>
      <dgm:spPr/>
    </dgm:pt>
    <dgm:pt modelId="{C46648A1-2692-4A84-ABF2-888E56A643EB}" type="pres">
      <dgm:prSet presAssocID="{3233AD9C-5A3B-4498-8EED-4E9E30BBD6BD}" presName="invisiNode" presStyleCnt="0"/>
      <dgm:spPr/>
    </dgm:pt>
    <dgm:pt modelId="{CE96911A-9ECA-48D8-9FCD-DD0ACED698C2}" type="pres">
      <dgm:prSet presAssocID="{3233AD9C-5A3B-4498-8EED-4E9E30BBD6BD}" presName="imagNode" presStyleLbl="fgImgPlace1" presStyleIdx="2" presStyleCnt="8"/>
      <dgm:spPr/>
    </dgm:pt>
    <dgm:pt modelId="{0C81A870-7700-4B7C-8F2B-9B76607BB915}" type="pres">
      <dgm:prSet presAssocID="{19424A60-1A16-4140-BF60-69D1BCCEB283}" presName="sibTrans" presStyleCnt="0"/>
      <dgm:spPr/>
    </dgm:pt>
    <dgm:pt modelId="{55FCDA36-6FFC-42C8-BA28-F73ABD3B9503}" type="pres">
      <dgm:prSet presAssocID="{2A0F1255-BD09-4357-97A8-94212C2C6E93}" presName="compNode" presStyleCnt="0"/>
      <dgm:spPr/>
    </dgm:pt>
    <dgm:pt modelId="{B7452DEB-CD45-4D3F-B488-9BF78EA75C04}" type="pres">
      <dgm:prSet presAssocID="{2A0F1255-BD09-4357-97A8-94212C2C6E93}" presName="bkgdShape" presStyleLbl="node1" presStyleIdx="3" presStyleCnt="8"/>
      <dgm:spPr/>
    </dgm:pt>
    <dgm:pt modelId="{6A861BE6-8F27-43C5-860C-6AE0D5F19E98}" type="pres">
      <dgm:prSet presAssocID="{2A0F1255-BD09-4357-97A8-94212C2C6E93}" presName="nodeTx" presStyleCnt="0">
        <dgm:presLayoutVars>
          <dgm:bulletEnabled val="1"/>
        </dgm:presLayoutVars>
      </dgm:prSet>
      <dgm:spPr/>
    </dgm:pt>
    <dgm:pt modelId="{CE13F192-05D5-486B-B954-4D58D04A50C3}" type="pres">
      <dgm:prSet presAssocID="{2A0F1255-BD09-4357-97A8-94212C2C6E93}" presName="invisiNode" presStyleCnt="0"/>
      <dgm:spPr/>
    </dgm:pt>
    <dgm:pt modelId="{7591F757-9BBE-4055-A517-23D615BC949C}" type="pres">
      <dgm:prSet presAssocID="{2A0F1255-BD09-4357-97A8-94212C2C6E93}" presName="imagNode" presStyleLbl="fgImgPlace1" presStyleIdx="3" presStyleCnt="8"/>
      <dgm:spPr/>
    </dgm:pt>
    <dgm:pt modelId="{21FDEF09-A3C2-4D04-A43C-F8916A2E0F94}" type="pres">
      <dgm:prSet presAssocID="{A9085219-F392-449A-BD0E-789F58687144}" presName="sibTrans" presStyleCnt="0"/>
      <dgm:spPr/>
    </dgm:pt>
    <dgm:pt modelId="{6E18BC95-47D0-49FC-830D-BB17AE8A24A9}" type="pres">
      <dgm:prSet presAssocID="{C89A2B5A-5627-4BED-8B1C-9327CF576B15}" presName="compNode" presStyleCnt="0"/>
      <dgm:spPr/>
    </dgm:pt>
    <dgm:pt modelId="{DE9E2A31-F4B1-43D4-A5B3-369D5592CE02}" type="pres">
      <dgm:prSet presAssocID="{C89A2B5A-5627-4BED-8B1C-9327CF576B15}" presName="bkgdShape" presStyleLbl="node1" presStyleIdx="4" presStyleCnt="8"/>
      <dgm:spPr/>
    </dgm:pt>
    <dgm:pt modelId="{DD4A209F-3BCC-45C1-AA6B-4621321B3B62}" type="pres">
      <dgm:prSet presAssocID="{C89A2B5A-5627-4BED-8B1C-9327CF576B15}" presName="nodeTx" presStyleCnt="0">
        <dgm:presLayoutVars>
          <dgm:bulletEnabled val="1"/>
        </dgm:presLayoutVars>
      </dgm:prSet>
      <dgm:spPr/>
    </dgm:pt>
    <dgm:pt modelId="{983FF7F5-E5F3-44B0-A7D6-D9468AE8B579}" type="pres">
      <dgm:prSet presAssocID="{C89A2B5A-5627-4BED-8B1C-9327CF576B15}" presName="invisiNode" presStyleCnt="0"/>
      <dgm:spPr/>
    </dgm:pt>
    <dgm:pt modelId="{6024E29D-3801-4B4A-847F-E1F459B1B1FA}" type="pres">
      <dgm:prSet presAssocID="{C89A2B5A-5627-4BED-8B1C-9327CF576B15}" presName="imagNode" presStyleLbl="fgImgPlace1" presStyleIdx="4" presStyleCnt="8"/>
      <dgm:spPr/>
    </dgm:pt>
    <dgm:pt modelId="{0DD257B4-E4B0-47C8-98A8-EE79D1723A00}" type="pres">
      <dgm:prSet presAssocID="{D7E9A21D-4BB0-4C97-97FA-D2CCAA9665D2}" presName="sibTrans" presStyleCnt="0"/>
      <dgm:spPr/>
    </dgm:pt>
    <dgm:pt modelId="{5FE9510C-6832-4106-8397-25700CE64914}" type="pres">
      <dgm:prSet presAssocID="{C4E42760-ADC2-4BB8-8200-743E0F1F7BFC}" presName="compNode" presStyleCnt="0"/>
      <dgm:spPr/>
    </dgm:pt>
    <dgm:pt modelId="{8ED00BD1-E0CE-4771-9517-6CEB1DCD5C81}" type="pres">
      <dgm:prSet presAssocID="{C4E42760-ADC2-4BB8-8200-743E0F1F7BFC}" presName="bkgdShape" presStyleLbl="node1" presStyleIdx="5" presStyleCnt="8"/>
      <dgm:spPr/>
    </dgm:pt>
    <dgm:pt modelId="{546363F3-3B37-46A9-BCD8-6FBFCB0C71D8}" type="pres">
      <dgm:prSet presAssocID="{C4E42760-ADC2-4BB8-8200-743E0F1F7BFC}" presName="nodeTx" presStyleCnt="0">
        <dgm:presLayoutVars>
          <dgm:bulletEnabled val="1"/>
        </dgm:presLayoutVars>
      </dgm:prSet>
      <dgm:spPr/>
    </dgm:pt>
    <dgm:pt modelId="{98619930-1825-411B-8D86-8A72C41F49D3}" type="pres">
      <dgm:prSet presAssocID="{C4E42760-ADC2-4BB8-8200-743E0F1F7BFC}" presName="invisiNode" presStyleCnt="0"/>
      <dgm:spPr/>
    </dgm:pt>
    <dgm:pt modelId="{DC2CC5C5-6AB2-4432-9D6F-A7E57D7B8840}" type="pres">
      <dgm:prSet presAssocID="{C4E42760-ADC2-4BB8-8200-743E0F1F7BFC}" presName="imagNode" presStyleLbl="fgImgPlace1" presStyleIdx="5" presStyleCnt="8"/>
      <dgm:spPr/>
    </dgm:pt>
    <dgm:pt modelId="{82A7175B-E9FC-4428-884A-F3CCF98B739C}" type="pres">
      <dgm:prSet presAssocID="{CAC98613-7CFC-43A7-9DA3-43E15FC3D9A3}" presName="sibTrans" presStyleCnt="0"/>
      <dgm:spPr/>
    </dgm:pt>
    <dgm:pt modelId="{2404ADEA-C357-4EB3-9FB6-20FD9430EE75}" type="pres">
      <dgm:prSet presAssocID="{E3EA6CCF-C38B-4F6D-B36D-669C45B419C4}" presName="compNode" presStyleCnt="0"/>
      <dgm:spPr/>
    </dgm:pt>
    <dgm:pt modelId="{3683A691-929E-4BDB-9D5C-C3A19EB0DD2E}" type="pres">
      <dgm:prSet presAssocID="{E3EA6CCF-C38B-4F6D-B36D-669C45B419C4}" presName="bkgdShape" presStyleLbl="node1" presStyleIdx="6" presStyleCnt="8"/>
      <dgm:spPr/>
    </dgm:pt>
    <dgm:pt modelId="{DA42A890-2828-4008-A64C-7DD60F97CE59}" type="pres">
      <dgm:prSet presAssocID="{E3EA6CCF-C38B-4F6D-B36D-669C45B419C4}" presName="nodeTx" presStyleCnt="0">
        <dgm:presLayoutVars>
          <dgm:bulletEnabled val="1"/>
        </dgm:presLayoutVars>
      </dgm:prSet>
      <dgm:spPr/>
    </dgm:pt>
    <dgm:pt modelId="{EEE7DB6E-63E3-4A92-9B8C-F779B968F480}" type="pres">
      <dgm:prSet presAssocID="{E3EA6CCF-C38B-4F6D-B36D-669C45B419C4}" presName="invisiNode" presStyleCnt="0"/>
      <dgm:spPr/>
    </dgm:pt>
    <dgm:pt modelId="{9786C205-865E-4969-A0F8-A0F943835D95}" type="pres">
      <dgm:prSet presAssocID="{E3EA6CCF-C38B-4F6D-B36D-669C45B419C4}" presName="imagNode" presStyleLbl="fgImgPlace1" presStyleIdx="6" presStyleCnt="8"/>
      <dgm:spPr/>
    </dgm:pt>
    <dgm:pt modelId="{4D3E545F-59DA-4F6A-8C79-2D84F8FCAF5E}" type="pres">
      <dgm:prSet presAssocID="{17B62686-D503-4B82-B036-8DA8E8229DCE}" presName="sibTrans" presStyleCnt="0"/>
      <dgm:spPr/>
    </dgm:pt>
    <dgm:pt modelId="{876FD936-5409-43E2-8AA1-26D0AAAD6558}" type="pres">
      <dgm:prSet presAssocID="{BC21FA8F-89F9-4DC7-AA83-361D06B1190E}" presName="compNode" presStyleCnt="0"/>
      <dgm:spPr/>
    </dgm:pt>
    <dgm:pt modelId="{D52CC7F7-2EDA-4086-86B8-AF654EC2FC55}" type="pres">
      <dgm:prSet presAssocID="{BC21FA8F-89F9-4DC7-AA83-361D06B1190E}" presName="bkgdShape" presStyleLbl="node1" presStyleIdx="7" presStyleCnt="8"/>
      <dgm:spPr/>
    </dgm:pt>
    <dgm:pt modelId="{EFCBE510-6C06-465F-A399-B178C31592AE}" type="pres">
      <dgm:prSet presAssocID="{BC21FA8F-89F9-4DC7-AA83-361D06B1190E}" presName="nodeTx" presStyleCnt="0">
        <dgm:presLayoutVars>
          <dgm:bulletEnabled val="1"/>
        </dgm:presLayoutVars>
      </dgm:prSet>
      <dgm:spPr/>
    </dgm:pt>
    <dgm:pt modelId="{D5224126-48D4-4357-8C34-61F97F73E6DC}" type="pres">
      <dgm:prSet presAssocID="{BC21FA8F-89F9-4DC7-AA83-361D06B1190E}" presName="invisiNode" presStyleCnt="0"/>
      <dgm:spPr/>
    </dgm:pt>
    <dgm:pt modelId="{8AA9906C-C520-4561-ADEE-DCFC22F55CEC}" type="pres">
      <dgm:prSet presAssocID="{BC21FA8F-89F9-4DC7-AA83-361D06B1190E}" presName="imagNode" presStyleLbl="fgImgPlace1" presStyleIdx="7" presStyleCnt="8"/>
      <dgm:spPr/>
    </dgm:pt>
  </dgm:ptLst>
  <dgm:cxnLst>
    <dgm:cxn modelId="{9E03A5FF-DF55-467A-B660-5C9A9DD778C8}" srcId="{87986AB8-CE2B-437D-B247-1D7492900092}" destId="{6CE3E4C2-268E-4618-B3EF-0D0CAABDC9CC}" srcOrd="0" destOrd="0" parTransId="{08453653-370C-4F4C-B22D-B4A05A9ACCB0}" sibTransId="{EDB536BA-108F-46C4-9FBC-8B920BCBF9E0}"/>
    <dgm:cxn modelId="{3397CD8C-535C-4735-B568-F7922FAA4BCC}" srcId="{87986AB8-CE2B-437D-B247-1D7492900092}" destId="{5FC67689-F0F0-46C8-B25E-0FFC1D3CEC09}" srcOrd="1" destOrd="0" parTransId="{2F238837-BBB8-4679-AB60-77ABE886322A}" sibTransId="{85F7ABD1-6887-4C07-B641-A21CADACAD08}"/>
    <dgm:cxn modelId="{8972410F-E290-4D4B-92DA-B9E80F72032F}" srcId="{87986AB8-CE2B-437D-B247-1D7492900092}" destId="{3233AD9C-5A3B-4498-8EED-4E9E30BBD6BD}" srcOrd="2" destOrd="0" parTransId="{B0020B45-FC3D-4248-B0E2-80B50CAF7D91}" sibTransId="{19424A60-1A16-4140-BF60-69D1BCCEB283}"/>
    <dgm:cxn modelId="{26925861-AA9E-4BE0-8A54-8A8CDB7F016E}" srcId="{87986AB8-CE2B-437D-B247-1D7492900092}" destId="{2A0F1255-BD09-4357-97A8-94212C2C6E93}" srcOrd="3" destOrd="0" parTransId="{CF1BB859-1DC9-4C4D-8ADC-D3EFAB45AD9C}" sibTransId="{A9085219-F392-449A-BD0E-789F58687144}"/>
    <dgm:cxn modelId="{DFF14593-6A0F-48D5-8CCD-72514DFE592C}" srcId="{87986AB8-CE2B-437D-B247-1D7492900092}" destId="{C89A2B5A-5627-4BED-8B1C-9327CF576B15}" srcOrd="4" destOrd="0" parTransId="{57D6A543-BA32-42E9-BE68-DC9037E9A436}" sibTransId="{D7E9A21D-4BB0-4C97-97FA-D2CCAA9665D2}"/>
    <dgm:cxn modelId="{C62C6FFE-6BD3-42D4-8D96-2984FE66110B}" srcId="{87986AB8-CE2B-437D-B247-1D7492900092}" destId="{C4E42760-ADC2-4BB8-8200-743E0F1F7BFC}" srcOrd="5" destOrd="0" parTransId="{0A67C7DC-D76F-404B-A780-3EDA01373469}" sibTransId="{CAC98613-7CFC-43A7-9DA3-43E15FC3D9A3}"/>
    <dgm:cxn modelId="{61AB640D-A6F5-4107-B448-1BE74C0FBA2B}" srcId="{87986AB8-CE2B-437D-B247-1D7492900092}" destId="{E3EA6CCF-C38B-4F6D-B36D-669C45B419C4}" srcOrd="6" destOrd="0" parTransId="{FC168C86-9ECE-47D6-A919-D8C0F929A215}" sibTransId="{17B62686-D503-4B82-B036-8DA8E8229DCE}"/>
    <dgm:cxn modelId="{F1AD08B4-C7E9-4E3A-B998-F93A5F358826}" srcId="{87986AB8-CE2B-437D-B247-1D7492900092}" destId="{BC21FA8F-89F9-4DC7-AA83-361D06B1190E}" srcOrd="7" destOrd="0" parTransId="{28B3F9DE-A147-4462-80B7-B992DBA38A93}" sibTransId="{31561A7D-3E53-47E9-9795-33966FC51A40}"/>
    <dgm:cxn modelId="{440B0CF4-AA0C-41A1-8E22-1FE9FA871C6F}" type="presOf" srcId="{87986AB8-CE2B-437D-B247-1D7492900092}" destId="{523FE743-2657-4FB3-9849-E79551DAB1B6}" srcOrd="0" destOrd="0" presId="urn:microsoft.com/office/officeart/2005/8/layout/hList7"/>
    <dgm:cxn modelId="{81699AB5-6805-4461-9702-11B45DE70A5F}" type="presParOf" srcId="{523FE743-2657-4FB3-9849-E79551DAB1B6}" destId="{960387AD-826E-41E3-8FC4-D1E72BC4E8D5}" srcOrd="0" destOrd="0" presId="urn:microsoft.com/office/officeart/2005/8/layout/hList7"/>
    <dgm:cxn modelId="{3D09A5FB-00B0-438D-860C-8C6476D1C346}" type="presParOf" srcId="{523FE743-2657-4FB3-9849-E79551DAB1B6}" destId="{CF0B136A-086D-4B3D-B4D2-7089D8D4472E}" srcOrd="1" destOrd="0" presId="urn:microsoft.com/office/officeart/2005/8/layout/hList7"/>
    <dgm:cxn modelId="{71EB5E7D-8470-46B6-873E-29E4FF7867F9}" type="presParOf" srcId="{CF0B136A-086D-4B3D-B4D2-7089D8D4472E}" destId="{DA91AC89-4E09-485E-8418-FC2DB88B9A77}" srcOrd="0" destOrd="1" presId="urn:microsoft.com/office/officeart/2005/8/layout/hList7"/>
    <dgm:cxn modelId="{A359275D-27CE-4438-800C-EE30FD2D7759}" type="presParOf" srcId="{DA91AC89-4E09-485E-8418-FC2DB88B9A77}" destId="{DB6C46E2-89FD-433D-9892-A957ECA1F70E}" srcOrd="0" destOrd="0" presId="urn:microsoft.com/office/officeart/2005/8/layout/hList7"/>
    <dgm:cxn modelId="{F07175C0-1681-4D66-BD75-4D103ED043FC}" type="presOf" srcId="{6CE3E4C2-268E-4618-B3EF-0D0CAABDC9CC}" destId="{DB6C46E2-89FD-433D-9892-A957ECA1F70E}" srcOrd="0" destOrd="0" presId="urn:microsoft.com/office/officeart/2005/8/layout/hList7"/>
    <dgm:cxn modelId="{4C949F9B-35FC-43AD-9E98-9B4EAEBB28A8}" type="presParOf" srcId="{DA91AC89-4E09-485E-8418-FC2DB88B9A77}" destId="{5B800275-29D3-497B-A49D-2279870AFF6D}" srcOrd="1" destOrd="0" presId="urn:microsoft.com/office/officeart/2005/8/layout/hList7"/>
    <dgm:cxn modelId="{95B7E97F-6D3E-4BC6-80A1-F30C3C457282}" type="presOf" srcId="{6CE3E4C2-268E-4618-B3EF-0D0CAABDC9CC}" destId="{5B800275-29D3-497B-A49D-2279870AFF6D}" srcOrd="1" destOrd="0" presId="urn:microsoft.com/office/officeart/2005/8/layout/hList7"/>
    <dgm:cxn modelId="{EE9EE418-9EE7-4BEA-A929-25319E9FE1BA}" type="presParOf" srcId="{DA91AC89-4E09-485E-8418-FC2DB88B9A77}" destId="{0FC7D2A3-4D17-4316-AF38-B89A74E54D32}" srcOrd="2" destOrd="0" presId="urn:microsoft.com/office/officeart/2005/8/layout/hList7"/>
    <dgm:cxn modelId="{830C5CDB-2CDC-42FB-AD18-FA7DEFBB6499}" type="presParOf" srcId="{DA91AC89-4E09-485E-8418-FC2DB88B9A77}" destId="{34C4D57C-2D9C-46C5-9165-35089BD2A3CE}" srcOrd="3" destOrd="0" presId="urn:microsoft.com/office/officeart/2005/8/layout/hList7"/>
    <dgm:cxn modelId="{D2F009EE-982B-4240-9442-9C81FBFA14BE}" type="presParOf" srcId="{CF0B136A-086D-4B3D-B4D2-7089D8D4472E}" destId="{990C17EF-4BB5-4C06-BDA9-36C3CDE16289}" srcOrd="1" destOrd="1" presId="urn:microsoft.com/office/officeart/2005/8/layout/hList7"/>
    <dgm:cxn modelId="{A310CDC8-6BCC-486E-8157-8F73D1079507}" type="presOf" srcId="{EDB536BA-108F-46C4-9FBC-8B920BCBF9E0}" destId="{990C17EF-4BB5-4C06-BDA9-36C3CDE16289}" srcOrd="0" destOrd="0" presId="urn:microsoft.com/office/officeart/2005/8/layout/hList7"/>
    <dgm:cxn modelId="{722CD7EA-F019-4301-BF84-BD30842AB498}" type="presParOf" srcId="{CF0B136A-086D-4B3D-B4D2-7089D8D4472E}" destId="{9B73191B-537D-4142-AB4F-64304604CCDB}" srcOrd="2" destOrd="1" presId="urn:microsoft.com/office/officeart/2005/8/layout/hList7"/>
    <dgm:cxn modelId="{BF7D14AB-5879-4A04-9C1C-95F214C69CA8}" type="presParOf" srcId="{9B73191B-537D-4142-AB4F-64304604CCDB}" destId="{FE345B2C-80C6-4694-BA1E-DCBA70F59951}" srcOrd="0" destOrd="2" presId="urn:microsoft.com/office/officeart/2005/8/layout/hList7"/>
    <dgm:cxn modelId="{B87A01FF-99BD-45FE-8E19-3EAA756FE97B}" type="presOf" srcId="{5FC67689-F0F0-46C8-B25E-0FFC1D3CEC09}" destId="{FE345B2C-80C6-4694-BA1E-DCBA70F59951}" srcOrd="0" destOrd="0" presId="urn:microsoft.com/office/officeart/2005/8/layout/hList7"/>
    <dgm:cxn modelId="{1EBA4189-C676-4A81-A76F-BB6AB0BE303B}" type="presParOf" srcId="{9B73191B-537D-4142-AB4F-64304604CCDB}" destId="{BEB71E5B-8123-4D6F-A301-3929FB174526}" srcOrd="1" destOrd="2" presId="urn:microsoft.com/office/officeart/2005/8/layout/hList7"/>
    <dgm:cxn modelId="{98D0E798-EFEF-4F98-BC57-F01D8C796FDD}" type="presOf" srcId="{5FC67689-F0F0-46C8-B25E-0FFC1D3CEC09}" destId="{BEB71E5B-8123-4D6F-A301-3929FB174526}" srcOrd="1" destOrd="0" presId="urn:microsoft.com/office/officeart/2005/8/layout/hList7"/>
    <dgm:cxn modelId="{6E93CD3A-5E3B-43A2-ADC0-38373AEAD34B}" type="presParOf" srcId="{9B73191B-537D-4142-AB4F-64304604CCDB}" destId="{A2D820F5-38EB-4922-8875-5EC5D39E2E19}" srcOrd="2" destOrd="2" presId="urn:microsoft.com/office/officeart/2005/8/layout/hList7"/>
    <dgm:cxn modelId="{1C69DCA0-2F09-488A-AA7A-5D409343B792}" type="presParOf" srcId="{9B73191B-537D-4142-AB4F-64304604CCDB}" destId="{78C78F91-F63C-43B6-B4C3-8EC6FEB9C986}" srcOrd="3" destOrd="2" presId="urn:microsoft.com/office/officeart/2005/8/layout/hList7"/>
    <dgm:cxn modelId="{5FCCF53F-FD79-4BDB-B9E2-9FBDF0054655}" type="presParOf" srcId="{CF0B136A-086D-4B3D-B4D2-7089D8D4472E}" destId="{117F7FB2-AAEF-4146-A62C-74F974C512BA}" srcOrd="3" destOrd="1" presId="urn:microsoft.com/office/officeart/2005/8/layout/hList7"/>
    <dgm:cxn modelId="{7756D81D-CFAB-47C7-9734-26751FDDFF80}" type="presOf" srcId="{85F7ABD1-6887-4C07-B641-A21CADACAD08}" destId="{117F7FB2-AAEF-4146-A62C-74F974C512BA}" srcOrd="0" destOrd="0" presId="urn:microsoft.com/office/officeart/2005/8/layout/hList7"/>
    <dgm:cxn modelId="{8A64B174-E68C-4E81-BAA9-1916E7E055EF}" type="presParOf" srcId="{CF0B136A-086D-4B3D-B4D2-7089D8D4472E}" destId="{3F6D32DF-A9D1-493E-B242-E9D92BDB3F81}" srcOrd="4" destOrd="1" presId="urn:microsoft.com/office/officeart/2005/8/layout/hList7"/>
    <dgm:cxn modelId="{B43ACE28-C245-4587-8B85-C9074A864505}" type="presParOf" srcId="{3F6D32DF-A9D1-493E-B242-E9D92BDB3F81}" destId="{E29438BD-0CFB-46C3-93A0-B9DEF5EC2BDA}" srcOrd="0" destOrd="4" presId="urn:microsoft.com/office/officeart/2005/8/layout/hList7"/>
    <dgm:cxn modelId="{E7D14968-5193-4628-A5EE-0E6AE81292D7}" type="presOf" srcId="{3233AD9C-5A3B-4498-8EED-4E9E30BBD6BD}" destId="{E29438BD-0CFB-46C3-93A0-B9DEF5EC2BDA}" srcOrd="0" destOrd="0" presId="urn:microsoft.com/office/officeart/2005/8/layout/hList7"/>
    <dgm:cxn modelId="{30D9CDD8-09A2-4445-BDC3-D26D65E23410}" type="presParOf" srcId="{3F6D32DF-A9D1-493E-B242-E9D92BDB3F81}" destId="{599E7A11-0926-4C7B-A8F2-4CAE95D8C713}" srcOrd="1" destOrd="4" presId="urn:microsoft.com/office/officeart/2005/8/layout/hList7"/>
    <dgm:cxn modelId="{5BD599ED-177F-4081-B4DE-C3A90A7C9967}" type="presOf" srcId="{3233AD9C-5A3B-4498-8EED-4E9E30BBD6BD}" destId="{599E7A11-0926-4C7B-A8F2-4CAE95D8C713}" srcOrd="1" destOrd="0" presId="urn:microsoft.com/office/officeart/2005/8/layout/hList7"/>
    <dgm:cxn modelId="{1086C437-C0D0-480C-88A3-0ED2FEA713F1}" type="presParOf" srcId="{3F6D32DF-A9D1-493E-B242-E9D92BDB3F81}" destId="{C46648A1-2692-4A84-ABF2-888E56A643EB}" srcOrd="2" destOrd="4" presId="urn:microsoft.com/office/officeart/2005/8/layout/hList7"/>
    <dgm:cxn modelId="{501E94A9-5E2B-4251-B1AA-C2863536E1CA}" type="presParOf" srcId="{3F6D32DF-A9D1-493E-B242-E9D92BDB3F81}" destId="{CE96911A-9ECA-48D8-9FCD-DD0ACED698C2}" srcOrd="3" destOrd="4" presId="urn:microsoft.com/office/officeart/2005/8/layout/hList7"/>
    <dgm:cxn modelId="{7CC4A7EE-0DF8-420F-B7FB-151DD97B1C27}" type="presParOf" srcId="{CF0B136A-086D-4B3D-B4D2-7089D8D4472E}" destId="{0C81A870-7700-4B7C-8F2B-9B76607BB915}" srcOrd="5" destOrd="1" presId="urn:microsoft.com/office/officeart/2005/8/layout/hList7"/>
    <dgm:cxn modelId="{88E6E85A-96F1-4C72-94AA-55FF085EE75A}" type="presOf" srcId="{19424A60-1A16-4140-BF60-69D1BCCEB283}" destId="{0C81A870-7700-4B7C-8F2B-9B76607BB915}" srcOrd="0" destOrd="0" presId="urn:microsoft.com/office/officeart/2005/8/layout/hList7"/>
    <dgm:cxn modelId="{7BB2905A-7233-4A77-9FF5-FEACC034051E}" type="presParOf" srcId="{CF0B136A-086D-4B3D-B4D2-7089D8D4472E}" destId="{55FCDA36-6FFC-42C8-BA28-F73ABD3B9503}" srcOrd="6" destOrd="1" presId="urn:microsoft.com/office/officeart/2005/8/layout/hList7"/>
    <dgm:cxn modelId="{12CE8F8B-9559-4894-98DD-39DF736D98DD}" type="presParOf" srcId="{55FCDA36-6FFC-42C8-BA28-F73ABD3B9503}" destId="{B7452DEB-CD45-4D3F-B488-9BF78EA75C04}" srcOrd="0" destOrd="6" presId="urn:microsoft.com/office/officeart/2005/8/layout/hList7"/>
    <dgm:cxn modelId="{DDD7AC88-4C05-4961-B6CC-CC5D92E587D0}" type="presOf" srcId="{2A0F1255-BD09-4357-97A8-94212C2C6E93}" destId="{B7452DEB-CD45-4D3F-B488-9BF78EA75C04}" srcOrd="0" destOrd="0" presId="urn:microsoft.com/office/officeart/2005/8/layout/hList7"/>
    <dgm:cxn modelId="{7E37AE02-A22D-4E0C-89E4-76F9ACC3F08D}" type="presParOf" srcId="{55FCDA36-6FFC-42C8-BA28-F73ABD3B9503}" destId="{6A861BE6-8F27-43C5-860C-6AE0D5F19E98}" srcOrd="1" destOrd="6" presId="urn:microsoft.com/office/officeart/2005/8/layout/hList7"/>
    <dgm:cxn modelId="{55267D96-B626-4C08-8787-F5C23720E0D5}" type="presOf" srcId="{2A0F1255-BD09-4357-97A8-94212C2C6E93}" destId="{6A861BE6-8F27-43C5-860C-6AE0D5F19E98}" srcOrd="1" destOrd="0" presId="urn:microsoft.com/office/officeart/2005/8/layout/hList7"/>
    <dgm:cxn modelId="{D60D3E5E-6727-40D0-A685-0CE4B07AB0B8}" type="presParOf" srcId="{55FCDA36-6FFC-42C8-BA28-F73ABD3B9503}" destId="{CE13F192-05D5-486B-B954-4D58D04A50C3}" srcOrd="2" destOrd="6" presId="urn:microsoft.com/office/officeart/2005/8/layout/hList7"/>
    <dgm:cxn modelId="{78AD34DB-AD25-4716-887B-C6091F499BC1}" type="presParOf" srcId="{55FCDA36-6FFC-42C8-BA28-F73ABD3B9503}" destId="{7591F757-9BBE-4055-A517-23D615BC949C}" srcOrd="3" destOrd="6" presId="urn:microsoft.com/office/officeart/2005/8/layout/hList7"/>
    <dgm:cxn modelId="{982B2E4D-258D-4E59-955A-46DF5023BEFB}" type="presParOf" srcId="{CF0B136A-086D-4B3D-B4D2-7089D8D4472E}" destId="{21FDEF09-A3C2-4D04-A43C-F8916A2E0F94}" srcOrd="7" destOrd="1" presId="urn:microsoft.com/office/officeart/2005/8/layout/hList7"/>
    <dgm:cxn modelId="{6EB6403B-7402-4628-A1FA-396BD012F298}" type="presOf" srcId="{A9085219-F392-449A-BD0E-789F58687144}" destId="{21FDEF09-A3C2-4D04-A43C-F8916A2E0F94}" srcOrd="0" destOrd="0" presId="urn:microsoft.com/office/officeart/2005/8/layout/hList7"/>
    <dgm:cxn modelId="{A2ED1C33-7599-496B-9FBE-A00C26326041}" type="presParOf" srcId="{CF0B136A-086D-4B3D-B4D2-7089D8D4472E}" destId="{6E18BC95-47D0-49FC-830D-BB17AE8A24A9}" srcOrd="8" destOrd="1" presId="urn:microsoft.com/office/officeart/2005/8/layout/hList7"/>
    <dgm:cxn modelId="{9029F27C-3AA9-4C25-B44A-15E37DF0C74D}" type="presParOf" srcId="{6E18BC95-47D0-49FC-830D-BB17AE8A24A9}" destId="{DE9E2A31-F4B1-43D4-A5B3-369D5592CE02}" srcOrd="0" destOrd="8" presId="urn:microsoft.com/office/officeart/2005/8/layout/hList7"/>
    <dgm:cxn modelId="{4EE82D6E-774F-47BA-903B-FB675B874D75}" type="presOf" srcId="{C89A2B5A-5627-4BED-8B1C-9327CF576B15}" destId="{DE9E2A31-F4B1-43D4-A5B3-369D5592CE02}" srcOrd="0" destOrd="0" presId="urn:microsoft.com/office/officeart/2005/8/layout/hList7"/>
    <dgm:cxn modelId="{EE9878DF-4AE6-4BCB-AF5C-5E8AB55F5982}" type="presParOf" srcId="{6E18BC95-47D0-49FC-830D-BB17AE8A24A9}" destId="{DD4A209F-3BCC-45C1-AA6B-4621321B3B62}" srcOrd="1" destOrd="8" presId="urn:microsoft.com/office/officeart/2005/8/layout/hList7"/>
    <dgm:cxn modelId="{4A2B6407-843F-4771-95B3-9BFC8CA12896}" type="presOf" srcId="{C89A2B5A-5627-4BED-8B1C-9327CF576B15}" destId="{DD4A209F-3BCC-45C1-AA6B-4621321B3B62}" srcOrd="1" destOrd="0" presId="urn:microsoft.com/office/officeart/2005/8/layout/hList7"/>
    <dgm:cxn modelId="{CDD02FAA-5C0A-4DC0-B09C-0CBBDE998976}" type="presParOf" srcId="{6E18BC95-47D0-49FC-830D-BB17AE8A24A9}" destId="{983FF7F5-E5F3-44B0-A7D6-D9468AE8B579}" srcOrd="2" destOrd="8" presId="urn:microsoft.com/office/officeart/2005/8/layout/hList7"/>
    <dgm:cxn modelId="{064B9881-F7D9-4F0A-97F3-422EF1931D35}" type="presParOf" srcId="{6E18BC95-47D0-49FC-830D-BB17AE8A24A9}" destId="{6024E29D-3801-4B4A-847F-E1F459B1B1FA}" srcOrd="3" destOrd="8" presId="urn:microsoft.com/office/officeart/2005/8/layout/hList7"/>
    <dgm:cxn modelId="{FB186928-4E47-480D-8650-1E38E00E4295}" type="presParOf" srcId="{CF0B136A-086D-4B3D-B4D2-7089D8D4472E}" destId="{0DD257B4-E4B0-47C8-98A8-EE79D1723A00}" srcOrd="9" destOrd="1" presId="urn:microsoft.com/office/officeart/2005/8/layout/hList7"/>
    <dgm:cxn modelId="{10E502F5-0A03-4C84-A1D9-DBAC948A19A2}" type="presOf" srcId="{D7E9A21D-4BB0-4C97-97FA-D2CCAA9665D2}" destId="{0DD257B4-E4B0-47C8-98A8-EE79D1723A00}" srcOrd="0" destOrd="0" presId="urn:microsoft.com/office/officeart/2005/8/layout/hList7"/>
    <dgm:cxn modelId="{D40C0600-BFFC-4752-A1D5-5F4A5D12F89E}" type="presParOf" srcId="{CF0B136A-086D-4B3D-B4D2-7089D8D4472E}" destId="{5FE9510C-6832-4106-8397-25700CE64914}" srcOrd="10" destOrd="1" presId="urn:microsoft.com/office/officeart/2005/8/layout/hList7"/>
    <dgm:cxn modelId="{885F7810-5D86-447F-91C7-8CBA9769CB9E}" type="presParOf" srcId="{5FE9510C-6832-4106-8397-25700CE64914}" destId="{8ED00BD1-E0CE-4771-9517-6CEB1DCD5C81}" srcOrd="0" destOrd="10" presId="urn:microsoft.com/office/officeart/2005/8/layout/hList7"/>
    <dgm:cxn modelId="{617AAE76-5A31-42C3-A371-18EBE666756A}" type="presOf" srcId="{C4E42760-ADC2-4BB8-8200-743E0F1F7BFC}" destId="{8ED00BD1-E0CE-4771-9517-6CEB1DCD5C81}" srcOrd="0" destOrd="0" presId="urn:microsoft.com/office/officeart/2005/8/layout/hList7"/>
    <dgm:cxn modelId="{14EFCEDA-3F0D-41CA-85E2-8F150FEA66EB}" type="presParOf" srcId="{5FE9510C-6832-4106-8397-25700CE64914}" destId="{546363F3-3B37-46A9-BCD8-6FBFCB0C71D8}" srcOrd="1" destOrd="10" presId="urn:microsoft.com/office/officeart/2005/8/layout/hList7"/>
    <dgm:cxn modelId="{6F84789D-628C-4906-ABED-C739B7B6D226}" type="presOf" srcId="{C4E42760-ADC2-4BB8-8200-743E0F1F7BFC}" destId="{546363F3-3B37-46A9-BCD8-6FBFCB0C71D8}" srcOrd="1" destOrd="0" presId="urn:microsoft.com/office/officeart/2005/8/layout/hList7"/>
    <dgm:cxn modelId="{F9D3F152-F058-448E-853D-C6647B68A359}" type="presParOf" srcId="{5FE9510C-6832-4106-8397-25700CE64914}" destId="{98619930-1825-411B-8D86-8A72C41F49D3}" srcOrd="2" destOrd="10" presId="urn:microsoft.com/office/officeart/2005/8/layout/hList7"/>
    <dgm:cxn modelId="{478F5622-D7F4-4F57-B652-D2FD71B98875}" type="presParOf" srcId="{5FE9510C-6832-4106-8397-25700CE64914}" destId="{DC2CC5C5-6AB2-4432-9D6F-A7E57D7B8840}" srcOrd="3" destOrd="10" presId="urn:microsoft.com/office/officeart/2005/8/layout/hList7"/>
    <dgm:cxn modelId="{1762A12E-0C0B-4397-8B6D-5D1F7AAF4265}" type="presParOf" srcId="{CF0B136A-086D-4B3D-B4D2-7089D8D4472E}" destId="{82A7175B-E9FC-4428-884A-F3CCF98B739C}" srcOrd="11" destOrd="1" presId="urn:microsoft.com/office/officeart/2005/8/layout/hList7"/>
    <dgm:cxn modelId="{D3B5C435-296B-46C8-BA21-068C0727D10D}" type="presOf" srcId="{CAC98613-7CFC-43A7-9DA3-43E15FC3D9A3}" destId="{82A7175B-E9FC-4428-884A-F3CCF98B739C}" srcOrd="0" destOrd="0" presId="urn:microsoft.com/office/officeart/2005/8/layout/hList7"/>
    <dgm:cxn modelId="{CF709DDC-940D-4F35-8527-9CFA4B19ED52}" type="presParOf" srcId="{CF0B136A-086D-4B3D-B4D2-7089D8D4472E}" destId="{2404ADEA-C357-4EB3-9FB6-20FD9430EE75}" srcOrd="12" destOrd="1" presId="urn:microsoft.com/office/officeart/2005/8/layout/hList7"/>
    <dgm:cxn modelId="{C00E352C-B60F-404F-B0AD-2DF2033534D1}" type="presParOf" srcId="{2404ADEA-C357-4EB3-9FB6-20FD9430EE75}" destId="{3683A691-929E-4BDB-9D5C-C3A19EB0DD2E}" srcOrd="0" destOrd="12" presId="urn:microsoft.com/office/officeart/2005/8/layout/hList7"/>
    <dgm:cxn modelId="{7115C898-B8EC-4743-B961-73DFF7BB09E0}" type="presOf" srcId="{E3EA6CCF-C38B-4F6D-B36D-669C45B419C4}" destId="{3683A691-929E-4BDB-9D5C-C3A19EB0DD2E}" srcOrd="0" destOrd="0" presId="urn:microsoft.com/office/officeart/2005/8/layout/hList7"/>
    <dgm:cxn modelId="{0CC4676D-9099-411F-93F6-9681102C4E7B}" type="presParOf" srcId="{2404ADEA-C357-4EB3-9FB6-20FD9430EE75}" destId="{DA42A890-2828-4008-A64C-7DD60F97CE59}" srcOrd="1" destOrd="12" presId="urn:microsoft.com/office/officeart/2005/8/layout/hList7"/>
    <dgm:cxn modelId="{84C10A06-C00C-4AFD-BC83-CEB4C43DB608}" type="presOf" srcId="{E3EA6CCF-C38B-4F6D-B36D-669C45B419C4}" destId="{DA42A890-2828-4008-A64C-7DD60F97CE59}" srcOrd="1" destOrd="0" presId="urn:microsoft.com/office/officeart/2005/8/layout/hList7"/>
    <dgm:cxn modelId="{CFE9A1BA-EB46-49C2-9178-03EA1B3E2C46}" type="presParOf" srcId="{2404ADEA-C357-4EB3-9FB6-20FD9430EE75}" destId="{EEE7DB6E-63E3-4A92-9B8C-F779B968F480}" srcOrd="2" destOrd="12" presId="urn:microsoft.com/office/officeart/2005/8/layout/hList7"/>
    <dgm:cxn modelId="{34203089-4692-4E76-B8F1-316E5F84C50A}" type="presParOf" srcId="{2404ADEA-C357-4EB3-9FB6-20FD9430EE75}" destId="{9786C205-865E-4969-A0F8-A0F943835D95}" srcOrd="3" destOrd="12" presId="urn:microsoft.com/office/officeart/2005/8/layout/hList7"/>
    <dgm:cxn modelId="{F4411B8E-2C2B-4641-9E6F-89092E0F2A4D}" type="presParOf" srcId="{CF0B136A-086D-4B3D-B4D2-7089D8D4472E}" destId="{4D3E545F-59DA-4F6A-8C79-2D84F8FCAF5E}" srcOrd="13" destOrd="1" presId="urn:microsoft.com/office/officeart/2005/8/layout/hList7"/>
    <dgm:cxn modelId="{65929878-7D62-446B-8813-F953A6E76136}" type="presOf" srcId="{17B62686-D503-4B82-B036-8DA8E8229DCE}" destId="{4D3E545F-59DA-4F6A-8C79-2D84F8FCAF5E}" srcOrd="0" destOrd="0" presId="urn:microsoft.com/office/officeart/2005/8/layout/hList7"/>
    <dgm:cxn modelId="{3A0AC420-DAC0-4514-9ACD-CBE0AF9FD171}" type="presParOf" srcId="{CF0B136A-086D-4B3D-B4D2-7089D8D4472E}" destId="{876FD936-5409-43E2-8AA1-26D0AAAD6558}" srcOrd="14" destOrd="1" presId="urn:microsoft.com/office/officeart/2005/8/layout/hList7"/>
    <dgm:cxn modelId="{94BE5B21-1D75-4DB9-A02A-BEF5B71381DA}" type="presParOf" srcId="{876FD936-5409-43E2-8AA1-26D0AAAD6558}" destId="{D52CC7F7-2EDA-4086-86B8-AF654EC2FC55}" srcOrd="0" destOrd="14" presId="urn:microsoft.com/office/officeart/2005/8/layout/hList7"/>
    <dgm:cxn modelId="{5EE79F78-C882-48DA-BB3F-E375B0EAF3D5}" type="presOf" srcId="{BC21FA8F-89F9-4DC7-AA83-361D06B1190E}" destId="{D52CC7F7-2EDA-4086-86B8-AF654EC2FC55}" srcOrd="0" destOrd="0" presId="urn:microsoft.com/office/officeart/2005/8/layout/hList7"/>
    <dgm:cxn modelId="{A0178DC5-9CB9-4463-9D73-E5DA7C88D9CF}" type="presParOf" srcId="{876FD936-5409-43E2-8AA1-26D0AAAD6558}" destId="{EFCBE510-6C06-465F-A399-B178C31592AE}" srcOrd="1" destOrd="14" presId="urn:microsoft.com/office/officeart/2005/8/layout/hList7"/>
    <dgm:cxn modelId="{FC1CF926-E599-448E-88F4-CC3FEF395A3C}" type="presOf" srcId="{BC21FA8F-89F9-4DC7-AA83-361D06B1190E}" destId="{EFCBE510-6C06-465F-A399-B178C31592AE}" srcOrd="1" destOrd="0" presId="urn:microsoft.com/office/officeart/2005/8/layout/hList7"/>
    <dgm:cxn modelId="{16549F57-362E-4C06-8D34-3C38E8103755}" type="presParOf" srcId="{876FD936-5409-43E2-8AA1-26D0AAAD6558}" destId="{D5224126-48D4-4357-8C34-61F97F73E6DC}" srcOrd="2" destOrd="14" presId="urn:microsoft.com/office/officeart/2005/8/layout/hList7"/>
    <dgm:cxn modelId="{212CFB7B-80E4-4071-9728-70875C3822C2}" type="presParOf" srcId="{876FD936-5409-43E2-8AA1-26D0AAAD6558}" destId="{8AA9906C-C520-4561-ADEE-DCFC22F55CEC}" srcOrd="3" destOrd="14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D11FAF-F249-4AD8-81EE-DE1AF2564EB5}" type="doc">
      <dgm:prSet loTypeId="urn:microsoft.com/office/officeart/2005/8/layout/hierarchy4" loCatId="hierarchy" qsTypeId="urn:microsoft.com/office/officeart/2005/8/quickstyle/simple1" qsCatId="simple" csTypeId="urn:microsoft.com/office/officeart/2005/8/colors/colorful5" csCatId="accent1" phldr="0"/>
      <dgm:spPr/>
      <dgm:t>
        <a:bodyPr/>
        <a:p>
          <a:endParaRPr lang="en-US"/>
        </a:p>
      </dgm:t>
    </dgm:pt>
    <dgm:pt modelId="{279B103B-3EF0-4EBD-866E-85F63AE29D65}">
      <dgm:prSet phldrT="[Text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>
              <a:solidFill>
                <a:srgbClr val="7030A0"/>
              </a:solidFill>
            </a:rPr>
            <a:t>Nigeria Has achieved major growth but less than the projected</a:t>
          </a:r>
          <a:r>
            <a:rPr lang="en-US" b="1">
              <a:solidFill>
                <a:srgbClr val="7030A0"/>
              </a:solidFill>
            </a:rPr>
            <a:t/>
          </a:r>
          <a:endParaRPr lang="en-US" b="1">
            <a:solidFill>
              <a:srgbClr val="7030A0"/>
            </a:solidFill>
          </a:endParaRPr>
        </a:p>
      </dgm:t>
    </dgm:pt>
    <dgm:pt modelId="{23A428E2-7436-4875-B687-115F44990015}" cxnId="{33A3B879-9B03-4A21-92CD-2C9E2F84B67E}" type="parTrans">
      <dgm:prSet/>
      <dgm:spPr/>
      <dgm:t>
        <a:bodyPr/>
        <a:p>
          <a:endParaRPr lang="en-US"/>
        </a:p>
      </dgm:t>
    </dgm:pt>
    <dgm:pt modelId="{A0F7AFDE-37EE-4590-B516-72A7DE6B722E}" cxnId="{33A3B879-9B03-4A21-92CD-2C9E2F84B67E}" type="sibTrans">
      <dgm:prSet/>
      <dgm:spPr/>
      <dgm:t>
        <a:bodyPr/>
        <a:p>
          <a:endParaRPr lang="en-US"/>
        </a:p>
      </dgm:t>
    </dgm:pt>
    <dgm:pt modelId="{E42ED75B-2131-4179-ABB3-81C04455A0FE}">
      <dgm:prSet phldrT="[Text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>
              <a:solidFill>
                <a:srgbClr val="7030A0"/>
              </a:solidFill>
            </a:rPr>
            <a:t>Need More Education</a:t>
          </a:r>
          <a:endParaRPr lang="en-US" b="1">
            <a:solidFill>
              <a:srgbClr val="7030A0"/>
            </a:solidFill>
          </a:endParaRP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>
              <a:solidFill>
                <a:srgbClr val="7030A0"/>
              </a:solidFill>
            </a:rPr>
            <a:t>(Financial Literacy)</a:t>
          </a:r>
          <a:r>
            <a:rPr lang="en-US" b="1">
              <a:solidFill>
                <a:srgbClr val="7030A0"/>
              </a:solidFill>
            </a:rPr>
            <a:t/>
          </a:r>
          <a:endParaRPr lang="en-US" b="1">
            <a:solidFill>
              <a:srgbClr val="7030A0"/>
            </a:solidFill>
          </a:endParaRPr>
        </a:p>
      </dgm:t>
    </dgm:pt>
    <dgm:pt modelId="{811AD7EC-422A-4894-B347-AE527E734FDB}" cxnId="{E3FF803C-6461-4E9F-B74B-2822035990F7}" type="parTrans">
      <dgm:prSet/>
      <dgm:spPr/>
      <dgm:t>
        <a:bodyPr/>
        <a:p>
          <a:endParaRPr lang="en-US"/>
        </a:p>
      </dgm:t>
    </dgm:pt>
    <dgm:pt modelId="{08979843-BCC0-4CCC-A73F-0C305B3C7561}" cxnId="{E3FF803C-6461-4E9F-B74B-2822035990F7}" type="sibTrans">
      <dgm:prSet/>
      <dgm:spPr/>
      <dgm:t>
        <a:bodyPr/>
        <a:p>
          <a:endParaRPr lang="en-US"/>
        </a:p>
      </dgm:t>
    </dgm:pt>
    <dgm:pt modelId="{4B6826B2-0176-4E61-AD28-15F6D99E52E3}">
      <dgm:prSet phldrT="[Text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>
              <a:solidFill>
                <a:srgbClr val="7030A0"/>
              </a:solidFill>
            </a:rPr>
            <a:t>Innovation</a:t>
          </a:r>
          <a:r>
            <a:rPr lang="en-US" b="1">
              <a:solidFill>
                <a:srgbClr val="7030A0"/>
              </a:solidFill>
            </a:rPr>
            <a:t/>
          </a:r>
          <a:endParaRPr lang="en-US" b="1">
            <a:solidFill>
              <a:srgbClr val="7030A0"/>
            </a:solidFill>
          </a:endParaRPr>
        </a:p>
      </dgm:t>
    </dgm:pt>
    <dgm:pt modelId="{B683AC80-2A49-4BDE-9C17-3A87CE755D2C}" cxnId="{B0FE12D3-690A-4079-A443-18BD2D79DEC9}" type="parTrans">
      <dgm:prSet/>
      <dgm:spPr/>
      <dgm:t>
        <a:bodyPr/>
        <a:p>
          <a:endParaRPr lang="en-US"/>
        </a:p>
      </dgm:t>
    </dgm:pt>
    <dgm:pt modelId="{A02E4318-5E29-46D5-8916-F71B153C1EED}" cxnId="{B0FE12D3-690A-4079-A443-18BD2D79DEC9}" type="sibTrans">
      <dgm:prSet/>
      <dgm:spPr/>
      <dgm:t>
        <a:bodyPr/>
        <a:p>
          <a:endParaRPr lang="en-US"/>
        </a:p>
      </dgm:t>
    </dgm:pt>
    <dgm:pt modelId="{E0ED85BB-82C7-4FB6-B51F-3B49593DF0F1}">
      <dgm:prSet phldrT="[Text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>
              <a:solidFill>
                <a:srgbClr val="7030A0"/>
              </a:solidFill>
            </a:rPr>
            <a:t>Regulation</a:t>
          </a:r>
          <a:r>
            <a:rPr lang="en-US">
              <a:solidFill>
                <a:srgbClr val="7030A0"/>
              </a:solidFill>
            </a:rPr>
            <a:t/>
          </a:r>
          <a:endParaRPr lang="en-US">
            <a:solidFill>
              <a:srgbClr val="7030A0"/>
            </a:solidFill>
          </a:endParaRPr>
        </a:p>
      </dgm:t>
    </dgm:pt>
    <dgm:pt modelId="{21ABD4A3-1863-4EE9-8727-5377E04071E3}" cxnId="{4FD6A98F-74EE-4259-8B93-272BE71C1FED}" type="parTrans">
      <dgm:prSet/>
      <dgm:spPr/>
      <dgm:t>
        <a:bodyPr/>
        <a:p>
          <a:endParaRPr lang="en-US"/>
        </a:p>
      </dgm:t>
    </dgm:pt>
    <dgm:pt modelId="{1244D915-2EC1-4E23-86A2-7AC90F247990}" cxnId="{4FD6A98F-74EE-4259-8B93-272BE71C1FED}" type="sibTrans">
      <dgm:prSet/>
      <dgm:spPr/>
      <dgm:t>
        <a:bodyPr/>
        <a:p>
          <a:endParaRPr lang="en-US"/>
        </a:p>
      </dgm:t>
    </dgm:pt>
    <dgm:pt modelId="{350B45B7-8935-41A2-A3FE-287D9949A966}">
      <dgm:prSet phldrT="[Text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>
              <a:solidFill>
                <a:srgbClr val="7030A0"/>
              </a:solidFill>
            </a:rPr>
            <a:t>More </a:t>
          </a:r>
          <a:r>
            <a:rPr lang="en-US" b="1">
              <a:solidFill>
                <a:srgbClr val="7030A0"/>
              </a:solidFill>
            </a:rPr>
            <a:t>Empowerment (especially for Women)</a:t>
          </a:r>
          <a:r>
            <a:rPr lang="en-US" b="1">
              <a:solidFill>
                <a:srgbClr val="7030A0"/>
              </a:solidFill>
            </a:rPr>
            <a:t/>
          </a:r>
          <a:endParaRPr lang="en-US" b="1">
            <a:solidFill>
              <a:srgbClr val="7030A0"/>
            </a:solidFill>
          </a:endParaRPr>
        </a:p>
      </dgm:t>
    </dgm:pt>
    <dgm:pt modelId="{5A9DF959-C46A-4789-8548-D586E5C78DCD}" cxnId="{EDC463DC-93F6-4B61-AE78-21E0F8F1798E}" type="parTrans">
      <dgm:prSet/>
      <dgm:spPr/>
      <dgm:t>
        <a:bodyPr/>
        <a:p>
          <a:endParaRPr lang="en-US"/>
        </a:p>
      </dgm:t>
    </dgm:pt>
    <dgm:pt modelId="{1F312132-E8D0-404D-938F-3F31022CCF89}" cxnId="{EDC463DC-93F6-4B61-AE78-21E0F8F1798E}" type="sibTrans">
      <dgm:prSet/>
      <dgm:spPr/>
      <dgm:t>
        <a:bodyPr/>
        <a:p>
          <a:endParaRPr lang="en-US"/>
        </a:p>
      </dgm:t>
    </dgm:pt>
    <dgm:pt modelId="{7FC7C898-19E0-4F8B-97C5-C8725FDA627B}">
      <dgm:prSet phldrT="[Text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>
              <a:solidFill>
                <a:srgbClr val="7030A0"/>
              </a:solidFill>
            </a:rPr>
            <a:t>Aggressive Roll Out (especially Northern)</a:t>
          </a:r>
          <a:r>
            <a:rPr lang="en-US" b="1">
              <a:solidFill>
                <a:srgbClr val="7030A0"/>
              </a:solidFill>
            </a:rPr>
            <a:t/>
          </a:r>
          <a:endParaRPr lang="en-US" b="1">
            <a:solidFill>
              <a:srgbClr val="7030A0"/>
            </a:solidFill>
          </a:endParaRPr>
        </a:p>
      </dgm:t>
    </dgm:pt>
    <dgm:pt modelId="{714B6A6D-EAAC-4BAB-83BD-DCB47B4254C3}" cxnId="{1E18989D-C986-42AA-8F37-DF76BF676403}" type="parTrans">
      <dgm:prSet/>
      <dgm:spPr/>
      <dgm:t>
        <a:bodyPr/>
        <a:p>
          <a:endParaRPr lang="en-US"/>
        </a:p>
      </dgm:t>
    </dgm:pt>
    <dgm:pt modelId="{C8794775-0C20-4714-AF39-5FEA953315D3}" cxnId="{1E18989D-C986-42AA-8F37-DF76BF676403}" type="sibTrans">
      <dgm:prSet/>
      <dgm:spPr/>
      <dgm:t>
        <a:bodyPr/>
        <a:p>
          <a:endParaRPr lang="en-US"/>
        </a:p>
      </dgm:t>
    </dgm:pt>
    <dgm:pt modelId="{F4CF7D25-EC55-4CC2-A191-A180F9892444}" type="pres">
      <dgm:prSet presAssocID="{3ED11FAF-F249-4AD8-81EE-DE1AF2564EB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6628150-E81F-407C-BBDA-DD41D73A1D58}" type="pres">
      <dgm:prSet presAssocID="{279B103B-3EF0-4EBD-866E-85F63AE29D65}" presName="vertOne" presStyleCnt="0"/>
      <dgm:spPr/>
    </dgm:pt>
    <dgm:pt modelId="{70E11759-2403-454F-AA72-C47A7039B843}" type="pres">
      <dgm:prSet presAssocID="{279B103B-3EF0-4EBD-866E-85F63AE29D65}" presName="txOne" presStyleLbl="node0" presStyleIdx="0" presStyleCnt="1">
        <dgm:presLayoutVars>
          <dgm:chPref val="3"/>
        </dgm:presLayoutVars>
      </dgm:prSet>
      <dgm:spPr/>
    </dgm:pt>
    <dgm:pt modelId="{BBBCE7EB-C57C-467B-90FF-ADA7EBD4EAE6}" type="pres">
      <dgm:prSet presAssocID="{279B103B-3EF0-4EBD-866E-85F63AE29D65}" presName="parTransOne" presStyleCnt="0"/>
      <dgm:spPr/>
    </dgm:pt>
    <dgm:pt modelId="{AC5D52D0-4933-4D7F-A8E4-251E11D165BA}" type="pres">
      <dgm:prSet presAssocID="{279B103B-3EF0-4EBD-866E-85F63AE29D65}" presName="horzOne" presStyleCnt="0"/>
      <dgm:spPr/>
    </dgm:pt>
    <dgm:pt modelId="{35801378-86A5-4DFC-913B-010801B8973E}" type="pres">
      <dgm:prSet presAssocID="{E42ED75B-2131-4179-ABB3-81C04455A0FE}" presName="vertTwo" presStyleCnt="0"/>
      <dgm:spPr/>
    </dgm:pt>
    <dgm:pt modelId="{A273FBB4-03FE-41EA-8D26-B5EFDA20D4B1}" type="pres">
      <dgm:prSet presAssocID="{E42ED75B-2131-4179-ABB3-81C04455A0FE}" presName="txTwo" presStyleLbl="node2" presStyleIdx="0" presStyleCnt="2">
        <dgm:presLayoutVars>
          <dgm:chPref val="3"/>
        </dgm:presLayoutVars>
      </dgm:prSet>
      <dgm:spPr/>
    </dgm:pt>
    <dgm:pt modelId="{CC42C6D6-CF1E-4B46-A95B-A8DACF81A9C4}" type="pres">
      <dgm:prSet presAssocID="{E42ED75B-2131-4179-ABB3-81C04455A0FE}" presName="parTransTwo" presStyleCnt="0"/>
      <dgm:spPr/>
    </dgm:pt>
    <dgm:pt modelId="{C2772AE6-2B82-4A44-BBD6-CE57ACF0586D}" type="pres">
      <dgm:prSet presAssocID="{E42ED75B-2131-4179-ABB3-81C04455A0FE}" presName="horzTwo" presStyleCnt="0"/>
      <dgm:spPr/>
    </dgm:pt>
    <dgm:pt modelId="{AB0122CA-73E9-4940-AF45-7DF40E27E2CD}" type="pres">
      <dgm:prSet presAssocID="{4B6826B2-0176-4E61-AD28-15F6D99E52E3}" presName="vertThree" presStyleCnt="0"/>
      <dgm:spPr/>
    </dgm:pt>
    <dgm:pt modelId="{33895B74-9806-4ADF-BA5A-BE54D637093A}" type="pres">
      <dgm:prSet presAssocID="{4B6826B2-0176-4E61-AD28-15F6D99E52E3}" presName="txThree" presStyleLbl="node3" presStyleIdx="0" presStyleCnt="3">
        <dgm:presLayoutVars>
          <dgm:chPref val="3"/>
        </dgm:presLayoutVars>
      </dgm:prSet>
      <dgm:spPr/>
    </dgm:pt>
    <dgm:pt modelId="{6BF82076-1460-4E1C-B90F-3C8D8C035F22}" type="pres">
      <dgm:prSet presAssocID="{4B6826B2-0176-4E61-AD28-15F6D99E52E3}" presName="horzThree" presStyleCnt="0"/>
      <dgm:spPr/>
    </dgm:pt>
    <dgm:pt modelId="{3340EC55-0BFF-479B-A38D-59A7A21F62F7}" type="pres">
      <dgm:prSet presAssocID="{A02E4318-5E29-46D5-8916-F71B153C1EED}" presName="sibSpaceThree" presStyleCnt="0"/>
      <dgm:spPr/>
    </dgm:pt>
    <dgm:pt modelId="{5F32D3ED-5977-4AA9-8877-5E661998C43F}" type="pres">
      <dgm:prSet presAssocID="{E0ED85BB-82C7-4FB6-B51F-3B49593DF0F1}" presName="vertThree" presStyleCnt="0"/>
      <dgm:spPr/>
    </dgm:pt>
    <dgm:pt modelId="{AFF15C07-F7A7-41C9-8AD9-E689AA0BA727}" type="pres">
      <dgm:prSet presAssocID="{E0ED85BB-82C7-4FB6-B51F-3B49593DF0F1}" presName="txThree" presStyleLbl="node3" presStyleIdx="1" presStyleCnt="3">
        <dgm:presLayoutVars>
          <dgm:chPref val="3"/>
        </dgm:presLayoutVars>
      </dgm:prSet>
      <dgm:spPr/>
    </dgm:pt>
    <dgm:pt modelId="{2C09B7DA-EB70-45A3-B7FE-DEF6A155C1EA}" type="pres">
      <dgm:prSet presAssocID="{E0ED85BB-82C7-4FB6-B51F-3B49593DF0F1}" presName="horzThree" presStyleCnt="0"/>
      <dgm:spPr/>
    </dgm:pt>
    <dgm:pt modelId="{DFB7ADE5-A73E-4E93-AE37-52FF8F58CE9F}" type="pres">
      <dgm:prSet presAssocID="{08979843-BCC0-4CCC-A73F-0C305B3C7561}" presName="sibSpaceTwo" presStyleCnt="0"/>
      <dgm:spPr/>
    </dgm:pt>
    <dgm:pt modelId="{A51BBB75-8860-4C11-B97F-C105114E1EE7}" type="pres">
      <dgm:prSet presAssocID="{350B45B7-8935-41A2-A3FE-287D9949A966}" presName="vertTwo" presStyleCnt="0"/>
      <dgm:spPr/>
    </dgm:pt>
    <dgm:pt modelId="{3CD3C501-EE2C-4577-B984-DBD582D4E070}" type="pres">
      <dgm:prSet presAssocID="{350B45B7-8935-41A2-A3FE-287D9949A966}" presName="txTwo" presStyleLbl="node2" presStyleIdx="1" presStyleCnt="2">
        <dgm:presLayoutVars>
          <dgm:chPref val="3"/>
        </dgm:presLayoutVars>
      </dgm:prSet>
      <dgm:spPr/>
    </dgm:pt>
    <dgm:pt modelId="{2856F190-C767-4F0F-A7F4-B191F09787A9}" type="pres">
      <dgm:prSet presAssocID="{350B45B7-8935-41A2-A3FE-287D9949A966}" presName="parTransTwo" presStyleCnt="0"/>
      <dgm:spPr/>
    </dgm:pt>
    <dgm:pt modelId="{29E610BE-2BC6-42E6-BC5C-FC8AE0788DB3}" type="pres">
      <dgm:prSet presAssocID="{350B45B7-8935-41A2-A3FE-287D9949A966}" presName="horzTwo" presStyleCnt="0"/>
      <dgm:spPr/>
    </dgm:pt>
    <dgm:pt modelId="{D8F6F5AE-2292-4BBF-9943-D4B0EE268938}" type="pres">
      <dgm:prSet presAssocID="{7FC7C898-19E0-4F8B-97C5-C8725FDA627B}" presName="vertThree" presStyleCnt="0"/>
      <dgm:spPr/>
    </dgm:pt>
    <dgm:pt modelId="{7B23FE4C-DE89-4AAE-A0BD-454373502390}" type="pres">
      <dgm:prSet presAssocID="{7FC7C898-19E0-4F8B-97C5-C8725FDA627B}" presName="txThree" presStyleLbl="node3" presStyleIdx="2" presStyleCnt="3">
        <dgm:presLayoutVars>
          <dgm:chPref val="3"/>
        </dgm:presLayoutVars>
      </dgm:prSet>
      <dgm:spPr/>
    </dgm:pt>
    <dgm:pt modelId="{6CF9B31C-F3D0-4997-AD31-41BF1104D6C6}" type="pres">
      <dgm:prSet presAssocID="{7FC7C898-19E0-4F8B-97C5-C8725FDA627B}" presName="horzThree" presStyleCnt="0"/>
      <dgm:spPr/>
    </dgm:pt>
  </dgm:ptLst>
  <dgm:cxnLst>
    <dgm:cxn modelId="{33A3B879-9B03-4A21-92CD-2C9E2F84B67E}" srcId="{3ED11FAF-F249-4AD8-81EE-DE1AF2564EB5}" destId="{279B103B-3EF0-4EBD-866E-85F63AE29D65}" srcOrd="0" destOrd="0" parTransId="{23A428E2-7436-4875-B687-115F44990015}" sibTransId="{A0F7AFDE-37EE-4590-B516-72A7DE6B722E}"/>
    <dgm:cxn modelId="{E3FF803C-6461-4E9F-B74B-2822035990F7}" srcId="{279B103B-3EF0-4EBD-866E-85F63AE29D65}" destId="{E42ED75B-2131-4179-ABB3-81C04455A0FE}" srcOrd="0" destOrd="0" parTransId="{811AD7EC-422A-4894-B347-AE527E734FDB}" sibTransId="{08979843-BCC0-4CCC-A73F-0C305B3C7561}"/>
    <dgm:cxn modelId="{B0FE12D3-690A-4079-A443-18BD2D79DEC9}" srcId="{E42ED75B-2131-4179-ABB3-81C04455A0FE}" destId="{4B6826B2-0176-4E61-AD28-15F6D99E52E3}" srcOrd="0" destOrd="0" parTransId="{B683AC80-2A49-4BDE-9C17-3A87CE755D2C}" sibTransId="{A02E4318-5E29-46D5-8916-F71B153C1EED}"/>
    <dgm:cxn modelId="{4FD6A98F-74EE-4259-8B93-272BE71C1FED}" srcId="{E42ED75B-2131-4179-ABB3-81C04455A0FE}" destId="{E0ED85BB-82C7-4FB6-B51F-3B49593DF0F1}" srcOrd="1" destOrd="0" parTransId="{21ABD4A3-1863-4EE9-8727-5377E04071E3}" sibTransId="{1244D915-2EC1-4E23-86A2-7AC90F247990}"/>
    <dgm:cxn modelId="{EDC463DC-93F6-4B61-AE78-21E0F8F1798E}" srcId="{279B103B-3EF0-4EBD-866E-85F63AE29D65}" destId="{350B45B7-8935-41A2-A3FE-287D9949A966}" srcOrd="1" destOrd="0" parTransId="{5A9DF959-C46A-4789-8548-D586E5C78DCD}" sibTransId="{1F312132-E8D0-404D-938F-3F31022CCF89}"/>
    <dgm:cxn modelId="{1E18989D-C986-42AA-8F37-DF76BF676403}" srcId="{350B45B7-8935-41A2-A3FE-287D9949A966}" destId="{7FC7C898-19E0-4F8B-97C5-C8725FDA627B}" srcOrd="0" destOrd="1" parTransId="{714B6A6D-EAAC-4BAB-83BD-DCB47B4254C3}" sibTransId="{C8794775-0C20-4714-AF39-5FEA953315D3}"/>
    <dgm:cxn modelId="{7FC02A89-DDF8-4292-BC3C-DD4A0C1A5F90}" type="presOf" srcId="{3ED11FAF-F249-4AD8-81EE-DE1AF2564EB5}" destId="{F4CF7D25-EC55-4CC2-A191-A180F9892444}" srcOrd="0" destOrd="0" presId="urn:microsoft.com/office/officeart/2005/8/layout/hierarchy4"/>
    <dgm:cxn modelId="{D4290DA1-0CE8-4B6B-944C-24415D0AD8EB}" type="presParOf" srcId="{F4CF7D25-EC55-4CC2-A191-A180F9892444}" destId="{86628150-E81F-407C-BBDA-DD41D73A1D58}" srcOrd="0" destOrd="0" presId="urn:microsoft.com/office/officeart/2005/8/layout/hierarchy4"/>
    <dgm:cxn modelId="{F5EC2DBE-3A14-4DEC-9EF5-2401941ED685}" type="presParOf" srcId="{86628150-E81F-407C-BBDA-DD41D73A1D58}" destId="{70E11759-2403-454F-AA72-C47A7039B843}" srcOrd="0" destOrd="0" presId="urn:microsoft.com/office/officeart/2005/8/layout/hierarchy4"/>
    <dgm:cxn modelId="{3A992F96-2F5A-49FC-92F4-1FA5B7882E7F}" type="presOf" srcId="{279B103B-3EF0-4EBD-866E-85F63AE29D65}" destId="{70E11759-2403-454F-AA72-C47A7039B843}" srcOrd="0" destOrd="0" presId="urn:microsoft.com/office/officeart/2005/8/layout/hierarchy4"/>
    <dgm:cxn modelId="{920CF689-1BB1-45A9-98E9-0A8D2AC78E49}" type="presParOf" srcId="{86628150-E81F-407C-BBDA-DD41D73A1D58}" destId="{BBBCE7EB-C57C-467B-90FF-ADA7EBD4EAE6}" srcOrd="1" destOrd="0" presId="urn:microsoft.com/office/officeart/2005/8/layout/hierarchy4"/>
    <dgm:cxn modelId="{CB5E0302-1C64-4ED2-844F-56A996A79AE9}" type="presParOf" srcId="{86628150-E81F-407C-BBDA-DD41D73A1D58}" destId="{AC5D52D0-4933-4D7F-A8E4-251E11D165BA}" srcOrd="2" destOrd="0" presId="urn:microsoft.com/office/officeart/2005/8/layout/hierarchy4"/>
    <dgm:cxn modelId="{80A738A5-1B6B-4927-96D2-84A6AC43F830}" type="presParOf" srcId="{AC5D52D0-4933-4D7F-A8E4-251E11D165BA}" destId="{35801378-86A5-4DFC-913B-010801B8973E}" srcOrd="0" destOrd="2" presId="urn:microsoft.com/office/officeart/2005/8/layout/hierarchy4"/>
    <dgm:cxn modelId="{C227DCA1-1B80-45CD-81B0-A99A0351FC6B}" type="presParOf" srcId="{35801378-86A5-4DFC-913B-010801B8973E}" destId="{A273FBB4-03FE-41EA-8D26-B5EFDA20D4B1}" srcOrd="0" destOrd="0" presId="urn:microsoft.com/office/officeart/2005/8/layout/hierarchy4"/>
    <dgm:cxn modelId="{A9C7A6B3-77E7-46C6-9814-448090BC70B5}" type="presOf" srcId="{E42ED75B-2131-4179-ABB3-81C04455A0FE}" destId="{A273FBB4-03FE-41EA-8D26-B5EFDA20D4B1}" srcOrd="0" destOrd="0" presId="urn:microsoft.com/office/officeart/2005/8/layout/hierarchy4"/>
    <dgm:cxn modelId="{4502C9FD-0199-4BF4-B97E-C09C3165E37C}" type="presParOf" srcId="{35801378-86A5-4DFC-913B-010801B8973E}" destId="{CC42C6D6-CF1E-4B46-A95B-A8DACF81A9C4}" srcOrd="1" destOrd="0" presId="urn:microsoft.com/office/officeart/2005/8/layout/hierarchy4"/>
    <dgm:cxn modelId="{70D40CC4-A24B-47FF-ACD8-1A8221238E6E}" type="presParOf" srcId="{35801378-86A5-4DFC-913B-010801B8973E}" destId="{C2772AE6-2B82-4A44-BBD6-CE57ACF0586D}" srcOrd="2" destOrd="0" presId="urn:microsoft.com/office/officeart/2005/8/layout/hierarchy4"/>
    <dgm:cxn modelId="{B2F18CEA-B4D3-48EA-8F5F-65034407848B}" type="presParOf" srcId="{C2772AE6-2B82-4A44-BBD6-CE57ACF0586D}" destId="{AB0122CA-73E9-4940-AF45-7DF40E27E2CD}" srcOrd="0" destOrd="2" presId="urn:microsoft.com/office/officeart/2005/8/layout/hierarchy4"/>
    <dgm:cxn modelId="{A906D68F-54DE-4285-952C-86AA5F121E1C}" type="presParOf" srcId="{AB0122CA-73E9-4940-AF45-7DF40E27E2CD}" destId="{33895B74-9806-4ADF-BA5A-BE54D637093A}" srcOrd="0" destOrd="0" presId="urn:microsoft.com/office/officeart/2005/8/layout/hierarchy4"/>
    <dgm:cxn modelId="{51C99393-A9DE-406B-98EE-5AEFC5CFFA6C}" type="presOf" srcId="{4B6826B2-0176-4E61-AD28-15F6D99E52E3}" destId="{33895B74-9806-4ADF-BA5A-BE54D637093A}" srcOrd="0" destOrd="0" presId="urn:microsoft.com/office/officeart/2005/8/layout/hierarchy4"/>
    <dgm:cxn modelId="{DB22CE53-6F85-41BF-80E6-570428E6A6C1}" type="presParOf" srcId="{AB0122CA-73E9-4940-AF45-7DF40E27E2CD}" destId="{6BF82076-1460-4E1C-B90F-3C8D8C035F22}" srcOrd="1" destOrd="0" presId="urn:microsoft.com/office/officeart/2005/8/layout/hierarchy4"/>
    <dgm:cxn modelId="{C0B374A9-FEBA-4130-87E8-A536E75398E2}" type="presParOf" srcId="{C2772AE6-2B82-4A44-BBD6-CE57ACF0586D}" destId="{3340EC55-0BFF-479B-A38D-59A7A21F62F7}" srcOrd="1" destOrd="2" presId="urn:microsoft.com/office/officeart/2005/8/layout/hierarchy4"/>
    <dgm:cxn modelId="{E9DA0CAA-B279-4815-A967-54FF6B91B0BB}" type="presParOf" srcId="{C2772AE6-2B82-4A44-BBD6-CE57ACF0586D}" destId="{5F32D3ED-5977-4AA9-8877-5E661998C43F}" srcOrd="2" destOrd="2" presId="urn:microsoft.com/office/officeart/2005/8/layout/hierarchy4"/>
    <dgm:cxn modelId="{09A9BA07-846E-435C-977F-EECE0A3515E8}" type="presParOf" srcId="{5F32D3ED-5977-4AA9-8877-5E661998C43F}" destId="{AFF15C07-F7A7-41C9-8AD9-E689AA0BA727}" srcOrd="0" destOrd="2" presId="urn:microsoft.com/office/officeart/2005/8/layout/hierarchy4"/>
    <dgm:cxn modelId="{48762A85-8684-4EDC-851E-F6EEB5E2F0B0}" type="presOf" srcId="{E0ED85BB-82C7-4FB6-B51F-3B49593DF0F1}" destId="{AFF15C07-F7A7-41C9-8AD9-E689AA0BA727}" srcOrd="0" destOrd="0" presId="urn:microsoft.com/office/officeart/2005/8/layout/hierarchy4"/>
    <dgm:cxn modelId="{4044160B-709E-439E-8F87-6C12132A3C59}" type="presParOf" srcId="{5F32D3ED-5977-4AA9-8877-5E661998C43F}" destId="{2C09B7DA-EB70-45A3-B7FE-DEF6A155C1EA}" srcOrd="1" destOrd="2" presId="urn:microsoft.com/office/officeart/2005/8/layout/hierarchy4"/>
    <dgm:cxn modelId="{B74B9807-7D57-42AA-B6F4-695DCD02323B}" type="presParOf" srcId="{AC5D52D0-4933-4D7F-A8E4-251E11D165BA}" destId="{DFB7ADE5-A73E-4E93-AE37-52FF8F58CE9F}" srcOrd="1" destOrd="2" presId="urn:microsoft.com/office/officeart/2005/8/layout/hierarchy4"/>
    <dgm:cxn modelId="{FFC77DF7-6523-476D-BC5B-CB5CC3EB582A}" type="presParOf" srcId="{AC5D52D0-4933-4D7F-A8E4-251E11D165BA}" destId="{A51BBB75-8860-4C11-B97F-C105114E1EE7}" srcOrd="2" destOrd="2" presId="urn:microsoft.com/office/officeart/2005/8/layout/hierarchy4"/>
    <dgm:cxn modelId="{546C6B11-3E1F-4901-B359-7B0038929001}" type="presParOf" srcId="{A51BBB75-8860-4C11-B97F-C105114E1EE7}" destId="{3CD3C501-EE2C-4577-B984-DBD582D4E070}" srcOrd="0" destOrd="2" presId="urn:microsoft.com/office/officeart/2005/8/layout/hierarchy4"/>
    <dgm:cxn modelId="{71247CC6-2CEE-4EF6-87A5-800EFE6A03CA}" type="presOf" srcId="{350B45B7-8935-41A2-A3FE-287D9949A966}" destId="{3CD3C501-EE2C-4577-B984-DBD582D4E070}" srcOrd="0" destOrd="0" presId="urn:microsoft.com/office/officeart/2005/8/layout/hierarchy4"/>
    <dgm:cxn modelId="{43F1A52B-DFF2-4435-B664-E79B05A83BA2}" type="presParOf" srcId="{A51BBB75-8860-4C11-B97F-C105114E1EE7}" destId="{2856F190-C767-4F0F-A7F4-B191F09787A9}" srcOrd="1" destOrd="2" presId="urn:microsoft.com/office/officeart/2005/8/layout/hierarchy4"/>
    <dgm:cxn modelId="{377D3483-D92D-415B-981F-64374E409DD1}" type="presParOf" srcId="{A51BBB75-8860-4C11-B97F-C105114E1EE7}" destId="{29E610BE-2BC6-42E6-BC5C-FC8AE0788DB3}" srcOrd="2" destOrd="2" presId="urn:microsoft.com/office/officeart/2005/8/layout/hierarchy4"/>
    <dgm:cxn modelId="{5F64CF1F-08DA-4F52-99D9-20397DD002E2}" type="presParOf" srcId="{29E610BE-2BC6-42E6-BC5C-FC8AE0788DB3}" destId="{D8F6F5AE-2292-4BBF-9943-D4B0EE268938}" srcOrd="0" destOrd="2" presId="urn:microsoft.com/office/officeart/2005/8/layout/hierarchy4"/>
    <dgm:cxn modelId="{DBDED3BC-C5AE-4239-8F7A-DBF41B5BD923}" type="presParOf" srcId="{D8F6F5AE-2292-4BBF-9943-D4B0EE268938}" destId="{7B23FE4C-DE89-4AAE-A0BD-454373502390}" srcOrd="0" destOrd="0" presId="urn:microsoft.com/office/officeart/2005/8/layout/hierarchy4"/>
    <dgm:cxn modelId="{A306193F-C41C-4E2F-AD1B-46216718261C}" type="presOf" srcId="{7FC7C898-19E0-4F8B-97C5-C8725FDA627B}" destId="{7B23FE4C-DE89-4AAE-A0BD-454373502390}" srcOrd="0" destOrd="0" presId="urn:microsoft.com/office/officeart/2005/8/layout/hierarchy4"/>
    <dgm:cxn modelId="{1C1190D6-F20E-4DFC-A54A-C71DBDF29DE2}" type="presParOf" srcId="{D8F6F5AE-2292-4BBF-9943-D4B0EE268938}" destId="{6CF9B31C-F3D0-4997-AD31-41BF1104D6C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11195685" cy="5418455"/>
        <a:chOff x="0" y="0"/>
        <a:chExt cx="11195685" cy="5418455"/>
      </a:xfrm>
    </dsp:grpSpPr>
    <dsp:sp modelId="{DB6C46E2-89FD-433D-9892-A957ECA1F70E}">
      <dsp:nvSpPr>
        <dsp:cNvPr id="4" name="Rounded Rectangle 3"/>
        <dsp:cNvSpPr/>
      </dsp:nvSpPr>
      <dsp:spPr bwMode="white">
        <a:xfrm>
          <a:off x="0" y="0"/>
          <a:ext cx="1363664" cy="5418455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4"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42240" tIns="142240" rIns="142240" bIns="14224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b="1">
              <a:sym typeface="+mn-ea"/>
            </a:rPr>
            <a:t>Poverty Reduction</a:t>
          </a:r>
          <a:endParaRPr lang="en-US" sz="2000" b="1">
            <a:sym typeface="+mn-ea"/>
          </a:endParaRPr>
        </a:p>
      </dsp:txBody>
      <dsp:txXfrm>
        <a:off x="0" y="0"/>
        <a:ext cx="1363664" cy="5418455"/>
      </dsp:txXfrm>
    </dsp:sp>
    <dsp:sp modelId="{34C4D57C-2D9C-46C5-9165-35089BD2A3CE}">
      <dsp:nvSpPr>
        <dsp:cNvPr id="6" name="Oval 5"/>
        <dsp:cNvSpPr/>
      </dsp:nvSpPr>
      <dsp:spPr bwMode="white">
        <a:xfrm>
          <a:off x="40910" y="325107"/>
          <a:ext cx="1281845" cy="1804346"/>
        </a:xfrm>
        <a:prstGeom prst="ellipse">
          <a:avLst/>
        </a:prstGeom>
      </dsp:spPr>
      <dsp:style>
        <a:lnRef idx="2">
          <a:schemeClr val="lt1"/>
        </a:lnRef>
        <a:fillRef idx="1">
          <a:schemeClr val="accent4">
            <a:tint val="50000"/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/>
      </dsp:style>
      <dsp:txXfrm>
        <a:off x="40910" y="325107"/>
        <a:ext cx="1281845" cy="1804346"/>
      </dsp:txXfrm>
    </dsp:sp>
    <dsp:sp modelId="{FE345B2C-80C6-4694-BA1E-DCBA70F59951}">
      <dsp:nvSpPr>
        <dsp:cNvPr id="8" name="Rounded Rectangle 7"/>
        <dsp:cNvSpPr/>
      </dsp:nvSpPr>
      <dsp:spPr bwMode="white">
        <a:xfrm>
          <a:off x="1404574" y="0"/>
          <a:ext cx="1363664" cy="5418455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4">
            <a:hueOff val="1482857"/>
            <a:satOff val="-6834"/>
            <a:lumOff val="224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42240" tIns="142240" rIns="142240" bIns="14224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b="1">
              <a:sym typeface="+mn-ea"/>
            </a:rPr>
            <a:t>Income Equality</a:t>
          </a:r>
          <a:endParaRPr lang="en-US" sz="2000" b="1">
            <a:sym typeface="+mn-ea"/>
          </a:endParaRPr>
        </a:p>
      </dsp:txBody>
      <dsp:txXfrm>
        <a:off x="1404574" y="0"/>
        <a:ext cx="1363664" cy="5418455"/>
      </dsp:txXfrm>
    </dsp:sp>
    <dsp:sp modelId="{78C78F91-F63C-43B6-B4C3-8EC6FEB9C986}">
      <dsp:nvSpPr>
        <dsp:cNvPr id="10" name="Oval 9"/>
        <dsp:cNvSpPr/>
      </dsp:nvSpPr>
      <dsp:spPr bwMode="white">
        <a:xfrm>
          <a:off x="1445484" y="325107"/>
          <a:ext cx="1281845" cy="1804346"/>
        </a:xfrm>
        <a:prstGeom prst="ellipse">
          <a:avLst/>
        </a:prstGeom>
      </dsp:spPr>
      <dsp:style>
        <a:lnRef idx="2">
          <a:schemeClr val="lt1"/>
        </a:lnRef>
        <a:fillRef idx="1">
          <a:schemeClr val="accent4">
            <a:tint val="50000"/>
            <a:hueOff val="1637142"/>
            <a:satOff val="-8570"/>
            <a:lumOff val="-671"/>
            <a:alpha val="100000"/>
          </a:schemeClr>
        </a:fillRef>
        <a:effectRef idx="0">
          <a:scrgbClr r="0" g="0" b="0"/>
        </a:effectRef>
        <a:fontRef idx="minor"/>
      </dsp:style>
      <dsp:txXfrm>
        <a:off x="1445484" y="325107"/>
        <a:ext cx="1281845" cy="1804346"/>
      </dsp:txXfrm>
    </dsp:sp>
    <dsp:sp modelId="{E29438BD-0CFB-46C3-93A0-B9DEF5EC2BDA}">
      <dsp:nvSpPr>
        <dsp:cNvPr id="12" name="Rounded Rectangle 11"/>
        <dsp:cNvSpPr/>
      </dsp:nvSpPr>
      <dsp:spPr bwMode="white">
        <a:xfrm>
          <a:off x="2809149" y="0"/>
          <a:ext cx="1363664" cy="5418455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4">
            <a:hueOff val="2965714"/>
            <a:satOff val="-13668"/>
            <a:lumOff val="448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42240" tIns="142240" rIns="142240" bIns="14224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b="1">
              <a:sym typeface="+mn-ea"/>
            </a:rPr>
            <a:t>Access to Basi</a:t>
          </a:r>
          <a:r>
            <a:rPr lang="en-US" sz="2000" b="1">
              <a:sym typeface="+mn-ea"/>
            </a:rPr>
            <a:t>c Services</a:t>
          </a:r>
          <a:endParaRPr lang="en-US" sz="2000" b="1">
            <a:sym typeface="+mn-ea"/>
          </a:endParaRPr>
        </a:p>
      </dsp:txBody>
      <dsp:txXfrm>
        <a:off x="2809149" y="0"/>
        <a:ext cx="1363664" cy="5418455"/>
      </dsp:txXfrm>
    </dsp:sp>
    <dsp:sp modelId="{CE96911A-9ECA-48D8-9FCD-DD0ACED698C2}">
      <dsp:nvSpPr>
        <dsp:cNvPr id="14" name="Oval 13"/>
        <dsp:cNvSpPr/>
      </dsp:nvSpPr>
      <dsp:spPr bwMode="white">
        <a:xfrm>
          <a:off x="2850059" y="325107"/>
          <a:ext cx="1281845" cy="1804346"/>
        </a:xfrm>
        <a:prstGeom prst="ellipse">
          <a:avLst/>
        </a:prstGeom>
      </dsp:spPr>
      <dsp:style>
        <a:lnRef idx="2">
          <a:schemeClr val="lt1"/>
        </a:lnRef>
        <a:fillRef idx="1">
          <a:schemeClr val="accent4">
            <a:tint val="50000"/>
            <a:hueOff val="3274285"/>
            <a:satOff val="-17142"/>
            <a:lumOff val="-1344"/>
            <a:alpha val="100000"/>
          </a:schemeClr>
        </a:fillRef>
        <a:effectRef idx="0">
          <a:scrgbClr r="0" g="0" b="0"/>
        </a:effectRef>
        <a:fontRef idx="minor"/>
      </dsp:style>
      <dsp:txXfrm>
        <a:off x="2850059" y="325107"/>
        <a:ext cx="1281845" cy="1804346"/>
      </dsp:txXfrm>
    </dsp:sp>
    <dsp:sp modelId="{B7452DEB-CD45-4D3F-B488-9BF78EA75C04}">
      <dsp:nvSpPr>
        <dsp:cNvPr id="16" name="Rounded Rectangle 15"/>
        <dsp:cNvSpPr/>
      </dsp:nvSpPr>
      <dsp:spPr bwMode="white">
        <a:xfrm>
          <a:off x="4213723" y="0"/>
          <a:ext cx="1363664" cy="5418455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4">
            <a:hueOff val="4448571"/>
            <a:satOff val="-20503"/>
            <a:lumOff val="672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42240" tIns="142240" rIns="142240" bIns="14224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sz="2000" b="1">
              <a:sym typeface="+mn-ea"/>
            </a:rPr>
            <a:t>S</a:t>
          </a:r>
          <a:r>
            <a:rPr lang="en-US" sz="2000" b="1">
              <a:sym typeface="+mn-ea"/>
            </a:rPr>
            <a:t>ocial Inclusion</a:t>
          </a:r>
          <a:endParaRPr lang="en-US" sz="2000" b="1">
            <a:sym typeface="+mn-ea"/>
          </a:endParaRPr>
        </a:p>
      </dsp:txBody>
      <dsp:txXfrm>
        <a:off x="4213723" y="0"/>
        <a:ext cx="1363664" cy="5418455"/>
      </dsp:txXfrm>
    </dsp:sp>
    <dsp:sp modelId="{7591F757-9BBE-4055-A517-23D615BC949C}">
      <dsp:nvSpPr>
        <dsp:cNvPr id="18" name="Oval 17"/>
        <dsp:cNvSpPr/>
      </dsp:nvSpPr>
      <dsp:spPr bwMode="white">
        <a:xfrm>
          <a:off x="4254633" y="325107"/>
          <a:ext cx="1281845" cy="1804346"/>
        </a:xfrm>
        <a:prstGeom prst="ellipse">
          <a:avLst/>
        </a:prstGeom>
      </dsp:spPr>
      <dsp:style>
        <a:lnRef idx="2">
          <a:schemeClr val="lt1"/>
        </a:lnRef>
        <a:fillRef idx="1">
          <a:schemeClr val="accent4">
            <a:tint val="50000"/>
            <a:hueOff val="4911428"/>
            <a:satOff val="-25713"/>
            <a:lumOff val="-2016"/>
            <a:alpha val="100000"/>
          </a:schemeClr>
        </a:fillRef>
        <a:effectRef idx="0">
          <a:scrgbClr r="0" g="0" b="0"/>
        </a:effectRef>
        <a:fontRef idx="minor"/>
      </dsp:style>
      <dsp:txXfrm>
        <a:off x="4254633" y="325107"/>
        <a:ext cx="1281845" cy="1804346"/>
      </dsp:txXfrm>
    </dsp:sp>
    <dsp:sp modelId="{DE9E2A31-F4B1-43D4-A5B3-369D5592CE02}">
      <dsp:nvSpPr>
        <dsp:cNvPr id="20" name="Rounded Rectangle 19"/>
        <dsp:cNvSpPr/>
      </dsp:nvSpPr>
      <dsp:spPr bwMode="white">
        <a:xfrm>
          <a:off x="5618297" y="0"/>
          <a:ext cx="1363664" cy="5418455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4">
            <a:hueOff val="5931428"/>
            <a:satOff val="-27338"/>
            <a:lumOff val="896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28016" tIns="128016" rIns="128016" bIns="128016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sz="1800" b="1">
              <a:sym typeface="+mn-ea"/>
            </a:rPr>
            <a:t>P</a:t>
          </a:r>
          <a:r>
            <a:rPr lang="en-US" sz="1800" b="1">
              <a:sym typeface="+mn-ea"/>
            </a:rPr>
            <a:t>rotection</a:t>
          </a:r>
          <a:r>
            <a:rPr lang="en-US" sz="2000" b="1">
              <a:sym typeface="+mn-ea"/>
            </a:rPr>
            <a:t> from </a:t>
          </a:r>
          <a:r>
            <a:rPr lang="en-US" sz="1600" b="1">
              <a:sym typeface="+mn-ea"/>
            </a:rPr>
            <a:t>Exploitation</a:t>
          </a:r>
          <a:endParaRPr lang="en-US" sz="1600" b="1">
            <a:sym typeface="+mn-ea"/>
          </a:endParaRPr>
        </a:p>
      </dsp:txBody>
      <dsp:txXfrm>
        <a:off x="5618297" y="0"/>
        <a:ext cx="1363664" cy="5418455"/>
      </dsp:txXfrm>
    </dsp:sp>
    <dsp:sp modelId="{6024E29D-3801-4B4A-847F-E1F459B1B1FA}">
      <dsp:nvSpPr>
        <dsp:cNvPr id="22" name="Oval 21"/>
        <dsp:cNvSpPr/>
      </dsp:nvSpPr>
      <dsp:spPr bwMode="white">
        <a:xfrm>
          <a:off x="5659207" y="325107"/>
          <a:ext cx="1281845" cy="1804346"/>
        </a:xfrm>
        <a:prstGeom prst="ellipse">
          <a:avLst/>
        </a:prstGeom>
      </dsp:spPr>
      <dsp:style>
        <a:lnRef idx="2">
          <a:schemeClr val="lt1"/>
        </a:lnRef>
        <a:fillRef idx="1">
          <a:schemeClr val="accent4">
            <a:tint val="50000"/>
            <a:hueOff val="6548571"/>
            <a:satOff val="-34285"/>
            <a:lumOff val="-2688"/>
            <a:alpha val="100000"/>
          </a:schemeClr>
        </a:fillRef>
        <a:effectRef idx="0">
          <a:scrgbClr r="0" g="0" b="0"/>
        </a:effectRef>
        <a:fontRef idx="minor"/>
      </dsp:style>
      <dsp:txXfrm>
        <a:off x="5659207" y="325107"/>
        <a:ext cx="1281845" cy="1804346"/>
      </dsp:txXfrm>
    </dsp:sp>
    <dsp:sp modelId="{8ED00BD1-E0CE-4771-9517-6CEB1DCD5C81}">
      <dsp:nvSpPr>
        <dsp:cNvPr id="24" name="Rounded Rectangle 23"/>
        <dsp:cNvSpPr/>
      </dsp:nvSpPr>
      <dsp:spPr bwMode="white">
        <a:xfrm>
          <a:off x="7022872" y="0"/>
          <a:ext cx="1363664" cy="5418455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4">
            <a:hueOff val="7414285"/>
            <a:satOff val="-34173"/>
            <a:lumOff val="112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42240" tIns="142240" rIns="142240" bIns="14224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sz="2000" b="1">
              <a:sym typeface="+mn-ea"/>
            </a:rPr>
            <a:t>D</a:t>
          </a:r>
          <a:r>
            <a:rPr lang="en-US" sz="2000" b="1">
              <a:sym typeface="+mn-ea"/>
            </a:rPr>
            <a:t>ignity and Choice</a:t>
          </a:r>
          <a:endParaRPr lang="en-US" sz="2000" b="1">
            <a:sym typeface="+mn-ea"/>
          </a:endParaRPr>
        </a:p>
      </dsp:txBody>
      <dsp:txXfrm>
        <a:off x="7022872" y="0"/>
        <a:ext cx="1363664" cy="5418455"/>
      </dsp:txXfrm>
    </dsp:sp>
    <dsp:sp modelId="{DC2CC5C5-6AB2-4432-9D6F-A7E57D7B8840}">
      <dsp:nvSpPr>
        <dsp:cNvPr id="26" name="Oval 25"/>
        <dsp:cNvSpPr/>
      </dsp:nvSpPr>
      <dsp:spPr bwMode="white">
        <a:xfrm>
          <a:off x="7063782" y="325107"/>
          <a:ext cx="1281845" cy="1804346"/>
        </a:xfrm>
        <a:prstGeom prst="ellipse">
          <a:avLst/>
        </a:prstGeom>
      </dsp:spPr>
      <dsp:style>
        <a:lnRef idx="2">
          <a:schemeClr val="lt1"/>
        </a:lnRef>
        <a:fillRef idx="1">
          <a:schemeClr val="accent4">
            <a:tint val="50000"/>
            <a:hueOff val="8185714"/>
            <a:satOff val="-42856"/>
            <a:lumOff val="-3360"/>
            <a:alpha val="100000"/>
          </a:schemeClr>
        </a:fillRef>
        <a:effectRef idx="0">
          <a:scrgbClr r="0" g="0" b="0"/>
        </a:effectRef>
        <a:fontRef idx="minor"/>
      </dsp:style>
      <dsp:txXfrm>
        <a:off x="7063782" y="325107"/>
        <a:ext cx="1281845" cy="1804346"/>
      </dsp:txXfrm>
    </dsp:sp>
    <dsp:sp modelId="{3683A691-929E-4BDB-9D5C-C3A19EB0DD2E}">
      <dsp:nvSpPr>
        <dsp:cNvPr id="28" name="Rounded Rectangle 27"/>
        <dsp:cNvSpPr/>
      </dsp:nvSpPr>
      <dsp:spPr bwMode="white">
        <a:xfrm>
          <a:off x="8427446" y="0"/>
          <a:ext cx="1363664" cy="5418455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4">
            <a:hueOff val="8897142"/>
            <a:satOff val="-41007"/>
            <a:lumOff val="1345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99568" tIns="99568" rIns="99568" bIns="99568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sz="1400" b="1">
              <a:sym typeface="+mn-ea"/>
            </a:rPr>
            <a:t>P</a:t>
          </a:r>
          <a:r>
            <a:rPr lang="en-US" sz="1400" b="1">
              <a:sym typeface="+mn-ea"/>
            </a:rPr>
            <a:t>articipation</a:t>
          </a:r>
          <a:r>
            <a:rPr lang="en-US" sz="2000" b="1">
              <a:sym typeface="+mn-ea"/>
            </a:rPr>
            <a:t> in Formal Economy</a:t>
          </a:r>
          <a:endParaRPr lang="en-US" sz="2000" b="1">
            <a:sym typeface="+mn-ea"/>
          </a:endParaRPr>
        </a:p>
      </dsp:txBody>
      <dsp:txXfrm>
        <a:off x="8427446" y="0"/>
        <a:ext cx="1363664" cy="5418455"/>
      </dsp:txXfrm>
    </dsp:sp>
    <dsp:sp modelId="{9786C205-865E-4969-A0F8-A0F943835D95}">
      <dsp:nvSpPr>
        <dsp:cNvPr id="30" name="Oval 29"/>
        <dsp:cNvSpPr/>
      </dsp:nvSpPr>
      <dsp:spPr bwMode="white">
        <a:xfrm>
          <a:off x="8468356" y="325107"/>
          <a:ext cx="1281845" cy="1804346"/>
        </a:xfrm>
        <a:prstGeom prst="ellipse">
          <a:avLst/>
        </a:prstGeom>
      </dsp:spPr>
      <dsp:style>
        <a:lnRef idx="2">
          <a:schemeClr val="lt1"/>
        </a:lnRef>
        <a:fillRef idx="1">
          <a:schemeClr val="accent4">
            <a:tint val="50000"/>
            <a:hueOff val="9822857"/>
            <a:satOff val="-51428"/>
            <a:lumOff val="-4033"/>
            <a:alpha val="100000"/>
          </a:schemeClr>
        </a:fillRef>
        <a:effectRef idx="0">
          <a:scrgbClr r="0" g="0" b="0"/>
        </a:effectRef>
        <a:fontRef idx="minor"/>
      </dsp:style>
      <dsp:txXfrm>
        <a:off x="8468356" y="325107"/>
        <a:ext cx="1281845" cy="1804346"/>
      </dsp:txXfrm>
    </dsp:sp>
    <dsp:sp modelId="{D52CC7F7-2EDA-4086-86B8-AF654EC2FC55}">
      <dsp:nvSpPr>
        <dsp:cNvPr id="32" name="Rounded Rectangle 31"/>
        <dsp:cNvSpPr/>
      </dsp:nvSpPr>
      <dsp:spPr bwMode="white">
        <a:xfrm>
          <a:off x="9832021" y="0"/>
          <a:ext cx="1363664" cy="5418455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4">
            <a:hueOff val="10380000"/>
            <a:satOff val="-47842"/>
            <a:lumOff val="1569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42240" tIns="142240" rIns="142240" bIns="14224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sz="2000">
              <a:sym typeface="+mn-ea"/>
            </a:rPr>
            <a:t>H</a:t>
          </a:r>
          <a:r>
            <a:rPr lang="en-US" sz="2000">
              <a:sym typeface="+mn-ea"/>
            </a:rPr>
            <a:t>uman Rights </a:t>
          </a:r>
          <a:r>
            <a:rPr lang="en-US" sz="1800">
              <a:sym typeface="+mn-ea"/>
            </a:rPr>
            <a:t>Framework</a:t>
          </a:r>
          <a:endParaRPr lang="en-US" sz="1800">
            <a:sym typeface="+mn-ea"/>
          </a:endParaRPr>
        </a:p>
      </dsp:txBody>
      <dsp:txXfrm>
        <a:off x="9832021" y="0"/>
        <a:ext cx="1363664" cy="5418455"/>
      </dsp:txXfrm>
    </dsp:sp>
    <dsp:sp modelId="{8AA9906C-C520-4561-ADEE-DCFC22F55CEC}">
      <dsp:nvSpPr>
        <dsp:cNvPr id="34" name="Oval 33"/>
        <dsp:cNvSpPr/>
      </dsp:nvSpPr>
      <dsp:spPr bwMode="white">
        <a:xfrm>
          <a:off x="9872930" y="325107"/>
          <a:ext cx="1281845" cy="1804346"/>
        </a:xfrm>
        <a:prstGeom prst="ellipse">
          <a:avLst/>
        </a:prstGeom>
      </dsp:spPr>
      <dsp:style>
        <a:lnRef idx="2">
          <a:schemeClr val="lt1"/>
        </a:lnRef>
        <a:fillRef idx="1">
          <a:schemeClr val="accent4">
            <a:tint val="50000"/>
            <a:hueOff val="11460000"/>
            <a:satOff val="-59999"/>
            <a:lumOff val="-4705"/>
            <a:alpha val="100000"/>
          </a:schemeClr>
        </a:fillRef>
        <a:effectRef idx="0">
          <a:scrgbClr r="0" g="0" b="0"/>
        </a:effectRef>
        <a:fontRef idx="minor"/>
      </dsp:style>
      <dsp:txXfrm>
        <a:off x="9872930" y="325107"/>
        <a:ext cx="1281845" cy="1804346"/>
      </dsp:txXfrm>
    </dsp:sp>
    <dsp:sp modelId="{960387AD-826E-41E3-8FC4-D1E72BC4E8D5}">
      <dsp:nvSpPr>
        <dsp:cNvPr id="3" name="Left-Right Arrow 2"/>
        <dsp:cNvSpPr/>
      </dsp:nvSpPr>
      <dsp:spPr bwMode="white">
        <a:xfrm>
          <a:off x="447827" y="4334764"/>
          <a:ext cx="10300030" cy="812768"/>
        </a:xfrm>
        <a:prstGeom prst="leftRightArrow">
          <a:avLst/>
        </a:prstGeom>
      </dsp:spPr>
      <dsp:style>
        <a:lnRef idx="2">
          <a:schemeClr val="lt1"/>
        </a:lnRef>
        <a:fillRef idx="1">
          <a:schemeClr val="accent4">
            <a:tint val="40000"/>
          </a:schemeClr>
        </a:fillRef>
        <a:effectRef idx="0">
          <a:scrgbClr r="0" g="0" b="0"/>
        </a:effectRef>
        <a:fontRef idx="minor"/>
      </dsp:style>
      <dsp:txXfrm>
        <a:off x="447827" y="4334764"/>
        <a:ext cx="10300030" cy="812768"/>
      </dsp:txXfrm>
    </dsp:sp>
    <dsp:sp modelId="{0FC7D2A3-4D17-4316-AF38-B89A74E54D32}">
      <dsp:nvSpPr>
        <dsp:cNvPr id="5" name="Rounded Rectangle 4" hidden="1"/>
        <dsp:cNvSpPr/>
      </dsp:nvSpPr>
      <dsp:spPr>
        <a:xfrm>
          <a:off x="675014" y="0"/>
          <a:ext cx="13637" cy="325107"/>
        </a:xfrm>
        <a:prstGeom prst="roundRect">
          <a:avLst>
            <a:gd name="adj" fmla="val 10000"/>
          </a:avLst>
        </a:prstGeom>
      </dsp:spPr>
      <dsp:txXfrm>
        <a:off x="675014" y="0"/>
        <a:ext cx="13637" cy="325107"/>
      </dsp:txXfrm>
    </dsp:sp>
    <dsp:sp modelId="{990C17EF-4BB5-4C06-BDA9-36C3CDE16289}">
      <dsp:nvSpPr>
        <dsp:cNvPr id="7" name="Rectangles 6" hidden="1"/>
        <dsp:cNvSpPr/>
      </dsp:nvSpPr>
      <dsp:spPr>
        <a:xfrm>
          <a:off x="1363664" y="2709228"/>
          <a:ext cx="40910" cy="0"/>
        </a:xfrm>
        <a:prstGeom prst="rect">
          <a:avLst/>
        </a:prstGeom>
      </dsp:spPr>
      <dsp:txXfrm>
        <a:off x="1363664" y="2709228"/>
        <a:ext cx="40910" cy="0"/>
      </dsp:txXfrm>
    </dsp:sp>
    <dsp:sp modelId="{A2D820F5-38EB-4922-8875-5EC5D39E2E19}">
      <dsp:nvSpPr>
        <dsp:cNvPr id="9" name="Rounded Rectangle 8" hidden="1"/>
        <dsp:cNvSpPr/>
      </dsp:nvSpPr>
      <dsp:spPr>
        <a:xfrm>
          <a:off x="2079588" y="0"/>
          <a:ext cx="13637" cy="325107"/>
        </a:xfrm>
        <a:prstGeom prst="roundRect">
          <a:avLst>
            <a:gd name="adj" fmla="val 10000"/>
          </a:avLst>
        </a:prstGeom>
      </dsp:spPr>
      <dsp:txXfrm>
        <a:off x="2079588" y="0"/>
        <a:ext cx="13637" cy="325107"/>
      </dsp:txXfrm>
    </dsp:sp>
    <dsp:sp modelId="{117F7FB2-AAEF-4146-A62C-74F974C512BA}">
      <dsp:nvSpPr>
        <dsp:cNvPr id="11" name="Rectangles 10" hidden="1"/>
        <dsp:cNvSpPr/>
      </dsp:nvSpPr>
      <dsp:spPr>
        <a:xfrm>
          <a:off x="2768239" y="2709228"/>
          <a:ext cx="40910" cy="0"/>
        </a:xfrm>
        <a:prstGeom prst="rect">
          <a:avLst/>
        </a:prstGeom>
      </dsp:spPr>
      <dsp:txXfrm>
        <a:off x="2768239" y="2709228"/>
        <a:ext cx="40910" cy="0"/>
      </dsp:txXfrm>
    </dsp:sp>
    <dsp:sp modelId="{C46648A1-2692-4A84-ABF2-888E56A643EB}">
      <dsp:nvSpPr>
        <dsp:cNvPr id="13" name="Rounded Rectangle 12" hidden="1"/>
        <dsp:cNvSpPr/>
      </dsp:nvSpPr>
      <dsp:spPr>
        <a:xfrm>
          <a:off x="3484163" y="0"/>
          <a:ext cx="13637" cy="325107"/>
        </a:xfrm>
        <a:prstGeom prst="roundRect">
          <a:avLst>
            <a:gd name="adj" fmla="val 10000"/>
          </a:avLst>
        </a:prstGeom>
      </dsp:spPr>
      <dsp:txXfrm>
        <a:off x="3484163" y="0"/>
        <a:ext cx="13637" cy="325107"/>
      </dsp:txXfrm>
    </dsp:sp>
    <dsp:sp modelId="{0C81A870-7700-4B7C-8F2B-9B76607BB915}">
      <dsp:nvSpPr>
        <dsp:cNvPr id="15" name="Rectangles 14" hidden="1"/>
        <dsp:cNvSpPr/>
      </dsp:nvSpPr>
      <dsp:spPr>
        <a:xfrm>
          <a:off x="4172813" y="2709228"/>
          <a:ext cx="40910" cy="0"/>
        </a:xfrm>
        <a:prstGeom prst="rect">
          <a:avLst/>
        </a:prstGeom>
      </dsp:spPr>
      <dsp:txXfrm>
        <a:off x="4172813" y="2709228"/>
        <a:ext cx="40910" cy="0"/>
      </dsp:txXfrm>
    </dsp:sp>
    <dsp:sp modelId="{CE13F192-05D5-486B-B954-4D58D04A50C3}">
      <dsp:nvSpPr>
        <dsp:cNvPr id="17" name="Rounded Rectangle 16" hidden="1"/>
        <dsp:cNvSpPr/>
      </dsp:nvSpPr>
      <dsp:spPr>
        <a:xfrm>
          <a:off x="4888737" y="0"/>
          <a:ext cx="13637" cy="325107"/>
        </a:xfrm>
        <a:prstGeom prst="roundRect">
          <a:avLst>
            <a:gd name="adj" fmla="val 10000"/>
          </a:avLst>
        </a:prstGeom>
      </dsp:spPr>
      <dsp:txXfrm>
        <a:off x="4888737" y="0"/>
        <a:ext cx="13637" cy="325107"/>
      </dsp:txXfrm>
    </dsp:sp>
    <dsp:sp modelId="{21FDEF09-A3C2-4D04-A43C-F8916A2E0F94}">
      <dsp:nvSpPr>
        <dsp:cNvPr id="19" name="Rectangles 18" hidden="1"/>
        <dsp:cNvSpPr/>
      </dsp:nvSpPr>
      <dsp:spPr>
        <a:xfrm>
          <a:off x="5577388" y="2709228"/>
          <a:ext cx="40910" cy="0"/>
        </a:xfrm>
        <a:prstGeom prst="rect">
          <a:avLst/>
        </a:prstGeom>
      </dsp:spPr>
      <dsp:txXfrm>
        <a:off x="5577388" y="2709228"/>
        <a:ext cx="40910" cy="0"/>
      </dsp:txXfrm>
    </dsp:sp>
    <dsp:sp modelId="{983FF7F5-E5F3-44B0-A7D6-D9468AE8B579}">
      <dsp:nvSpPr>
        <dsp:cNvPr id="21" name="Rounded Rectangle 20" hidden="1"/>
        <dsp:cNvSpPr/>
      </dsp:nvSpPr>
      <dsp:spPr>
        <a:xfrm>
          <a:off x="6293311" y="0"/>
          <a:ext cx="13637" cy="325107"/>
        </a:xfrm>
        <a:prstGeom prst="roundRect">
          <a:avLst>
            <a:gd name="adj" fmla="val 10000"/>
          </a:avLst>
        </a:prstGeom>
      </dsp:spPr>
      <dsp:txXfrm>
        <a:off x="6293311" y="0"/>
        <a:ext cx="13637" cy="325107"/>
      </dsp:txXfrm>
    </dsp:sp>
    <dsp:sp modelId="{0DD257B4-E4B0-47C8-98A8-EE79D1723A00}">
      <dsp:nvSpPr>
        <dsp:cNvPr id="23" name="Rectangles 22" hidden="1"/>
        <dsp:cNvSpPr/>
      </dsp:nvSpPr>
      <dsp:spPr>
        <a:xfrm>
          <a:off x="6981962" y="2709228"/>
          <a:ext cx="40910" cy="0"/>
        </a:xfrm>
        <a:prstGeom prst="rect">
          <a:avLst/>
        </a:prstGeom>
      </dsp:spPr>
      <dsp:txXfrm>
        <a:off x="6981962" y="2709228"/>
        <a:ext cx="40910" cy="0"/>
      </dsp:txXfrm>
    </dsp:sp>
    <dsp:sp modelId="{98619930-1825-411B-8D86-8A72C41F49D3}">
      <dsp:nvSpPr>
        <dsp:cNvPr id="25" name="Rounded Rectangle 24" hidden="1"/>
        <dsp:cNvSpPr/>
      </dsp:nvSpPr>
      <dsp:spPr>
        <a:xfrm>
          <a:off x="7697886" y="0"/>
          <a:ext cx="13637" cy="325107"/>
        </a:xfrm>
        <a:prstGeom prst="roundRect">
          <a:avLst>
            <a:gd name="adj" fmla="val 10000"/>
          </a:avLst>
        </a:prstGeom>
      </dsp:spPr>
      <dsp:txXfrm>
        <a:off x="7697886" y="0"/>
        <a:ext cx="13637" cy="325107"/>
      </dsp:txXfrm>
    </dsp:sp>
    <dsp:sp modelId="{82A7175B-E9FC-4428-884A-F3CCF98B739C}">
      <dsp:nvSpPr>
        <dsp:cNvPr id="27" name="Rectangles 26" hidden="1"/>
        <dsp:cNvSpPr/>
      </dsp:nvSpPr>
      <dsp:spPr>
        <a:xfrm>
          <a:off x="8386536" y="2709228"/>
          <a:ext cx="40910" cy="0"/>
        </a:xfrm>
        <a:prstGeom prst="rect">
          <a:avLst/>
        </a:prstGeom>
      </dsp:spPr>
      <dsp:txXfrm>
        <a:off x="8386536" y="2709228"/>
        <a:ext cx="40910" cy="0"/>
      </dsp:txXfrm>
    </dsp:sp>
    <dsp:sp modelId="{EEE7DB6E-63E3-4A92-9B8C-F779B968F480}">
      <dsp:nvSpPr>
        <dsp:cNvPr id="29" name="Rounded Rectangle 28" hidden="1"/>
        <dsp:cNvSpPr/>
      </dsp:nvSpPr>
      <dsp:spPr>
        <a:xfrm>
          <a:off x="9102460" y="0"/>
          <a:ext cx="13637" cy="325107"/>
        </a:xfrm>
        <a:prstGeom prst="roundRect">
          <a:avLst>
            <a:gd name="adj" fmla="val 10000"/>
          </a:avLst>
        </a:prstGeom>
      </dsp:spPr>
      <dsp:txXfrm>
        <a:off x="9102460" y="0"/>
        <a:ext cx="13637" cy="325107"/>
      </dsp:txXfrm>
    </dsp:sp>
    <dsp:sp modelId="{4D3E545F-59DA-4F6A-8C79-2D84F8FCAF5E}">
      <dsp:nvSpPr>
        <dsp:cNvPr id="31" name="Rectangles 30" hidden="1"/>
        <dsp:cNvSpPr/>
      </dsp:nvSpPr>
      <dsp:spPr>
        <a:xfrm>
          <a:off x="9791111" y="2709228"/>
          <a:ext cx="40910" cy="0"/>
        </a:xfrm>
        <a:prstGeom prst="rect">
          <a:avLst/>
        </a:prstGeom>
      </dsp:spPr>
      <dsp:txXfrm>
        <a:off x="9791111" y="2709228"/>
        <a:ext cx="40910" cy="0"/>
      </dsp:txXfrm>
    </dsp:sp>
    <dsp:sp modelId="{D5224126-48D4-4357-8C34-61F97F73E6DC}">
      <dsp:nvSpPr>
        <dsp:cNvPr id="33" name="Rounded Rectangle 32" hidden="1"/>
        <dsp:cNvSpPr/>
      </dsp:nvSpPr>
      <dsp:spPr>
        <a:xfrm>
          <a:off x="10507034" y="0"/>
          <a:ext cx="13637" cy="325107"/>
        </a:xfrm>
        <a:prstGeom prst="roundRect">
          <a:avLst>
            <a:gd name="adj" fmla="val 10000"/>
          </a:avLst>
        </a:prstGeom>
      </dsp:spPr>
      <dsp:txXfrm>
        <a:off x="10507034" y="0"/>
        <a:ext cx="13637" cy="3251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10555605" cy="5418455"/>
        <a:chOff x="0" y="0"/>
        <a:chExt cx="10555605" cy="5418455"/>
      </a:xfrm>
    </dsp:grpSpPr>
    <dsp:sp modelId="{70E11759-2403-454F-AA72-C47A7039B843}">
      <dsp:nvSpPr>
        <dsp:cNvPr id="3" name="Rounded Rectangle 2"/>
        <dsp:cNvSpPr/>
      </dsp:nvSpPr>
      <dsp:spPr bwMode="white">
        <a:xfrm>
          <a:off x="0" y="0"/>
          <a:ext cx="10555605" cy="1683699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4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56210" tIns="156210" rIns="156210" bIns="156210" anchor="ctr"/>
        <a:lstStyle>
          <a:lvl1pPr algn="ctr">
            <a:defRPr sz="4100"/>
          </a:lvl1pPr>
          <a:lvl2pPr marL="285750" indent="-285750" algn="ctr">
            <a:defRPr sz="3100"/>
          </a:lvl2pPr>
          <a:lvl3pPr marL="571500" indent="-285750" algn="ctr">
            <a:defRPr sz="3100"/>
          </a:lvl3pPr>
          <a:lvl4pPr marL="857250" indent="-285750" algn="ctr">
            <a:defRPr sz="3100"/>
          </a:lvl4pPr>
          <a:lvl5pPr marL="1143000" indent="-285750" algn="ctr">
            <a:defRPr sz="3100"/>
          </a:lvl5pPr>
          <a:lvl6pPr marL="1428750" indent="-285750" algn="ctr">
            <a:defRPr sz="3100"/>
          </a:lvl6pPr>
          <a:lvl7pPr marL="1714500" indent="-285750" algn="ctr">
            <a:defRPr sz="3100"/>
          </a:lvl7pPr>
          <a:lvl8pPr marL="2000250" indent="-285750" algn="ctr">
            <a:defRPr sz="3100"/>
          </a:lvl8pPr>
          <a:lvl9pPr marL="2286000" indent="-285750" algn="ctr">
            <a:defRPr sz="31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>
              <a:solidFill>
                <a:srgbClr val="7030A0"/>
              </a:solidFill>
            </a:rPr>
            <a:t>Nigeria Has achieved major growth but less than the projected</a:t>
          </a:r>
          <a:endParaRPr lang="en-US" b="1">
            <a:solidFill>
              <a:srgbClr val="7030A0"/>
            </a:solidFill>
          </a:endParaRPr>
        </a:p>
      </dsp:txBody>
      <dsp:txXfrm>
        <a:off x="0" y="0"/>
        <a:ext cx="10555605" cy="1683699"/>
      </dsp:txXfrm>
    </dsp:sp>
    <dsp:sp modelId="{A273FBB4-03FE-41EA-8D26-B5EFDA20D4B1}">
      <dsp:nvSpPr>
        <dsp:cNvPr id="4" name="Rounded Rectangle 3"/>
        <dsp:cNvSpPr/>
      </dsp:nvSpPr>
      <dsp:spPr bwMode="white">
        <a:xfrm>
          <a:off x="0" y="1867378"/>
          <a:ext cx="6895248" cy="1683699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6"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02870" tIns="102870" rIns="102870" bIns="102870" anchor="ctr"/>
        <a:lstStyle>
          <a:lvl1pPr algn="ctr">
            <a:defRPr sz="2700"/>
          </a:lvl1pPr>
          <a:lvl2pPr marL="228600" indent="-228600" algn="ctr">
            <a:defRPr sz="2100"/>
          </a:lvl2pPr>
          <a:lvl3pPr marL="457200" indent="-228600" algn="ctr">
            <a:defRPr sz="2100"/>
          </a:lvl3pPr>
          <a:lvl4pPr marL="685800" indent="-228600" algn="ctr">
            <a:defRPr sz="2100"/>
          </a:lvl4pPr>
          <a:lvl5pPr marL="914400" indent="-228600" algn="ctr">
            <a:defRPr sz="2100"/>
          </a:lvl5pPr>
          <a:lvl6pPr marL="1143000" indent="-228600" algn="ctr">
            <a:defRPr sz="2100"/>
          </a:lvl6pPr>
          <a:lvl7pPr marL="1371600" indent="-228600" algn="ctr">
            <a:defRPr sz="2100"/>
          </a:lvl7pPr>
          <a:lvl8pPr marL="1600200" indent="-228600" algn="ctr">
            <a:defRPr sz="2100"/>
          </a:lvl8pPr>
          <a:lvl9pPr marL="1828800" indent="-228600" algn="ctr">
            <a:defRPr sz="21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b="1">
              <a:solidFill>
                <a:srgbClr val="7030A0"/>
              </a:solidFill>
            </a:rPr>
            <a:t>Need More Education</a:t>
          </a:r>
          <a:endParaRPr lang="en-US" b="1">
            <a:solidFill>
              <a:srgbClr val="7030A0"/>
            </a:solidFill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b="1">
              <a:solidFill>
                <a:srgbClr val="7030A0"/>
              </a:solidFill>
            </a:rPr>
            <a:t>(Financial Literacy)</a:t>
          </a:r>
          <a:endParaRPr lang="en-US" b="1">
            <a:solidFill>
              <a:srgbClr val="7030A0"/>
            </a:solidFill>
          </a:endParaRPr>
        </a:p>
      </dsp:txBody>
      <dsp:txXfrm>
        <a:off x="0" y="1867378"/>
        <a:ext cx="6895248" cy="1683699"/>
      </dsp:txXfrm>
    </dsp:sp>
    <dsp:sp modelId="{33895B74-9806-4ADF-BA5A-BE54D637093A}">
      <dsp:nvSpPr>
        <dsp:cNvPr id="5" name="Rounded Rectangle 4"/>
        <dsp:cNvSpPr/>
      </dsp:nvSpPr>
      <dsp:spPr bwMode="white">
        <a:xfrm>
          <a:off x="0" y="3734756"/>
          <a:ext cx="3376713" cy="1683699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02870" tIns="102870" rIns="102870" bIns="102870" anchor="ctr"/>
        <a:lstStyle>
          <a:lvl1pPr algn="ctr">
            <a:defRPr sz="2700"/>
          </a:lvl1pPr>
          <a:lvl2pPr marL="228600" indent="-228600" algn="ctr">
            <a:defRPr sz="2100"/>
          </a:lvl2pPr>
          <a:lvl3pPr marL="457200" indent="-228600" algn="ctr">
            <a:defRPr sz="2100"/>
          </a:lvl3pPr>
          <a:lvl4pPr marL="685800" indent="-228600" algn="ctr">
            <a:defRPr sz="2100"/>
          </a:lvl4pPr>
          <a:lvl5pPr marL="914400" indent="-228600" algn="ctr">
            <a:defRPr sz="2100"/>
          </a:lvl5pPr>
          <a:lvl6pPr marL="1143000" indent="-228600" algn="ctr">
            <a:defRPr sz="2100"/>
          </a:lvl6pPr>
          <a:lvl7pPr marL="1371600" indent="-228600" algn="ctr">
            <a:defRPr sz="2100"/>
          </a:lvl7pPr>
          <a:lvl8pPr marL="1600200" indent="-228600" algn="ctr">
            <a:defRPr sz="2100"/>
          </a:lvl8pPr>
          <a:lvl9pPr marL="1828800" indent="-228600" algn="ctr">
            <a:defRPr sz="21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>
              <a:solidFill>
                <a:srgbClr val="7030A0"/>
              </a:solidFill>
            </a:rPr>
            <a:t>Innovation</a:t>
          </a:r>
          <a:endParaRPr lang="en-US" b="1">
            <a:solidFill>
              <a:srgbClr val="7030A0"/>
            </a:solidFill>
          </a:endParaRPr>
        </a:p>
      </dsp:txBody>
      <dsp:txXfrm>
        <a:off x="0" y="3734756"/>
        <a:ext cx="3376713" cy="1683699"/>
      </dsp:txXfrm>
    </dsp:sp>
    <dsp:sp modelId="{AFF15C07-F7A7-41C9-8AD9-E689AA0BA727}">
      <dsp:nvSpPr>
        <dsp:cNvPr id="6" name="Rounded Rectangle 5"/>
        <dsp:cNvSpPr/>
      </dsp:nvSpPr>
      <dsp:spPr bwMode="white">
        <a:xfrm>
          <a:off x="3518535" y="3734756"/>
          <a:ext cx="3376713" cy="1683699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02870" tIns="102870" rIns="102870" bIns="102870" anchor="ctr"/>
        <a:lstStyle>
          <a:lvl1pPr algn="ctr">
            <a:defRPr sz="2700"/>
          </a:lvl1pPr>
          <a:lvl2pPr marL="228600" indent="-228600" algn="ctr">
            <a:defRPr sz="2100"/>
          </a:lvl2pPr>
          <a:lvl3pPr marL="457200" indent="-228600" algn="ctr">
            <a:defRPr sz="2100"/>
          </a:lvl3pPr>
          <a:lvl4pPr marL="685800" indent="-228600" algn="ctr">
            <a:defRPr sz="2100"/>
          </a:lvl4pPr>
          <a:lvl5pPr marL="914400" indent="-228600" algn="ctr">
            <a:defRPr sz="2100"/>
          </a:lvl5pPr>
          <a:lvl6pPr marL="1143000" indent="-228600" algn="ctr">
            <a:defRPr sz="2100"/>
          </a:lvl6pPr>
          <a:lvl7pPr marL="1371600" indent="-228600" algn="ctr">
            <a:defRPr sz="2100"/>
          </a:lvl7pPr>
          <a:lvl8pPr marL="1600200" indent="-228600" algn="ctr">
            <a:defRPr sz="2100"/>
          </a:lvl8pPr>
          <a:lvl9pPr marL="1828800" indent="-228600" algn="ctr">
            <a:defRPr sz="21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>
              <a:solidFill>
                <a:srgbClr val="7030A0"/>
              </a:solidFill>
            </a:rPr>
            <a:t>Regulation</a:t>
          </a:r>
          <a:endParaRPr lang="en-US">
            <a:solidFill>
              <a:srgbClr val="7030A0"/>
            </a:solidFill>
          </a:endParaRPr>
        </a:p>
      </dsp:txBody>
      <dsp:txXfrm>
        <a:off x="3518535" y="3734756"/>
        <a:ext cx="3376713" cy="1683699"/>
      </dsp:txXfrm>
    </dsp:sp>
    <dsp:sp modelId="{3CD3C501-EE2C-4577-B984-DBD582D4E070}">
      <dsp:nvSpPr>
        <dsp:cNvPr id="7" name="Rounded Rectangle 6"/>
        <dsp:cNvSpPr/>
      </dsp:nvSpPr>
      <dsp:spPr bwMode="white">
        <a:xfrm>
          <a:off x="7178892" y="1867378"/>
          <a:ext cx="3376713" cy="1683699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6"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02870" tIns="102870" rIns="102870" bIns="102870" anchor="ctr"/>
        <a:lstStyle>
          <a:lvl1pPr algn="ctr">
            <a:defRPr sz="2700"/>
          </a:lvl1pPr>
          <a:lvl2pPr marL="228600" indent="-228600" algn="ctr">
            <a:defRPr sz="2100"/>
          </a:lvl2pPr>
          <a:lvl3pPr marL="457200" indent="-228600" algn="ctr">
            <a:defRPr sz="2100"/>
          </a:lvl3pPr>
          <a:lvl4pPr marL="685800" indent="-228600" algn="ctr">
            <a:defRPr sz="2100"/>
          </a:lvl4pPr>
          <a:lvl5pPr marL="914400" indent="-228600" algn="ctr">
            <a:defRPr sz="2100"/>
          </a:lvl5pPr>
          <a:lvl6pPr marL="1143000" indent="-228600" algn="ctr">
            <a:defRPr sz="2100"/>
          </a:lvl6pPr>
          <a:lvl7pPr marL="1371600" indent="-228600" algn="ctr">
            <a:defRPr sz="2100"/>
          </a:lvl7pPr>
          <a:lvl8pPr marL="1600200" indent="-228600" algn="ctr">
            <a:defRPr sz="2100"/>
          </a:lvl8pPr>
          <a:lvl9pPr marL="1828800" indent="-228600" algn="ctr">
            <a:defRPr sz="21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>
              <a:solidFill>
                <a:srgbClr val="7030A0"/>
              </a:solidFill>
            </a:rPr>
            <a:t>More </a:t>
          </a:r>
          <a:r>
            <a:rPr lang="en-US" b="1">
              <a:solidFill>
                <a:srgbClr val="7030A0"/>
              </a:solidFill>
            </a:rPr>
            <a:t>Empowerment (especially for Women)</a:t>
          </a:r>
          <a:endParaRPr lang="en-US" b="1">
            <a:solidFill>
              <a:srgbClr val="7030A0"/>
            </a:solidFill>
          </a:endParaRPr>
        </a:p>
      </dsp:txBody>
      <dsp:txXfrm>
        <a:off x="7178892" y="1867378"/>
        <a:ext cx="3376713" cy="1683699"/>
      </dsp:txXfrm>
    </dsp:sp>
    <dsp:sp modelId="{7B23FE4C-DE89-4AAE-A0BD-454373502390}">
      <dsp:nvSpPr>
        <dsp:cNvPr id="8" name="Rounded Rectangle 7"/>
        <dsp:cNvSpPr/>
      </dsp:nvSpPr>
      <dsp:spPr bwMode="white">
        <a:xfrm>
          <a:off x="7178892" y="3734756"/>
          <a:ext cx="3376713" cy="1683699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02870" tIns="102870" rIns="102870" bIns="102870" anchor="ctr"/>
        <a:lstStyle>
          <a:lvl1pPr algn="ctr">
            <a:defRPr sz="2700"/>
          </a:lvl1pPr>
          <a:lvl2pPr marL="228600" indent="-228600" algn="ctr">
            <a:defRPr sz="2100"/>
          </a:lvl2pPr>
          <a:lvl3pPr marL="457200" indent="-228600" algn="ctr">
            <a:defRPr sz="2100"/>
          </a:lvl3pPr>
          <a:lvl4pPr marL="685800" indent="-228600" algn="ctr">
            <a:defRPr sz="2100"/>
          </a:lvl4pPr>
          <a:lvl5pPr marL="914400" indent="-228600" algn="ctr">
            <a:defRPr sz="2100"/>
          </a:lvl5pPr>
          <a:lvl6pPr marL="1143000" indent="-228600" algn="ctr">
            <a:defRPr sz="2100"/>
          </a:lvl6pPr>
          <a:lvl7pPr marL="1371600" indent="-228600" algn="ctr">
            <a:defRPr sz="2100"/>
          </a:lvl7pPr>
          <a:lvl8pPr marL="1600200" indent="-228600" algn="ctr">
            <a:defRPr sz="2100"/>
          </a:lvl8pPr>
          <a:lvl9pPr marL="1828800" indent="-228600" algn="ctr">
            <a:defRPr sz="21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>
              <a:solidFill>
                <a:srgbClr val="7030A0"/>
              </a:solidFill>
            </a:rPr>
            <a:t>Aggressive Roll Out (especially Northern)</a:t>
          </a:r>
          <a:endParaRPr lang="en-US" b="1">
            <a:solidFill>
              <a:srgbClr val="7030A0"/>
            </a:solidFill>
          </a:endParaRPr>
        </a:p>
      </dsp:txBody>
      <dsp:txXfrm>
        <a:off x="7178892" y="3734756"/>
        <a:ext cx="3376713" cy="1683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stBulletLvl" val="2"/>
              <dgm:param type="txAnchorHorzCh" val="ctr"/>
              <dgm:param type="txAnchorVert" val="mid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6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6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6.xml"/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.xml"/><Relationship Id="rId8" Type="http://schemas.openxmlformats.org/officeDocument/2006/relationships/image" Target="../media/image14.jpeg"/><Relationship Id="rId7" Type="http://schemas.openxmlformats.org/officeDocument/2006/relationships/image" Target="../media/image13.jpeg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ltGray">
          <a:xfrm>
            <a:off x="375138" y="394887"/>
            <a:ext cx="5720862" cy="606822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8170" y="875665"/>
            <a:ext cx="5382260" cy="3068320"/>
          </a:xfrm>
        </p:spPr>
        <p:txBody>
          <a:bodyPr>
            <a:noAutofit/>
          </a:bodyPr>
          <a:lstStyle/>
          <a:p>
            <a:pPr algn="ctr"/>
            <a:r>
              <a:rPr lang="en-US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Financial Inclusion and Data Protection as a Fundamental Human Right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+mn-ea"/>
            </a:endParaRPr>
          </a:p>
        </p:txBody>
      </p:sp>
      <p:cxnSp>
        <p:nvCxnSpPr>
          <p:cNvPr id="12" name="Straight Connector 11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 rot="16200000">
            <a:off x="9184178" y="1874520"/>
            <a:ext cx="0" cy="310896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1114009" y="4201833"/>
            <a:ext cx="3400425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Text&#10;&#10;Description automatically generated with low confidence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79229" y="4340864"/>
            <a:ext cx="5390093" cy="1614544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759977" y="715394"/>
            <a:ext cx="10342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dirty="0">
                <a:solidFill>
                  <a:srgbClr val="52C23D"/>
                </a:solidFill>
              </a:rPr>
              <a:t>BY </a:t>
            </a:r>
            <a:endParaRPr lang="en-US" sz="2400" b="1" dirty="0">
              <a:solidFill>
                <a:srgbClr val="52C23D"/>
              </a:solidFill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598170" y="5251450"/>
            <a:ext cx="5074285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sz="2800">
                <a:solidFill>
                  <a:srgbClr val="FFC000"/>
                </a:solidFill>
                <a:sym typeface="+mn-ea"/>
              </a:rPr>
              <a:t>Bridging the Gap for Economic Empowerment</a:t>
            </a:r>
            <a:endParaRPr lang="en-US" sz="2800">
              <a:solidFill>
                <a:srgbClr val="FFC000"/>
              </a:solidFill>
              <a:sym typeface="+mn-ea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6948805" y="1587500"/>
            <a:ext cx="445071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FEMI WILLIAMS </a:t>
            </a: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FNCS</a:t>
            </a: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475" y="0"/>
            <a:ext cx="10515600" cy="1325563"/>
          </a:xfrm>
        </p:spPr>
        <p:txBody>
          <a:bodyPr>
            <a:normAutofit fontScale="90000"/>
          </a:bodyPr>
          <a:p>
            <a:r>
              <a:rPr lang="en-US"/>
              <a:t>Why  is Financial Inclusion considered as Fundamental Human RIght</a:t>
            </a:r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565785" y="1225550"/>
          <a:ext cx="11195685" cy="5418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9" name="Oval 8"/>
          <p:cNvSpPr/>
          <p:nvPr/>
        </p:nvSpPr>
        <p:spPr>
          <a:xfrm>
            <a:off x="9327515" y="2078990"/>
            <a:ext cx="728980" cy="832485"/>
          </a:xfrm>
          <a:prstGeom prst="ellipse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2400" b="1"/>
              <a:t>7</a:t>
            </a:r>
            <a:endParaRPr lang="en-US" sz="2400" b="1"/>
          </a:p>
        </p:txBody>
      </p:sp>
      <p:sp>
        <p:nvSpPr>
          <p:cNvPr id="10" name="Oval 9"/>
          <p:cNvSpPr/>
          <p:nvPr/>
        </p:nvSpPr>
        <p:spPr>
          <a:xfrm>
            <a:off x="7931785" y="2078990"/>
            <a:ext cx="728980" cy="832485"/>
          </a:xfrm>
          <a:prstGeom prst="ellipse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2400" b="1"/>
              <a:t>6</a:t>
            </a:r>
            <a:endParaRPr lang="en-US" sz="2400" b="1"/>
          </a:p>
        </p:txBody>
      </p:sp>
      <p:sp>
        <p:nvSpPr>
          <p:cNvPr id="11" name="Oval 10"/>
          <p:cNvSpPr/>
          <p:nvPr/>
        </p:nvSpPr>
        <p:spPr>
          <a:xfrm>
            <a:off x="6468745" y="2147570"/>
            <a:ext cx="728980" cy="832485"/>
          </a:xfrm>
          <a:prstGeom prst="ellipse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2400" b="1"/>
              <a:t>5</a:t>
            </a:r>
            <a:endParaRPr lang="en-US" sz="2400" b="1"/>
          </a:p>
        </p:txBody>
      </p:sp>
      <p:sp>
        <p:nvSpPr>
          <p:cNvPr id="12" name="Oval 11"/>
          <p:cNvSpPr/>
          <p:nvPr/>
        </p:nvSpPr>
        <p:spPr>
          <a:xfrm>
            <a:off x="5005705" y="2078990"/>
            <a:ext cx="728980" cy="832485"/>
          </a:xfrm>
          <a:prstGeom prst="ellipse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2400" b="1"/>
              <a:t>4</a:t>
            </a:r>
            <a:endParaRPr lang="en-US" sz="2400" b="1"/>
          </a:p>
        </p:txBody>
      </p:sp>
      <p:sp>
        <p:nvSpPr>
          <p:cNvPr id="13" name="Oval 12"/>
          <p:cNvSpPr/>
          <p:nvPr/>
        </p:nvSpPr>
        <p:spPr>
          <a:xfrm>
            <a:off x="3711575" y="2078990"/>
            <a:ext cx="728980" cy="832485"/>
          </a:xfrm>
          <a:prstGeom prst="ellipse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2400" b="1"/>
              <a:t>3</a:t>
            </a:r>
            <a:endParaRPr lang="en-US" sz="2400" b="1"/>
          </a:p>
        </p:txBody>
      </p:sp>
      <p:sp>
        <p:nvSpPr>
          <p:cNvPr id="14" name="Oval 13"/>
          <p:cNvSpPr/>
          <p:nvPr/>
        </p:nvSpPr>
        <p:spPr>
          <a:xfrm>
            <a:off x="2279650" y="2078990"/>
            <a:ext cx="728980" cy="832485"/>
          </a:xfrm>
          <a:prstGeom prst="ellipse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2400" b="1"/>
              <a:t>2</a:t>
            </a:r>
            <a:endParaRPr lang="en-US" sz="2400" b="1"/>
          </a:p>
        </p:txBody>
      </p:sp>
      <p:sp>
        <p:nvSpPr>
          <p:cNvPr id="15" name="Oval 14"/>
          <p:cNvSpPr/>
          <p:nvPr/>
        </p:nvSpPr>
        <p:spPr>
          <a:xfrm>
            <a:off x="847725" y="2078990"/>
            <a:ext cx="728980" cy="832485"/>
          </a:xfrm>
          <a:prstGeom prst="ellipse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2400" b="1"/>
              <a:t>1</a:t>
            </a:r>
            <a:endParaRPr lang="en-US" sz="2400" b="1"/>
          </a:p>
        </p:txBody>
      </p:sp>
      <p:sp>
        <p:nvSpPr>
          <p:cNvPr id="16" name="Oval 15"/>
          <p:cNvSpPr/>
          <p:nvPr/>
        </p:nvSpPr>
        <p:spPr>
          <a:xfrm>
            <a:off x="10723245" y="2078990"/>
            <a:ext cx="728980" cy="832485"/>
          </a:xfrm>
          <a:prstGeom prst="ellipse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2400" b="1"/>
              <a:t>8</a:t>
            </a:r>
            <a:endParaRPr lang="en-US" sz="2400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Conclusion</a:t>
            </a:r>
            <a:endParaRPr lang="en-US"/>
          </a:p>
        </p:txBody>
      </p:sp>
      <p:graphicFrame>
        <p:nvGraphicFramePr>
          <p:cNvPr id="3" name="Diagram 2"/>
          <p:cNvGraphicFramePr/>
          <p:nvPr/>
        </p:nvGraphicFramePr>
        <p:xfrm>
          <a:off x="596265" y="1329055"/>
          <a:ext cx="10555605" cy="5418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object 16"/>
          <p:cNvSpPr txBox="1">
            <a:spLocks noChangeArrowheads="1"/>
          </p:cNvSpPr>
          <p:nvPr/>
        </p:nvSpPr>
        <p:spPr bwMode="auto">
          <a:xfrm>
            <a:off x="537845" y="4406831"/>
            <a:ext cx="4151466" cy="2215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143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 i="1" u="sng" dirty="0">
                <a:solidFill>
                  <a:srgbClr val="0070C0"/>
                </a:solidFill>
                <a:latin typeface="Futura Bk BT"/>
              </a:rPr>
              <a:t>Femi Williams</a:t>
            </a:r>
            <a:endParaRPr lang="en-US" altLang="en-US" sz="2400" b="1" i="1" u="sng" dirty="0">
              <a:solidFill>
                <a:srgbClr val="0070C0"/>
              </a:solidFill>
              <a:latin typeface="Futura Bk BT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500" i="1" dirty="0">
                <a:solidFill>
                  <a:srgbClr val="0070C0"/>
                </a:solidFill>
                <a:latin typeface="Futura Bk BT"/>
              </a:rPr>
              <a:t>Chief Enabling Officer</a:t>
            </a:r>
            <a:endParaRPr lang="en-US" altLang="en-US" sz="1500" i="1" dirty="0">
              <a:solidFill>
                <a:srgbClr val="0070C0"/>
              </a:solidFill>
              <a:latin typeface="Futura Bk BT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500" i="1" dirty="0">
                <a:solidFill>
                  <a:srgbClr val="0070C0"/>
                </a:solidFill>
                <a:latin typeface="Futura Bk BT"/>
                <a:cs typeface="Arial" panose="020B0604020202020204" pitchFamily="34" charset="0"/>
              </a:rPr>
              <a:t>IT, Strategy and General Consultancy Services</a:t>
            </a:r>
            <a:endParaRPr lang="en-US" altLang="en-US" sz="1500" i="1" dirty="0">
              <a:solidFill>
                <a:srgbClr val="0070C0"/>
              </a:solidFill>
              <a:latin typeface="Futura Bk BT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500" i="1" dirty="0">
                <a:solidFill>
                  <a:srgbClr val="0070C0"/>
                </a:solidFill>
                <a:latin typeface="Futura Bk BT"/>
                <a:cs typeface="Arial" panose="020B0604020202020204" pitchFamily="34" charset="0"/>
              </a:rPr>
              <a:t>NewWaves Ecosystem Limited</a:t>
            </a:r>
            <a:endParaRPr lang="en-US" altLang="en-US" sz="1500" i="1" dirty="0">
              <a:solidFill>
                <a:srgbClr val="0070C0"/>
              </a:solidFill>
              <a:latin typeface="Futura Bk BT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500" i="1" dirty="0">
                <a:solidFill>
                  <a:srgbClr val="0070C0"/>
                </a:solidFill>
                <a:latin typeface="Futura Bk BT"/>
                <a:cs typeface="Arial" panose="020B0604020202020204" pitchFamily="34" charset="0"/>
              </a:rPr>
              <a:t>220B, </a:t>
            </a:r>
            <a:r>
              <a:rPr lang="en-US" altLang="en-US" sz="1500" i="1" dirty="0" err="1">
                <a:solidFill>
                  <a:srgbClr val="0070C0"/>
                </a:solidFill>
                <a:latin typeface="Futura Bk BT"/>
                <a:cs typeface="Arial" panose="020B0604020202020204" pitchFamily="34" charset="0"/>
              </a:rPr>
              <a:t>Eti</a:t>
            </a:r>
            <a:r>
              <a:rPr lang="en-US" altLang="en-US" sz="1500" i="1" dirty="0">
                <a:solidFill>
                  <a:srgbClr val="0070C0"/>
                </a:solidFill>
                <a:latin typeface="Futura Bk BT"/>
                <a:cs typeface="Arial" panose="020B0604020202020204" pitchFamily="34" charset="0"/>
              </a:rPr>
              <a:t> </a:t>
            </a:r>
            <a:r>
              <a:rPr lang="en-US" altLang="en-US" sz="1500" i="1" dirty="0" err="1">
                <a:solidFill>
                  <a:srgbClr val="0070C0"/>
                </a:solidFill>
                <a:latin typeface="Futura Bk BT"/>
                <a:cs typeface="Arial" panose="020B0604020202020204" pitchFamily="34" charset="0"/>
              </a:rPr>
              <a:t>Osa</a:t>
            </a:r>
            <a:r>
              <a:rPr lang="en-US" altLang="en-US" sz="1500" i="1" dirty="0">
                <a:solidFill>
                  <a:srgbClr val="0070C0"/>
                </a:solidFill>
                <a:latin typeface="Futura Bk BT"/>
                <a:cs typeface="Arial" panose="020B0604020202020204" pitchFamily="34" charset="0"/>
              </a:rPr>
              <a:t> Way</a:t>
            </a:r>
            <a:endParaRPr lang="en-US" altLang="en-US" sz="1500" i="1" dirty="0">
              <a:solidFill>
                <a:srgbClr val="0070C0"/>
              </a:solidFill>
              <a:latin typeface="Futura Bk BT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500" i="1" dirty="0" err="1">
                <a:solidFill>
                  <a:srgbClr val="0070C0"/>
                </a:solidFill>
                <a:latin typeface="Futura Bk BT"/>
                <a:cs typeface="Arial" panose="020B0604020202020204" pitchFamily="34" charset="0"/>
              </a:rPr>
              <a:t>Ikoyi</a:t>
            </a:r>
            <a:r>
              <a:rPr lang="en-US" altLang="en-US" sz="1500" i="1" dirty="0">
                <a:solidFill>
                  <a:srgbClr val="0070C0"/>
                </a:solidFill>
                <a:latin typeface="Futura Bk BT"/>
                <a:cs typeface="Arial" panose="020B0604020202020204" pitchFamily="34" charset="0"/>
              </a:rPr>
              <a:t>, Lagos.</a:t>
            </a:r>
            <a:endParaRPr lang="en-US" altLang="en-US" sz="1500" i="1" dirty="0">
              <a:solidFill>
                <a:srgbClr val="0070C0"/>
              </a:solidFill>
              <a:latin typeface="Futura Bk BT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500" i="1" dirty="0">
                <a:solidFill>
                  <a:srgbClr val="0070C0"/>
                </a:solidFill>
                <a:latin typeface="Futura Bk BT"/>
                <a:cs typeface="Arial" panose="020B0604020202020204" pitchFamily="34" charset="0"/>
              </a:rPr>
              <a:t>M: 08033046408</a:t>
            </a:r>
            <a:endParaRPr lang="en-US" altLang="en-US" sz="1500" i="1" dirty="0">
              <a:solidFill>
                <a:srgbClr val="0070C0"/>
              </a:solidFill>
              <a:latin typeface="Futura Bk BT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500" i="1" dirty="0">
                <a:solidFill>
                  <a:srgbClr val="0070C0"/>
                </a:solidFill>
                <a:latin typeface="Futura Bk BT"/>
                <a:cs typeface="Arial" panose="020B0604020202020204" pitchFamily="34" charset="0"/>
              </a:rPr>
              <a:t>E: </a:t>
            </a:r>
            <a:r>
              <a:rPr lang="en-US" altLang="en-US" sz="1500" i="1" u="sng" dirty="0">
                <a:solidFill>
                  <a:srgbClr val="0070C0"/>
                </a:solidFill>
                <a:latin typeface="Futura Bk BT"/>
              </a:rPr>
              <a:t>williamsos@newwavesecosystem.com</a:t>
            </a:r>
            <a:endParaRPr lang="en-US" altLang="en-US" sz="1500" i="1" u="sng" dirty="0">
              <a:solidFill>
                <a:srgbClr val="0070C0"/>
              </a:solidFill>
              <a:latin typeface="Futura Bk BT"/>
            </a:endParaRPr>
          </a:p>
        </p:txBody>
      </p:sp>
      <p:grpSp>
        <p:nvGrpSpPr>
          <p:cNvPr id="30727" name="Group 52"/>
          <p:cNvGrpSpPr/>
          <p:nvPr/>
        </p:nvGrpSpPr>
        <p:grpSpPr bwMode="auto">
          <a:xfrm>
            <a:off x="4615815" y="1844675"/>
            <a:ext cx="7390130" cy="4102282"/>
            <a:chOff x="3615414" y="534366"/>
            <a:chExt cx="7689513" cy="4476523"/>
          </a:xfrm>
        </p:grpSpPr>
        <p:pic>
          <p:nvPicPr>
            <p:cNvPr id="30728" name="Picture 53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742" t="56725" r="3098" b="14368"/>
            <a:stretch>
              <a:fillRect/>
            </a:stretch>
          </p:blipFill>
          <p:spPr bwMode="auto">
            <a:xfrm rot="-153286">
              <a:off x="8048454" y="2371947"/>
              <a:ext cx="3256473" cy="1402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29" name="TextBox 54"/>
            <p:cNvSpPr txBox="1">
              <a:spLocks noChangeArrowheads="1"/>
            </p:cNvSpPr>
            <p:nvPr/>
          </p:nvSpPr>
          <p:spPr bwMode="auto">
            <a:xfrm>
              <a:off x="3615414" y="534366"/>
              <a:ext cx="5430948" cy="3441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</a:defRPr>
              </a:lvl9pPr>
            </a:lstStyle>
            <a:p>
              <a:pPr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19900" b="1" dirty="0">
                  <a:solidFill>
                    <a:srgbClr val="0070C0"/>
                  </a:solidFill>
                  <a:latin typeface="Palace Script MT" panose="030303020206070C0B05" pitchFamily="66" charset="0"/>
                </a:rPr>
                <a:t>Thank</a:t>
              </a:r>
              <a:endParaRPr lang="en-US" altLang="en-US" sz="19900" b="1" dirty="0">
                <a:solidFill>
                  <a:srgbClr val="0070C0"/>
                </a:solidFill>
                <a:latin typeface="Palace Script MT" panose="030303020206070C0B05" pitchFamily="66" charset="0"/>
              </a:endParaRPr>
            </a:p>
          </p:txBody>
        </p:sp>
        <p:sp>
          <p:nvSpPr>
            <p:cNvPr id="30730" name="TextBox 55"/>
            <p:cNvSpPr txBox="1">
              <a:spLocks noChangeArrowheads="1"/>
            </p:cNvSpPr>
            <p:nvPr/>
          </p:nvSpPr>
          <p:spPr bwMode="auto">
            <a:xfrm>
              <a:off x="5816342" y="1569801"/>
              <a:ext cx="5430948" cy="3441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</a:defRPr>
              </a:lvl9pPr>
            </a:lstStyle>
            <a:p>
              <a:pPr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19900" b="1" dirty="0">
                  <a:solidFill>
                    <a:srgbClr val="0070C0"/>
                  </a:solidFill>
                  <a:latin typeface="Palace Script MT" panose="030303020206070C0B05" pitchFamily="66" charset="0"/>
                </a:rPr>
                <a:t>you</a:t>
              </a:r>
              <a:endParaRPr lang="en-US" altLang="en-US" sz="19900" b="1" dirty="0">
                <a:solidFill>
                  <a:srgbClr val="0070C0"/>
                </a:solidFill>
                <a:latin typeface="Palace Script MT" panose="030303020206070C0B05" pitchFamily="66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005" y="1592555"/>
            <a:ext cx="2381250" cy="281427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6066" y="95226"/>
            <a:ext cx="3932394" cy="117662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/>
    </mc:Choice>
    <mc:Fallback>
      <p:transition advClick="0" advTm="3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Definition</a:t>
            </a:r>
            <a:endParaRPr lang="en-US"/>
          </a:p>
        </p:txBody>
      </p:sp>
      <p:sp>
        <p:nvSpPr>
          <p:cNvPr id="3" name="Text Box 2"/>
          <p:cNvSpPr txBox="1"/>
          <p:nvPr/>
        </p:nvSpPr>
        <p:spPr>
          <a:xfrm>
            <a:off x="503555" y="1159510"/>
            <a:ext cx="1118425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400" b="1">
                <a:sym typeface="+mn-ea"/>
              </a:rPr>
              <a:t>Financial inclusion refers to the accessibility and availability of essential financial services and products to all segments of society.</a:t>
            </a:r>
            <a:endParaRPr lang="en-US" sz="2400" b="1">
              <a:sym typeface="+mn-ea"/>
            </a:endParaRPr>
          </a:p>
          <a:p>
            <a:r>
              <a:rPr lang="en-US" sz="2400" b="1">
                <a:sym typeface="+mn-ea"/>
              </a:rPr>
              <a:t>These services and products typically include savings accounts, payment and money transfer services, credit, insurance, and access to financial education.</a:t>
            </a:r>
            <a:endParaRPr lang="en-US" sz="2400" b="1">
              <a:sym typeface="+mn-ea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589915" y="3150870"/>
            <a:ext cx="11184255" cy="31076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>
                <a:sym typeface="+mn-ea"/>
              </a:rPr>
              <a:t>Access to Banking Services</a:t>
            </a:r>
            <a:endParaRPr lang="en-US" sz="2800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>
                <a:sym typeface="+mn-ea"/>
              </a:rPr>
              <a:t>Affordability</a:t>
            </a:r>
            <a:endParaRPr lang="en-US" sz="2800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>
                <a:sym typeface="+mn-ea"/>
              </a:rPr>
              <a:t>Accessibility</a:t>
            </a:r>
            <a:endParaRPr lang="en-US" sz="2800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>
                <a:sym typeface="+mn-ea"/>
              </a:rPr>
              <a:t>Financial Literacy</a:t>
            </a:r>
            <a:endParaRPr lang="en-US" sz="2800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>
                <a:sym typeface="+mn-ea"/>
              </a:rPr>
              <a:t>Credit and Lending</a:t>
            </a:r>
            <a:endParaRPr lang="en-US" sz="2800" b="1"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>
                <a:sym typeface="+mn-ea"/>
              </a:rPr>
              <a:t>Insurance</a:t>
            </a:r>
            <a:endParaRPr lang="en-US" sz="2800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>
                <a:sym typeface="+mn-ea"/>
              </a:rPr>
              <a:t>Digital Financial Services</a:t>
            </a:r>
            <a:endParaRPr lang="en-US" sz="2800" b="1">
              <a:sym typeface="+mn-ea"/>
            </a:endParaRPr>
          </a:p>
        </p:txBody>
      </p:sp>
      <p:pic>
        <p:nvPicPr>
          <p:cNvPr id="109" name="Content Placeholder 108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5459730" y="2827020"/>
            <a:ext cx="6506845" cy="360870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UN Sustainable Development Goals</a:t>
            </a:r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709420" y="1691005"/>
            <a:ext cx="7418705" cy="4121785"/>
          </a:xfrm>
          <a:prstGeom prst="rect">
            <a:avLst/>
          </a:prstGeom>
        </p:spPr>
      </p:pic>
      <p:sp>
        <p:nvSpPr>
          <p:cNvPr id="5" name="Sun 4"/>
          <p:cNvSpPr/>
          <p:nvPr/>
        </p:nvSpPr>
        <p:spPr>
          <a:xfrm>
            <a:off x="3818890" y="2854960"/>
            <a:ext cx="334010" cy="278130"/>
          </a:xfrm>
          <a:prstGeom prst="sun">
            <a:avLst/>
          </a:prstGeom>
          <a:solidFill>
            <a:srgbClr val="FF0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6" name="Sun 5"/>
          <p:cNvSpPr/>
          <p:nvPr/>
        </p:nvSpPr>
        <p:spPr>
          <a:xfrm>
            <a:off x="5160010" y="4026535"/>
            <a:ext cx="334010" cy="278130"/>
          </a:xfrm>
          <a:prstGeom prst="sun">
            <a:avLst/>
          </a:prstGeom>
          <a:solidFill>
            <a:srgbClr val="FF0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7" name="Sun 6"/>
          <p:cNvSpPr/>
          <p:nvPr/>
        </p:nvSpPr>
        <p:spPr>
          <a:xfrm>
            <a:off x="3818890" y="4026535"/>
            <a:ext cx="334010" cy="278130"/>
          </a:xfrm>
          <a:prstGeom prst="sun">
            <a:avLst/>
          </a:prstGeom>
          <a:solidFill>
            <a:srgbClr val="FF0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8" name="Sun 7"/>
          <p:cNvSpPr/>
          <p:nvPr/>
        </p:nvSpPr>
        <p:spPr>
          <a:xfrm>
            <a:off x="2596515" y="4026535"/>
            <a:ext cx="334010" cy="278130"/>
          </a:xfrm>
          <a:prstGeom prst="sun">
            <a:avLst/>
          </a:prstGeom>
          <a:solidFill>
            <a:srgbClr val="FF0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9" name="Sun 8"/>
          <p:cNvSpPr/>
          <p:nvPr/>
        </p:nvSpPr>
        <p:spPr>
          <a:xfrm>
            <a:off x="5069205" y="2830830"/>
            <a:ext cx="334010" cy="278130"/>
          </a:xfrm>
          <a:prstGeom prst="sun">
            <a:avLst/>
          </a:prstGeom>
          <a:solidFill>
            <a:srgbClr val="FF0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0" name="Sun 9"/>
          <p:cNvSpPr/>
          <p:nvPr/>
        </p:nvSpPr>
        <p:spPr>
          <a:xfrm>
            <a:off x="6320155" y="2830830"/>
            <a:ext cx="334010" cy="278130"/>
          </a:xfrm>
          <a:prstGeom prst="sun">
            <a:avLst/>
          </a:prstGeom>
          <a:solidFill>
            <a:srgbClr val="FF0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1" name="Sun 10"/>
          <p:cNvSpPr/>
          <p:nvPr/>
        </p:nvSpPr>
        <p:spPr>
          <a:xfrm>
            <a:off x="7531100" y="2830830"/>
            <a:ext cx="334010" cy="278130"/>
          </a:xfrm>
          <a:prstGeom prst="sun">
            <a:avLst/>
          </a:prstGeom>
          <a:solidFill>
            <a:srgbClr val="FF0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2" name="Sun 11"/>
          <p:cNvSpPr/>
          <p:nvPr/>
        </p:nvSpPr>
        <p:spPr>
          <a:xfrm>
            <a:off x="8694420" y="2854960"/>
            <a:ext cx="334010" cy="278130"/>
          </a:xfrm>
          <a:prstGeom prst="sun">
            <a:avLst/>
          </a:prstGeom>
          <a:solidFill>
            <a:srgbClr val="FF0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5" name="Sun 14"/>
          <p:cNvSpPr/>
          <p:nvPr/>
        </p:nvSpPr>
        <p:spPr>
          <a:xfrm>
            <a:off x="7531100" y="4102735"/>
            <a:ext cx="334010" cy="278130"/>
          </a:xfrm>
          <a:prstGeom prst="sun">
            <a:avLst/>
          </a:prstGeom>
          <a:solidFill>
            <a:srgbClr val="FF0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6" name="Sun 15"/>
          <p:cNvSpPr/>
          <p:nvPr/>
        </p:nvSpPr>
        <p:spPr>
          <a:xfrm>
            <a:off x="7531100" y="5253990"/>
            <a:ext cx="334010" cy="278130"/>
          </a:xfrm>
          <a:prstGeom prst="sun">
            <a:avLst/>
          </a:prstGeom>
          <a:solidFill>
            <a:srgbClr val="FF0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7" name="Text Box 16"/>
          <p:cNvSpPr txBox="1"/>
          <p:nvPr/>
        </p:nvSpPr>
        <p:spPr>
          <a:xfrm>
            <a:off x="448310" y="5812790"/>
            <a:ext cx="1123759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b="1">
                <a:sym typeface="+mn-ea"/>
              </a:rPr>
              <a:t>Financial inclusion, a critical factor in reducing poverty, promoting economic development, and fostering social inclusion.</a:t>
            </a:r>
            <a:endParaRPr lang="en-US" b="1"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295" y="278765"/>
            <a:ext cx="10515600" cy="1325563"/>
          </a:xfrm>
        </p:spPr>
        <p:txBody>
          <a:bodyPr/>
          <a:p>
            <a:r>
              <a:rPr lang="en-US"/>
              <a:t>Financial Inclusion In Nigeria</a:t>
            </a:r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33095" y="1604645"/>
            <a:ext cx="10269220" cy="442785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402590" y="5996940"/>
            <a:ext cx="6096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b="1" i="1"/>
              <a:t>Sources: World Bank Group (2021) and EFInA (2021a</a:t>
            </a:r>
            <a:r>
              <a:rPr lang="en-US"/>
              <a:t>)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17170"/>
            <a:ext cx="10515600" cy="1325563"/>
          </a:xfrm>
        </p:spPr>
        <p:txBody>
          <a:bodyPr/>
          <a:p>
            <a:r>
              <a:rPr lang="en-US"/>
              <a:t>Financial Inclusion In The Region</a:t>
            </a:r>
            <a:endParaRPr lang="en-US"/>
          </a:p>
        </p:txBody>
      </p:sp>
      <p:pic>
        <p:nvPicPr>
          <p:cNvPr id="3" name="Content Placeholder 2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554990" y="1192530"/>
            <a:ext cx="10055860" cy="543369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402590" y="5996940"/>
            <a:ext cx="6096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b="1" i="1"/>
              <a:t>Sources: World Bank Group (2021) and EFInA (2021a</a:t>
            </a:r>
            <a:r>
              <a:rPr lang="en-US"/>
              <a:t>)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2300" y="853440"/>
            <a:ext cx="2966720" cy="4209415"/>
          </a:xfrm>
        </p:spPr>
        <p:txBody>
          <a:bodyPr>
            <a:normAutofit/>
          </a:bodyPr>
          <a:p>
            <a:r>
              <a:rPr lang="en-US"/>
              <a:t>NIGERIA: Reasons For Not Having</a:t>
            </a:r>
            <a:br>
              <a:rPr lang="en-US"/>
            </a:br>
            <a:r>
              <a:rPr lang="en-US"/>
              <a:t>Mobile Money Account</a:t>
            </a:r>
            <a:endParaRPr lang="en-US"/>
          </a:p>
        </p:txBody>
      </p:sp>
      <p:pic>
        <p:nvPicPr>
          <p:cNvPr id="3" name="Content Placeholder 2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293235" y="132715"/>
            <a:ext cx="7710170" cy="659193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4790"/>
            <a:ext cx="10515600" cy="1325563"/>
          </a:xfrm>
        </p:spPr>
        <p:txBody>
          <a:bodyPr/>
          <a:p>
            <a:r>
              <a:rPr lang="en-US" sz="4800" b="1"/>
              <a:t>EFFORTS</a:t>
            </a:r>
            <a:endParaRPr lang="en-US" sz="4800" b="1"/>
          </a:p>
        </p:txBody>
      </p:sp>
      <p:sp>
        <p:nvSpPr>
          <p:cNvPr id="4" name="Text Box 3"/>
          <p:cNvSpPr txBox="1"/>
          <p:nvPr/>
        </p:nvSpPr>
        <p:spPr>
          <a:xfrm>
            <a:off x="678815" y="1395730"/>
            <a:ext cx="10012045" cy="48310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/>
              <a:t>National Financial Inclusion Strategy (NFIS 3.0) - 2015</a:t>
            </a:r>
            <a:endParaRPr lang="en-US" sz="2800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/>
              <a:t>National FinTech Strategy</a:t>
            </a:r>
            <a:endParaRPr lang="en-US" sz="2800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/>
              <a:t>Strategy for Leveraging Agent Networks to drive women's Financial Inclusion</a:t>
            </a:r>
            <a:endParaRPr lang="en-US" sz="2800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/>
              <a:t>Payment System Vision 2025</a:t>
            </a:r>
            <a:endParaRPr lang="en-US" sz="2800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/>
              <a:t>SANEF</a:t>
            </a:r>
            <a:endParaRPr lang="en-US" sz="2800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/>
              <a:t>CBDC (eNaira)</a:t>
            </a:r>
            <a:endParaRPr lang="en-US" sz="2800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/>
              <a:t>Cashless </a:t>
            </a:r>
            <a:endParaRPr lang="en-US" sz="2800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/>
              <a:t>Cash Withdrawal </a:t>
            </a:r>
            <a:endParaRPr lang="en-US" sz="2800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/>
              <a:t>Licenses: PSB, MNO</a:t>
            </a:r>
            <a:endParaRPr lang="en-US" sz="2800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/>
              <a:t>Kaduna/Lagos States</a:t>
            </a:r>
            <a:endParaRPr lang="en-US" sz="28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/>
              <a:t>Foundation Infrastructure For Financial Inclusion</a:t>
            </a:r>
            <a:endParaRPr lang="en-US"/>
          </a:p>
        </p:txBody>
      </p:sp>
      <p:pic>
        <p:nvPicPr>
          <p:cNvPr id="100" name="Picture 99"/>
          <p:cNvPicPr/>
          <p:nvPr/>
        </p:nvPicPr>
        <p:blipFill>
          <a:blip r:embed="rId1"/>
          <a:stretch>
            <a:fillRect/>
          </a:stretch>
        </p:blipFill>
        <p:spPr>
          <a:xfrm>
            <a:off x="838200" y="1691005"/>
            <a:ext cx="1540510" cy="9493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1" name="Picture 100"/>
          <p:cNvPicPr/>
          <p:nvPr/>
        </p:nvPicPr>
        <p:blipFill>
          <a:blip r:embed="rId2"/>
          <a:stretch>
            <a:fillRect/>
          </a:stretch>
        </p:blipFill>
        <p:spPr>
          <a:xfrm>
            <a:off x="2957195" y="1691005"/>
            <a:ext cx="2036445" cy="119189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" name="Picture 101"/>
          <p:cNvPicPr/>
          <p:nvPr/>
        </p:nvPicPr>
        <p:blipFill>
          <a:blip r:embed="rId3"/>
          <a:stretch>
            <a:fillRect/>
          </a:stretch>
        </p:blipFill>
        <p:spPr>
          <a:xfrm>
            <a:off x="5698490" y="1708785"/>
            <a:ext cx="2466340" cy="116268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4" name="Picture 103"/>
          <p:cNvPicPr/>
          <p:nvPr/>
        </p:nvPicPr>
        <p:blipFill>
          <a:blip r:embed="rId4"/>
          <a:stretch>
            <a:fillRect/>
          </a:stretch>
        </p:blipFill>
        <p:spPr>
          <a:xfrm>
            <a:off x="8557260" y="1708785"/>
            <a:ext cx="2409190" cy="106108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5" name="Picture 104"/>
          <p:cNvPicPr/>
          <p:nvPr/>
        </p:nvPicPr>
        <p:blipFill>
          <a:blip r:embed="rId5"/>
          <a:stretch>
            <a:fillRect/>
          </a:stretch>
        </p:blipFill>
        <p:spPr>
          <a:xfrm>
            <a:off x="205740" y="3679825"/>
            <a:ext cx="3048000" cy="1714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6" name="Picture 105"/>
          <p:cNvPicPr/>
          <p:nvPr/>
        </p:nvPicPr>
        <p:blipFill>
          <a:blip r:embed="rId6"/>
          <a:stretch>
            <a:fillRect/>
          </a:stretch>
        </p:blipFill>
        <p:spPr>
          <a:xfrm>
            <a:off x="2957195" y="3844290"/>
            <a:ext cx="2454275" cy="138557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7" name="Picture 106"/>
          <p:cNvPicPr/>
          <p:nvPr/>
        </p:nvPicPr>
        <p:blipFill>
          <a:blip r:embed="rId7"/>
          <a:stretch>
            <a:fillRect/>
          </a:stretch>
        </p:blipFill>
        <p:spPr>
          <a:xfrm>
            <a:off x="8256905" y="3844290"/>
            <a:ext cx="3009900" cy="1714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8" name="Picture 107"/>
          <p:cNvPicPr/>
          <p:nvPr/>
        </p:nvPicPr>
        <p:blipFill>
          <a:blip r:embed="rId8"/>
          <a:stretch>
            <a:fillRect/>
          </a:stretch>
        </p:blipFill>
        <p:spPr>
          <a:xfrm>
            <a:off x="4679950" y="3844290"/>
            <a:ext cx="3276600" cy="1714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/>
          <p:nvPr/>
        </p:nvSpPr>
        <p:spPr>
          <a:xfrm>
            <a:off x="615950" y="2882265"/>
            <a:ext cx="19411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b="1"/>
              <a:t>CONNECTIVITY</a:t>
            </a:r>
            <a:endParaRPr lang="en-US" b="1"/>
          </a:p>
        </p:txBody>
      </p:sp>
      <p:sp>
        <p:nvSpPr>
          <p:cNvPr id="9" name="Text Box 8"/>
          <p:cNvSpPr txBox="1"/>
          <p:nvPr/>
        </p:nvSpPr>
        <p:spPr>
          <a:xfrm>
            <a:off x="5840095" y="2882265"/>
            <a:ext cx="19411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b="1"/>
              <a:t>DATA PRIVACY</a:t>
            </a:r>
            <a:endParaRPr lang="en-US" b="1"/>
          </a:p>
        </p:txBody>
      </p:sp>
      <p:sp>
        <p:nvSpPr>
          <p:cNvPr id="10" name="Text Box 9"/>
          <p:cNvSpPr txBox="1"/>
          <p:nvPr/>
        </p:nvSpPr>
        <p:spPr>
          <a:xfrm>
            <a:off x="2882265" y="2882265"/>
            <a:ext cx="19411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b="1"/>
              <a:t>CYBERSECURITY</a:t>
            </a:r>
            <a:endParaRPr lang="en-US" b="1"/>
          </a:p>
        </p:txBody>
      </p:sp>
      <p:sp>
        <p:nvSpPr>
          <p:cNvPr id="11" name="Text Box 10"/>
          <p:cNvSpPr txBox="1"/>
          <p:nvPr/>
        </p:nvSpPr>
        <p:spPr>
          <a:xfrm>
            <a:off x="437515" y="5558790"/>
            <a:ext cx="19411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b="1"/>
              <a:t>DIGITAL ID</a:t>
            </a:r>
            <a:endParaRPr lang="en-US" b="1"/>
          </a:p>
        </p:txBody>
      </p:sp>
      <p:sp>
        <p:nvSpPr>
          <p:cNvPr id="12" name="Text Box 11"/>
          <p:cNvSpPr txBox="1"/>
          <p:nvPr/>
        </p:nvSpPr>
        <p:spPr>
          <a:xfrm>
            <a:off x="8164195" y="2787650"/>
            <a:ext cx="34258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b="1"/>
              <a:t>DIGITAL &amp; FINANCIAL LITERACY</a:t>
            </a:r>
            <a:endParaRPr lang="en-US" b="1"/>
          </a:p>
        </p:txBody>
      </p:sp>
      <p:sp>
        <p:nvSpPr>
          <p:cNvPr id="13" name="Text Box 12"/>
          <p:cNvSpPr txBox="1"/>
          <p:nvPr/>
        </p:nvSpPr>
        <p:spPr>
          <a:xfrm>
            <a:off x="8790940" y="5558790"/>
            <a:ext cx="19411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b="1"/>
              <a:t>PHYSICAL INFRACTRUCTURE</a:t>
            </a:r>
            <a:endParaRPr lang="en-US" b="1"/>
          </a:p>
        </p:txBody>
      </p:sp>
      <p:sp>
        <p:nvSpPr>
          <p:cNvPr id="14" name="Text Box 13"/>
          <p:cNvSpPr txBox="1"/>
          <p:nvPr/>
        </p:nvSpPr>
        <p:spPr>
          <a:xfrm>
            <a:off x="2505075" y="5394325"/>
            <a:ext cx="23183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b="1"/>
              <a:t>INTEROPERABILITY</a:t>
            </a:r>
            <a:endParaRPr lang="en-US" b="1"/>
          </a:p>
        </p:txBody>
      </p:sp>
      <p:sp>
        <p:nvSpPr>
          <p:cNvPr id="15" name="Text Box 14"/>
          <p:cNvSpPr txBox="1"/>
          <p:nvPr/>
        </p:nvSpPr>
        <p:spPr>
          <a:xfrm>
            <a:off x="5254625" y="5647690"/>
            <a:ext cx="23183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b="1"/>
              <a:t>FAIR COMPETITION</a:t>
            </a:r>
            <a:endParaRPr lang="en-US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Data Protection</a:t>
            </a:r>
            <a:endParaRPr lang="en-US"/>
          </a:p>
        </p:txBody>
      </p:sp>
      <p:sp>
        <p:nvSpPr>
          <p:cNvPr id="4" name="Text Box 3"/>
          <p:cNvSpPr txBox="1"/>
          <p:nvPr/>
        </p:nvSpPr>
        <p:spPr>
          <a:xfrm>
            <a:off x="247650" y="2099310"/>
            <a:ext cx="6880860" cy="39382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/>
              <a:t>NIGERIA DATA PROTECTION ACT, 2023 </a:t>
            </a:r>
            <a:endParaRPr lang="en-US" sz="2400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/>
              <a:t>Nigeria Data Protection Commission </a:t>
            </a:r>
            <a:endParaRPr lang="en-US" sz="2400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/>
              <a:t> National Commissioner</a:t>
            </a:r>
            <a:endParaRPr lang="en-US" sz="2400" b="1"/>
          </a:p>
          <a:p>
            <a:endParaRPr lang="en-US"/>
          </a:p>
          <a:p>
            <a:pPr algn="ctr"/>
            <a:r>
              <a:rPr lang="en-US" sz="3200" b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“safeguard the fundamental rights and freedoms, and the interests of data subjects, as guaranteed under the Constitution of the Federal Republic of Nigeria, 1999”</a:t>
            </a:r>
            <a:endParaRPr lang="en-US" sz="3200" b="1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049135" y="285115"/>
            <a:ext cx="4427220" cy="3938905"/>
          </a:xfrm>
          <a:prstGeom prst="round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lvl="0" algn="l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R</a:t>
            </a:r>
            <a:r>
              <a:rPr alt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ight</a:t>
            </a:r>
            <a:r>
              <a:rPr altLang="en-US" sz="2000" b="1">
                <a:sym typeface="+mn-ea"/>
              </a:rPr>
              <a:t> not to be subject to automated decision making </a:t>
            </a:r>
            <a:endParaRPr altLang="en-US" sz="2000" b="1"/>
          </a:p>
          <a:p>
            <a:pPr lvl="0" algn="l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R</a:t>
            </a:r>
            <a:r>
              <a:rPr alt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ight</a:t>
            </a:r>
            <a:r>
              <a:rPr altLang="en-US" sz="2000" b="1">
                <a:sym typeface="+mn-ea"/>
              </a:rPr>
              <a:t> to data portability </a:t>
            </a:r>
            <a:endParaRPr altLang="en-US" sz="20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l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R</a:t>
            </a:r>
            <a:r>
              <a:rPr alt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ight</a:t>
            </a:r>
            <a:r>
              <a:rPr altLang="en-US" sz="2000" b="1">
                <a:sym typeface="+mn-ea"/>
              </a:rPr>
              <a:t> to object to processing</a:t>
            </a:r>
            <a:endParaRPr altLang="en-US" sz="2000" b="1"/>
          </a:p>
          <a:p>
            <a:pPr lvl="0" algn="l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R</a:t>
            </a:r>
            <a:r>
              <a:rPr alt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ight </a:t>
            </a:r>
            <a:r>
              <a:rPr altLang="en-US" sz="2000" b="1">
                <a:sym typeface="+mn-ea"/>
              </a:rPr>
              <a:t>to withdraw consent</a:t>
            </a:r>
            <a:endParaRPr altLang="en-US" sz="2000" b="1"/>
          </a:p>
          <a:p>
            <a:pPr lvl="0" algn="l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R</a:t>
            </a:r>
            <a:r>
              <a:rPr alt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ight</a:t>
            </a:r>
            <a:r>
              <a:rPr altLang="en-US" sz="2000" b="1">
                <a:sym typeface="+mn-ea"/>
              </a:rPr>
              <a:t> to erasure</a:t>
            </a:r>
            <a:endParaRPr altLang="en-US" sz="2000" b="1"/>
          </a:p>
          <a:p>
            <a:pPr lvl="0" algn="l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R</a:t>
            </a:r>
            <a:r>
              <a:rPr alt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ight</a:t>
            </a:r>
            <a:r>
              <a:rPr altLang="en-US" sz="2000" b="1">
                <a:sym typeface="+mn-ea"/>
              </a:rPr>
              <a:t> to rectification</a:t>
            </a:r>
            <a:endParaRPr altLang="en-US" sz="2000" b="1"/>
          </a:p>
          <a:p>
            <a:pPr lvl="0" algn="l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R</a:t>
            </a:r>
            <a:r>
              <a:rPr alt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ight </a:t>
            </a:r>
            <a:r>
              <a:rPr altLang="en-US" sz="2000" b="1">
                <a:sym typeface="+mn-ea"/>
              </a:rPr>
              <a:t>to restriction of processing</a:t>
            </a:r>
            <a:endParaRPr altLang="en-US" sz="2000" b="1"/>
          </a:p>
          <a:p>
            <a:pPr lvl="0" algn="l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R</a:t>
            </a:r>
            <a:r>
              <a:rPr alt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ight </a:t>
            </a:r>
            <a:r>
              <a:rPr altLang="en-US" sz="2000" b="1">
                <a:sym typeface="+mn-ea"/>
              </a:rPr>
              <a:t>to complain</a:t>
            </a:r>
            <a:endParaRPr lang="en-US" altLang="en-US" sz="2000" b="1">
              <a:sym typeface="+mn-ea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593330" y="4407535"/>
            <a:ext cx="3576320" cy="2179320"/>
          </a:xfrm>
          <a:prstGeom prst="round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lvl="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>
                <a:sym typeface="+mn-ea"/>
              </a:rPr>
              <a:t>H</a:t>
            </a:r>
            <a:r>
              <a:rPr altLang="en-US" sz="2400" b="1">
                <a:sym typeface="+mn-ea"/>
              </a:rPr>
              <a:t>igher of </a:t>
            </a:r>
            <a:r>
              <a:rPr alt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₦2million</a:t>
            </a:r>
            <a:r>
              <a:rPr altLang="en-US" sz="2400" b="1">
                <a:sym typeface="+mn-ea"/>
              </a:rPr>
              <a:t> or </a:t>
            </a:r>
            <a:r>
              <a:rPr alt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₦10million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 </a:t>
            </a:r>
            <a:r>
              <a:rPr altLang="en-US" sz="2400" b="1">
                <a:sym typeface="+mn-ea"/>
              </a:rPr>
              <a:t>and </a:t>
            </a:r>
            <a:r>
              <a:rPr alt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2% of annual gross revenue in the preceding financial year</a:t>
            </a:r>
            <a:endParaRPr lang="en-US" altLang="en-US" sz="2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2234</Words>
  <Application>WPS Presentation</Application>
  <PresentationFormat>Widescreen</PresentationFormat>
  <Paragraphs>118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Arial</vt:lpstr>
      <vt:lpstr>SimSun</vt:lpstr>
      <vt:lpstr>Wingdings</vt:lpstr>
      <vt:lpstr>Arial Unicode MS</vt:lpstr>
      <vt:lpstr>Calibri Light</vt:lpstr>
      <vt:lpstr>Calibri</vt:lpstr>
      <vt:lpstr>Microsoft YaHei</vt:lpstr>
      <vt:lpstr>Futura Bk BT</vt:lpstr>
      <vt:lpstr>Segoe Print</vt:lpstr>
      <vt:lpstr>Palace Script MT</vt:lpstr>
      <vt:lpstr>Calibri</vt:lpstr>
      <vt:lpstr>Office Theme</vt:lpstr>
      <vt:lpstr>Dossier Management Platform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Transformation, FINTECH &amp; Identity Management Panel: Financial Inclusion and Data Protection as a Fundamental Human Right</dc:title>
  <dc:creator>Hp</dc:creator>
  <cp:lastModifiedBy>Olufemi Wiilliams</cp:lastModifiedBy>
  <cp:revision>4</cp:revision>
  <dcterms:created xsi:type="dcterms:W3CDTF">2023-09-28T06:50:25Z</dcterms:created>
  <dcterms:modified xsi:type="dcterms:W3CDTF">2023-09-28T10:11:49Z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DD3C8F2795194EEFB2CCBF1F93C37BE2_11</vt:lpwstr>
  </property>
  <property fmtid="{D5CDD505-2E9C-101B-9397-08002B2CF9AE}" pid="3" name="KSOProductBuildVer">
    <vt:lpwstr>1033-12.2.0.13215</vt:lpwstr>
  </property>
</Properties>
</file>