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0"/>
  </p:normalViewPr>
  <p:slideViewPr>
    <p:cSldViewPr>
      <p:cViewPr varScale="1">
        <p:scale>
          <a:sx n="80" d="100"/>
          <a:sy n="80" d="100"/>
        </p:scale>
        <p:origin x="280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rgbClr val="1E2228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1">
                <a:solidFill>
                  <a:srgbClr val="636A6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1E2228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0" i="1">
                <a:solidFill>
                  <a:srgbClr val="636A6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1E2228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rgbClr val="1E2228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7419" y="1165352"/>
            <a:ext cx="15288894" cy="619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rgbClr val="1E2228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47419" y="2685669"/>
            <a:ext cx="10743565" cy="6537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1">
                <a:solidFill>
                  <a:srgbClr val="636A6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187945" y="9818623"/>
            <a:ext cx="58959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47419" y="9818623"/>
            <a:ext cx="306133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636A6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7419" y="980693"/>
            <a:ext cx="5027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3165" algn="l"/>
                <a:tab pos="3251200" algn="l"/>
                <a:tab pos="4424045" algn="l"/>
              </a:tabLst>
            </a:pP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G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E</a:t>
            </a:r>
            <a:r>
              <a:rPr sz="1800" b="1" spc="-10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G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O</a:t>
            </a:r>
            <a:r>
              <a:rPr sz="1800" b="1" spc="-11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V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D5C3B"/>
                </a:solidFill>
                <a:latin typeface="Calibri"/>
                <a:cs typeface="Calibri"/>
              </a:rPr>
              <a:t>M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S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U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M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M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2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0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2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47419" y="1753869"/>
            <a:ext cx="9886950" cy="148145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260"/>
              </a:spcBef>
            </a:pPr>
            <a:r>
              <a:rPr sz="4800" spc="-35" dirty="0"/>
              <a:t>Fostering</a:t>
            </a:r>
            <a:r>
              <a:rPr sz="4800" spc="-160" dirty="0"/>
              <a:t> </a:t>
            </a:r>
            <a:r>
              <a:rPr sz="4800" dirty="0"/>
              <a:t>an</a:t>
            </a:r>
            <a:r>
              <a:rPr sz="4800" spc="-145" dirty="0"/>
              <a:t> </a:t>
            </a:r>
            <a:r>
              <a:rPr sz="4800" dirty="0"/>
              <a:t>Enabling</a:t>
            </a:r>
            <a:r>
              <a:rPr sz="4800" spc="-140" dirty="0"/>
              <a:t> </a:t>
            </a:r>
            <a:r>
              <a:rPr sz="4800" spc="-10" dirty="0"/>
              <a:t>Environment </a:t>
            </a:r>
            <a:r>
              <a:rPr sz="4800" dirty="0"/>
              <a:t>for</a:t>
            </a:r>
            <a:r>
              <a:rPr sz="4800" spc="-120" dirty="0"/>
              <a:t> </a:t>
            </a:r>
            <a:r>
              <a:rPr sz="4800" dirty="0"/>
              <a:t>Electoral</a:t>
            </a:r>
            <a:r>
              <a:rPr sz="4800" spc="-135" dirty="0"/>
              <a:t> </a:t>
            </a:r>
            <a:r>
              <a:rPr sz="4800" spc="-10" dirty="0"/>
              <a:t>Technology</a:t>
            </a:r>
            <a:endParaRPr sz="4800"/>
          </a:p>
        </p:txBody>
      </p:sp>
      <p:sp>
        <p:nvSpPr>
          <p:cNvPr id="4" name="object 4"/>
          <p:cNvSpPr/>
          <p:nvPr/>
        </p:nvSpPr>
        <p:spPr>
          <a:xfrm>
            <a:off x="936307" y="3971035"/>
            <a:ext cx="1057275" cy="0"/>
          </a:xfrm>
          <a:custGeom>
            <a:avLst/>
            <a:gdLst/>
            <a:ahLst/>
            <a:cxnLst/>
            <a:rect l="l" t="t" r="r" b="b"/>
            <a:pathLst>
              <a:path w="1057275">
                <a:moveTo>
                  <a:pt x="0" y="0"/>
                </a:moveTo>
                <a:lnTo>
                  <a:pt x="1057084" y="0"/>
                </a:lnTo>
              </a:path>
            </a:pathLst>
          </a:custGeom>
          <a:ln w="28575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47419" y="4276725"/>
            <a:ext cx="8796020" cy="1049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1" spc="-10" dirty="0">
                <a:solidFill>
                  <a:srgbClr val="0D5C3B"/>
                </a:solidFill>
                <a:latin typeface="Cambria"/>
                <a:cs typeface="Cambria"/>
              </a:rPr>
              <a:t>Infrastructure,</a:t>
            </a:r>
            <a:r>
              <a:rPr sz="2800" i="1" spc="-80" dirty="0">
                <a:solidFill>
                  <a:srgbClr val="0D5C3B"/>
                </a:solidFill>
                <a:latin typeface="Cambria"/>
                <a:cs typeface="Cambria"/>
              </a:rPr>
              <a:t> </a:t>
            </a:r>
            <a:r>
              <a:rPr sz="2800" i="1" dirty="0">
                <a:solidFill>
                  <a:srgbClr val="0D5C3B"/>
                </a:solidFill>
                <a:latin typeface="Cambria"/>
                <a:cs typeface="Cambria"/>
              </a:rPr>
              <a:t>Policy</a:t>
            </a:r>
            <a:r>
              <a:rPr sz="2800" i="1" spc="-55" dirty="0">
                <a:solidFill>
                  <a:srgbClr val="0D5C3B"/>
                </a:solidFill>
                <a:latin typeface="Cambria"/>
                <a:cs typeface="Cambria"/>
              </a:rPr>
              <a:t> </a:t>
            </a:r>
            <a:r>
              <a:rPr sz="2800" i="1" dirty="0">
                <a:solidFill>
                  <a:srgbClr val="0D5C3B"/>
                </a:solidFill>
                <a:latin typeface="Cambria"/>
                <a:cs typeface="Cambria"/>
              </a:rPr>
              <a:t>&amp;</a:t>
            </a:r>
            <a:r>
              <a:rPr sz="2800" i="1" spc="-85" dirty="0">
                <a:solidFill>
                  <a:srgbClr val="0D5C3B"/>
                </a:solidFill>
                <a:latin typeface="Cambria"/>
                <a:cs typeface="Cambria"/>
              </a:rPr>
              <a:t> </a:t>
            </a:r>
            <a:r>
              <a:rPr sz="2800" i="1" spc="-10" dirty="0">
                <a:solidFill>
                  <a:srgbClr val="0D5C3B"/>
                </a:solidFill>
                <a:latin typeface="Cambria"/>
                <a:cs typeface="Cambria"/>
              </a:rPr>
              <a:t>Innovation</a:t>
            </a:r>
            <a:r>
              <a:rPr sz="2800" i="1" spc="-60" dirty="0">
                <a:solidFill>
                  <a:srgbClr val="0D5C3B"/>
                </a:solidFill>
                <a:latin typeface="Cambria"/>
                <a:cs typeface="Cambria"/>
              </a:rPr>
              <a:t> </a:t>
            </a:r>
            <a:r>
              <a:rPr sz="2800" i="1" dirty="0">
                <a:solidFill>
                  <a:srgbClr val="0D5C3B"/>
                </a:solidFill>
                <a:latin typeface="Cambria"/>
                <a:cs typeface="Cambria"/>
              </a:rPr>
              <a:t>at</a:t>
            </a:r>
            <a:r>
              <a:rPr sz="2800" i="1" spc="-80" dirty="0">
                <a:solidFill>
                  <a:srgbClr val="0D5C3B"/>
                </a:solidFill>
                <a:latin typeface="Cambria"/>
                <a:cs typeface="Cambria"/>
              </a:rPr>
              <a:t> </a:t>
            </a:r>
            <a:r>
              <a:rPr sz="2800" i="1" dirty="0">
                <a:solidFill>
                  <a:srgbClr val="0D5C3B"/>
                </a:solidFill>
                <a:latin typeface="Cambria"/>
                <a:cs typeface="Cambria"/>
              </a:rPr>
              <a:t>the</a:t>
            </a:r>
            <a:r>
              <a:rPr sz="2800" i="1" spc="-75" dirty="0">
                <a:solidFill>
                  <a:srgbClr val="0D5C3B"/>
                </a:solidFill>
                <a:latin typeface="Cambria"/>
                <a:cs typeface="Cambria"/>
              </a:rPr>
              <a:t> </a:t>
            </a:r>
            <a:r>
              <a:rPr sz="2800" i="1" dirty="0">
                <a:solidFill>
                  <a:srgbClr val="0D5C3B"/>
                </a:solidFill>
                <a:latin typeface="Cambria"/>
                <a:cs typeface="Cambria"/>
              </a:rPr>
              <a:t>State</a:t>
            </a:r>
            <a:r>
              <a:rPr sz="2800" i="1" spc="-75" dirty="0">
                <a:solidFill>
                  <a:srgbClr val="0D5C3B"/>
                </a:solidFill>
                <a:latin typeface="Cambria"/>
                <a:cs typeface="Cambria"/>
              </a:rPr>
              <a:t> </a:t>
            </a:r>
            <a:r>
              <a:rPr sz="2800" i="1" spc="-10" dirty="0">
                <a:solidFill>
                  <a:srgbClr val="0D5C3B"/>
                </a:solidFill>
                <a:latin typeface="Cambria"/>
                <a:cs typeface="Cambria"/>
              </a:rPr>
              <a:t>Level</a:t>
            </a:r>
            <a:endParaRPr sz="2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420"/>
              </a:spcBef>
            </a:pPr>
            <a:r>
              <a:rPr sz="1900" b="1" spc="190" dirty="0">
                <a:solidFill>
                  <a:srgbClr val="636A6F"/>
                </a:solidFill>
                <a:latin typeface="Calibri"/>
                <a:cs typeface="Calibri"/>
              </a:rPr>
              <a:t>MAINSTREAMING</a:t>
            </a:r>
            <a:r>
              <a:rPr sz="1900" b="1" spc="46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900" b="1" spc="190" dirty="0">
                <a:solidFill>
                  <a:srgbClr val="636A6F"/>
                </a:solidFill>
                <a:latin typeface="Calibri"/>
                <a:cs typeface="Calibri"/>
              </a:rPr>
              <a:t>TECHNOLOGIES</a:t>
            </a:r>
            <a:r>
              <a:rPr sz="1900" b="1" spc="42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900" b="1" spc="95" dirty="0">
                <a:solidFill>
                  <a:srgbClr val="636A6F"/>
                </a:solidFill>
                <a:latin typeface="Calibri"/>
                <a:cs typeface="Calibri"/>
              </a:rPr>
              <a:t>IN</a:t>
            </a:r>
            <a:r>
              <a:rPr sz="1900" b="1" spc="459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900" b="1" spc="175" dirty="0">
                <a:solidFill>
                  <a:srgbClr val="636A6F"/>
                </a:solidFill>
                <a:latin typeface="Calibri"/>
                <a:cs typeface="Calibri"/>
              </a:rPr>
              <a:t>NIGERIA</a:t>
            </a:r>
            <a:r>
              <a:rPr sz="1900" b="1" spc="45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900" b="1" spc="155" dirty="0">
                <a:solidFill>
                  <a:srgbClr val="636A6F"/>
                </a:solidFill>
                <a:latin typeface="Calibri"/>
                <a:cs typeface="Calibri"/>
              </a:rPr>
              <a:t>ELEC</a:t>
            </a:r>
            <a:r>
              <a:rPr sz="1900" b="1" spc="-18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900" b="1" spc="155" dirty="0">
                <a:solidFill>
                  <a:srgbClr val="636A6F"/>
                </a:solidFill>
                <a:latin typeface="Calibri"/>
                <a:cs typeface="Calibri"/>
              </a:rPr>
              <a:t>TION</a:t>
            </a:r>
            <a:r>
              <a:rPr sz="1900" b="1" spc="42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900" b="1" spc="175" dirty="0">
                <a:solidFill>
                  <a:srgbClr val="636A6F"/>
                </a:solidFill>
                <a:latin typeface="Calibri"/>
                <a:cs typeface="Calibri"/>
              </a:rPr>
              <a:t>MANAGEMENT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419" y="7384652"/>
            <a:ext cx="5276850" cy="148399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2500" b="1" dirty="0">
                <a:solidFill>
                  <a:srgbClr val="1E2228"/>
                </a:solidFill>
                <a:latin typeface="Calibri"/>
                <a:cs typeface="Calibri"/>
              </a:rPr>
              <a:t>Associate</a:t>
            </a:r>
            <a:r>
              <a:rPr sz="2500" b="1" spc="-80" dirty="0">
                <a:solidFill>
                  <a:srgbClr val="1E2228"/>
                </a:solidFill>
                <a:latin typeface="Calibri"/>
                <a:cs typeface="Calibri"/>
              </a:rPr>
              <a:t> </a:t>
            </a:r>
            <a:r>
              <a:rPr sz="2500" b="1" spc="-10" dirty="0">
                <a:solidFill>
                  <a:srgbClr val="1E2228"/>
                </a:solidFill>
                <a:latin typeface="Calibri"/>
                <a:cs typeface="Calibri"/>
              </a:rPr>
              <a:t>Professor</a:t>
            </a:r>
            <a:r>
              <a:rPr sz="2500" b="1" spc="-80" dirty="0">
                <a:solidFill>
                  <a:srgbClr val="1E2228"/>
                </a:solidFill>
                <a:latin typeface="Calibri"/>
                <a:cs typeface="Calibri"/>
              </a:rPr>
              <a:t> </a:t>
            </a:r>
            <a:r>
              <a:rPr sz="2500" b="1" dirty="0">
                <a:solidFill>
                  <a:srgbClr val="1E2228"/>
                </a:solidFill>
                <a:latin typeface="Calibri"/>
                <a:cs typeface="Calibri"/>
              </a:rPr>
              <a:t>Justin</a:t>
            </a:r>
            <a:r>
              <a:rPr sz="2500" b="1" spc="-105" dirty="0">
                <a:solidFill>
                  <a:srgbClr val="1E2228"/>
                </a:solidFill>
                <a:latin typeface="Calibri"/>
                <a:cs typeface="Calibri"/>
              </a:rPr>
              <a:t> </a:t>
            </a:r>
            <a:r>
              <a:rPr sz="2500" b="1" spc="-10" dirty="0">
                <a:solidFill>
                  <a:srgbClr val="1E2228"/>
                </a:solidFill>
                <a:latin typeface="Calibri"/>
                <a:cs typeface="Calibri"/>
              </a:rPr>
              <a:t>Atiang</a:t>
            </a:r>
            <a:r>
              <a:rPr sz="2500" b="1" spc="-100" dirty="0">
                <a:solidFill>
                  <a:srgbClr val="1E2228"/>
                </a:solidFill>
                <a:latin typeface="Calibri"/>
                <a:cs typeface="Calibri"/>
              </a:rPr>
              <a:t> </a:t>
            </a:r>
            <a:r>
              <a:rPr sz="2500" b="1" spc="-10" dirty="0">
                <a:solidFill>
                  <a:srgbClr val="1E2228"/>
                </a:solidFill>
                <a:latin typeface="Calibri"/>
                <a:cs typeface="Calibri"/>
              </a:rPr>
              <a:t>Beshel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800" spc="-10" dirty="0">
                <a:solidFill>
                  <a:srgbClr val="636A6F"/>
                </a:solidFill>
                <a:latin typeface="Calibri"/>
                <a:cs typeface="Calibri"/>
              </a:rPr>
              <a:t>Honourable</a:t>
            </a:r>
            <a:r>
              <a:rPr sz="1800" spc="-2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636A6F"/>
                </a:solidFill>
                <a:latin typeface="Calibri"/>
                <a:cs typeface="Calibri"/>
              </a:rPr>
              <a:t>Commissioner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dirty="0">
                <a:solidFill>
                  <a:srgbClr val="636A6F"/>
                </a:solidFill>
                <a:latin typeface="Calibri"/>
                <a:cs typeface="Calibri"/>
              </a:rPr>
              <a:t>Ministry</a:t>
            </a:r>
            <a:r>
              <a:rPr sz="1800" spc="-2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636A6F"/>
                </a:solidFill>
                <a:latin typeface="Calibri"/>
                <a:cs typeface="Calibri"/>
              </a:rPr>
              <a:t>of</a:t>
            </a:r>
            <a:r>
              <a:rPr sz="1800" spc="-3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636A6F"/>
                </a:solidFill>
                <a:latin typeface="Calibri"/>
                <a:cs typeface="Calibri"/>
              </a:rPr>
              <a:t>Science,</a:t>
            </a:r>
            <a:r>
              <a:rPr sz="1800" spc="-20" dirty="0">
                <a:solidFill>
                  <a:srgbClr val="636A6F"/>
                </a:solidFill>
                <a:latin typeface="Calibri"/>
                <a:cs typeface="Calibri"/>
              </a:rPr>
              <a:t> Technology</a:t>
            </a:r>
            <a:r>
              <a:rPr sz="1800" spc="-2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636A6F"/>
                </a:solidFill>
                <a:latin typeface="Calibri"/>
                <a:cs typeface="Calibri"/>
              </a:rPr>
              <a:t>&amp;</a:t>
            </a:r>
            <a:r>
              <a:rPr sz="1800" spc="-2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636A6F"/>
                </a:solidFill>
                <a:latin typeface="Calibri"/>
                <a:cs typeface="Calibri"/>
              </a:rPr>
              <a:t>Innovation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800" i="1" dirty="0">
                <a:solidFill>
                  <a:srgbClr val="0D5C3B"/>
                </a:solidFill>
                <a:latin typeface="Calibri"/>
                <a:cs typeface="Calibri"/>
              </a:rPr>
              <a:t>Cross</a:t>
            </a:r>
            <a:r>
              <a:rPr sz="1800" i="1" spc="-3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D5C3B"/>
                </a:solidFill>
                <a:latin typeface="Calibri"/>
                <a:cs typeface="Calibri"/>
              </a:rPr>
              <a:t>River</a:t>
            </a:r>
            <a:r>
              <a:rPr sz="1800" i="1" spc="-1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i="1" spc="-20" dirty="0">
                <a:solidFill>
                  <a:srgbClr val="0D5C3B"/>
                </a:solidFill>
                <a:latin typeface="Calibri"/>
                <a:cs typeface="Calibri"/>
              </a:rPr>
              <a:t>State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52072" y="0"/>
            <a:ext cx="703592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7419" y="870966"/>
            <a:ext cx="1753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9440" algn="l"/>
              </a:tabLst>
            </a:pP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H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C</a:t>
            </a:r>
            <a:r>
              <a:rPr sz="1800" b="1" spc="-9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O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X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38695" y="2653157"/>
            <a:ext cx="1002030" cy="0"/>
          </a:xfrm>
          <a:custGeom>
            <a:avLst/>
            <a:gdLst/>
            <a:ahLst/>
            <a:cxnLst/>
            <a:rect l="l" t="t" r="r" b="b"/>
            <a:pathLst>
              <a:path w="1002030">
                <a:moveTo>
                  <a:pt x="0" y="0"/>
                </a:moveTo>
                <a:lnTo>
                  <a:pt x="1001610" y="0"/>
                </a:lnTo>
              </a:path>
            </a:pathLst>
          </a:custGeom>
          <a:ln w="19050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4861940"/>
            <a:ext cx="96012" cy="960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5520309"/>
            <a:ext cx="96012" cy="960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0119" y="6178677"/>
            <a:ext cx="96012" cy="960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6837044"/>
            <a:ext cx="96012" cy="9601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7495413"/>
            <a:ext cx="96012" cy="9601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8153781"/>
            <a:ext cx="96012" cy="96012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960119" y="8641080"/>
            <a:ext cx="10424160" cy="822960"/>
            <a:chOff x="960119" y="8641080"/>
            <a:chExt cx="10424160" cy="822960"/>
          </a:xfrm>
        </p:grpSpPr>
        <p:sp>
          <p:nvSpPr>
            <p:cNvPr id="11" name="object 11"/>
            <p:cNvSpPr/>
            <p:nvPr/>
          </p:nvSpPr>
          <p:spPr>
            <a:xfrm>
              <a:off x="960119" y="8641080"/>
              <a:ext cx="82550" cy="822960"/>
            </a:xfrm>
            <a:custGeom>
              <a:avLst/>
              <a:gdLst/>
              <a:ahLst/>
              <a:cxnLst/>
              <a:rect l="l" t="t" r="r" b="b"/>
              <a:pathLst>
                <a:path w="82550" h="822959">
                  <a:moveTo>
                    <a:pt x="82296" y="0"/>
                  </a:moveTo>
                  <a:lnTo>
                    <a:pt x="0" y="0"/>
                  </a:lnTo>
                  <a:lnTo>
                    <a:pt x="0" y="822960"/>
                  </a:lnTo>
                  <a:lnTo>
                    <a:pt x="82296" y="822960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88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42415" y="8641080"/>
              <a:ext cx="10342245" cy="822960"/>
            </a:xfrm>
            <a:custGeom>
              <a:avLst/>
              <a:gdLst/>
              <a:ahLst/>
              <a:cxnLst/>
              <a:rect l="l" t="t" r="r" b="b"/>
              <a:pathLst>
                <a:path w="10342245" h="822959">
                  <a:moveTo>
                    <a:pt x="10341864" y="0"/>
                  </a:moveTo>
                  <a:lnTo>
                    <a:pt x="0" y="0"/>
                  </a:lnTo>
                  <a:lnTo>
                    <a:pt x="0" y="822960"/>
                  </a:lnTo>
                  <a:lnTo>
                    <a:pt x="10341864" y="822960"/>
                  </a:lnTo>
                  <a:lnTo>
                    <a:pt x="10341864" y="0"/>
                  </a:lnTo>
                  <a:close/>
                </a:path>
              </a:pathLst>
            </a:custGeom>
            <a:solidFill>
              <a:srgbClr val="EAF0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47419" y="2750642"/>
            <a:ext cx="10433685" cy="6607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91540">
              <a:lnSpc>
                <a:spcPct val="107200"/>
              </a:lnSpc>
              <a:spcBef>
                <a:spcPts val="95"/>
              </a:spcBef>
            </a:pPr>
            <a:r>
              <a:rPr sz="2100" spc="-10" dirty="0">
                <a:solidFill>
                  <a:srgbClr val="23282C"/>
                </a:solidFill>
                <a:latin typeface="Calibri"/>
                <a:cs typeface="Calibri"/>
              </a:rPr>
              <a:t>Electoral</a:t>
            </a:r>
            <a:r>
              <a:rPr sz="21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technology</a:t>
            </a:r>
            <a:r>
              <a:rPr sz="21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is</a:t>
            </a:r>
            <a:r>
              <a:rPr sz="21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becoming</a:t>
            </a:r>
            <a:r>
              <a:rPr sz="21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23282C"/>
                </a:solidFill>
                <a:latin typeface="Calibri"/>
                <a:cs typeface="Calibri"/>
              </a:rPr>
              <a:t>central</a:t>
            </a:r>
            <a:r>
              <a:rPr sz="21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to</a:t>
            </a:r>
            <a:r>
              <a:rPr sz="21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modern</a:t>
            </a:r>
            <a:r>
              <a:rPr sz="21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election</a:t>
            </a:r>
            <a:r>
              <a:rPr sz="21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management</a:t>
            </a:r>
            <a:r>
              <a:rPr sz="21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—</a:t>
            </a:r>
            <a:r>
              <a:rPr sz="21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from</a:t>
            </a:r>
            <a:r>
              <a:rPr sz="21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23282C"/>
                </a:solidFill>
                <a:latin typeface="Calibri"/>
                <a:cs typeface="Calibri"/>
              </a:rPr>
              <a:t>voter accreditation</a:t>
            </a:r>
            <a:r>
              <a:rPr sz="21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1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logistics</a:t>
            </a:r>
            <a:r>
              <a:rPr sz="2100" spc="-1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to</a:t>
            </a:r>
            <a:r>
              <a:rPr sz="21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results</a:t>
            </a:r>
            <a:r>
              <a:rPr sz="21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management</a:t>
            </a:r>
            <a:r>
              <a:rPr sz="21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1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public</a:t>
            </a:r>
            <a:r>
              <a:rPr sz="21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communication.</a:t>
            </a:r>
            <a:r>
              <a:rPr sz="21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But</a:t>
            </a:r>
            <a:r>
              <a:rPr sz="21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23282C"/>
                </a:solidFill>
                <a:latin typeface="Calibri"/>
                <a:cs typeface="Calibri"/>
              </a:rPr>
              <a:t>its </a:t>
            </a:r>
            <a:r>
              <a:rPr sz="2100" spc="-10" dirty="0">
                <a:solidFill>
                  <a:srgbClr val="23282C"/>
                </a:solidFill>
                <a:latin typeface="Calibri"/>
                <a:cs typeface="Calibri"/>
              </a:rPr>
              <a:t>effectiveness</a:t>
            </a:r>
            <a:r>
              <a:rPr sz="2100" spc="-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depends</a:t>
            </a:r>
            <a:r>
              <a:rPr sz="21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entirely</a:t>
            </a:r>
            <a:r>
              <a:rPr sz="21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on</a:t>
            </a:r>
            <a:r>
              <a:rPr sz="21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the</a:t>
            </a:r>
            <a:r>
              <a:rPr sz="21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spc="-20" dirty="0">
                <a:solidFill>
                  <a:srgbClr val="23282C"/>
                </a:solidFill>
                <a:latin typeface="Calibri"/>
                <a:cs typeface="Calibri"/>
              </a:rPr>
              <a:t>environment</a:t>
            </a:r>
            <a:r>
              <a:rPr sz="2100" spc="-3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in</a:t>
            </a:r>
            <a:r>
              <a:rPr sz="21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which</a:t>
            </a:r>
            <a:r>
              <a:rPr sz="21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23282C"/>
                </a:solidFill>
                <a:latin typeface="Calibri"/>
                <a:cs typeface="Calibri"/>
              </a:rPr>
              <a:t>it</a:t>
            </a:r>
            <a:r>
              <a:rPr sz="21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23282C"/>
                </a:solidFill>
                <a:latin typeface="Calibri"/>
                <a:cs typeface="Calibri"/>
              </a:rPr>
              <a:t>operates.</a:t>
            </a: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20"/>
              </a:spcBef>
            </a:pPr>
            <a:r>
              <a:rPr sz="2300" b="1" spc="60" dirty="0">
                <a:solidFill>
                  <a:srgbClr val="0D5C3B"/>
                </a:solidFill>
                <a:latin typeface="Calibri"/>
                <a:cs typeface="Calibri"/>
              </a:rPr>
              <a:t>THE</a:t>
            </a:r>
            <a:r>
              <a:rPr sz="2300" b="1" spc="229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300" b="1" spc="60" dirty="0">
                <a:solidFill>
                  <a:srgbClr val="0D5C3B"/>
                </a:solidFill>
                <a:latin typeface="Calibri"/>
                <a:cs typeface="Calibri"/>
              </a:rPr>
              <a:t>REAL</a:t>
            </a:r>
            <a:r>
              <a:rPr sz="2300" b="1" spc="24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300" b="1" spc="80" dirty="0">
                <a:solidFill>
                  <a:srgbClr val="0D5C3B"/>
                </a:solidFill>
                <a:latin typeface="Calibri"/>
                <a:cs typeface="Calibri"/>
              </a:rPr>
              <a:t>CHALLENGE</a:t>
            </a:r>
            <a:r>
              <a:rPr sz="2300" b="1" spc="26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300" b="1" spc="50" dirty="0">
                <a:solidFill>
                  <a:srgbClr val="0D5C3B"/>
                </a:solidFill>
                <a:latin typeface="Calibri"/>
                <a:cs typeface="Calibri"/>
              </a:rPr>
              <a:t>IS</a:t>
            </a:r>
            <a:r>
              <a:rPr sz="2300" b="1" spc="23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300" b="1" spc="80" dirty="0">
                <a:solidFill>
                  <a:srgbClr val="0D5C3B"/>
                </a:solidFill>
                <a:latin typeface="Calibri"/>
                <a:cs typeface="Calibri"/>
              </a:rPr>
              <a:t>BIGGER</a:t>
            </a:r>
            <a:r>
              <a:rPr sz="2300" b="1" spc="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300" b="1" spc="75" dirty="0">
                <a:solidFill>
                  <a:srgbClr val="0D5C3B"/>
                </a:solidFill>
                <a:latin typeface="Calibri"/>
                <a:cs typeface="Calibri"/>
              </a:rPr>
              <a:t>THAN</a:t>
            </a:r>
            <a:r>
              <a:rPr sz="2300" b="1" spc="22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300" b="1" spc="60" dirty="0">
                <a:solidFill>
                  <a:srgbClr val="0D5C3B"/>
                </a:solidFill>
                <a:latin typeface="Calibri"/>
                <a:cs typeface="Calibri"/>
              </a:rPr>
              <a:t>THE</a:t>
            </a:r>
            <a:r>
              <a:rPr sz="2300" b="1" spc="24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300" b="1" spc="75" dirty="0">
                <a:solidFill>
                  <a:srgbClr val="0D5C3B"/>
                </a:solidFill>
                <a:latin typeface="Calibri"/>
                <a:cs typeface="Calibri"/>
              </a:rPr>
              <a:t>TECHNOLOGY</a:t>
            </a:r>
            <a:r>
              <a:rPr sz="2300" b="1" spc="23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300" b="1" spc="55" dirty="0">
                <a:solidFill>
                  <a:srgbClr val="0D5C3B"/>
                </a:solidFill>
                <a:latin typeface="Calibri"/>
                <a:cs typeface="Calibri"/>
              </a:rPr>
              <a:t>ITSELF.</a:t>
            </a:r>
            <a:r>
              <a:rPr sz="2300" b="1" spc="40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300" b="1" spc="50" dirty="0">
                <a:solidFill>
                  <a:srgbClr val="0D5C3B"/>
                </a:solidFill>
                <a:latin typeface="Calibri"/>
                <a:cs typeface="Calibri"/>
              </a:rPr>
              <a:t>IT</a:t>
            </a:r>
            <a:r>
              <a:rPr sz="2300" b="1" spc="229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300" b="1" spc="70" dirty="0">
                <a:solidFill>
                  <a:srgbClr val="0D5C3B"/>
                </a:solidFill>
                <a:latin typeface="Calibri"/>
                <a:cs typeface="Calibri"/>
              </a:rPr>
              <a:t>INCLUDES:</a:t>
            </a:r>
            <a:endParaRPr sz="2300">
              <a:latin typeface="Calibri"/>
              <a:cs typeface="Calibri"/>
            </a:endParaRPr>
          </a:p>
          <a:p>
            <a:pPr marL="341630" marR="5367020">
              <a:lnSpc>
                <a:spcPts val="5180"/>
              </a:lnSpc>
              <a:spcBef>
                <a:spcPts val="210"/>
              </a:spcBef>
            </a:pP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Reliable</a:t>
            </a:r>
            <a:r>
              <a:rPr sz="20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broadband</a:t>
            </a:r>
            <a:r>
              <a:rPr sz="20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0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23282C"/>
                </a:solidFill>
                <a:latin typeface="Calibri"/>
                <a:cs typeface="Calibri"/>
              </a:rPr>
              <a:t>last-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mile</a:t>
            </a:r>
            <a:r>
              <a:rPr sz="2000" spc="-2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3282C"/>
                </a:solidFill>
                <a:latin typeface="Calibri"/>
                <a:cs typeface="Calibri"/>
              </a:rPr>
              <a:t>connectivity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Adequate</a:t>
            </a:r>
            <a:r>
              <a:rPr sz="20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digital</a:t>
            </a:r>
            <a:r>
              <a:rPr sz="20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0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3282C"/>
                </a:solidFill>
                <a:latin typeface="Calibri"/>
                <a:cs typeface="Calibri"/>
              </a:rPr>
              <a:t>physical</a:t>
            </a:r>
            <a:r>
              <a:rPr sz="20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3282C"/>
                </a:solidFill>
                <a:latin typeface="Calibri"/>
                <a:cs typeface="Calibri"/>
              </a:rPr>
              <a:t>infrastructure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Reliable</a:t>
            </a:r>
            <a:r>
              <a:rPr sz="20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electricity</a:t>
            </a:r>
            <a:r>
              <a:rPr sz="2000" spc="-2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0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backup</a:t>
            </a:r>
            <a:r>
              <a:rPr sz="20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3282C"/>
                </a:solidFill>
                <a:latin typeface="Calibri"/>
                <a:cs typeface="Calibri"/>
              </a:rPr>
              <a:t>power</a:t>
            </a:r>
            <a:endParaRPr sz="2000">
              <a:latin typeface="Calibri"/>
              <a:cs typeface="Calibri"/>
            </a:endParaRPr>
          </a:p>
          <a:p>
            <a:pPr marL="341630" marR="4697730">
              <a:lnSpc>
                <a:spcPts val="5180"/>
              </a:lnSpc>
              <a:spcBef>
                <a:spcPts val="15"/>
              </a:spcBef>
            </a:pP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Secure</a:t>
            </a:r>
            <a:r>
              <a:rPr sz="20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0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resilient</a:t>
            </a:r>
            <a:r>
              <a:rPr sz="2000" spc="-2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3282C"/>
                </a:solidFill>
                <a:latin typeface="Calibri"/>
                <a:cs typeface="Calibri"/>
              </a:rPr>
              <a:t>communications</a:t>
            </a:r>
            <a:r>
              <a:rPr sz="20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3282C"/>
                </a:solidFill>
                <a:latin typeface="Calibri"/>
                <a:cs typeface="Calibri"/>
              </a:rPr>
              <a:t>networks</a:t>
            </a:r>
            <a:r>
              <a:rPr sz="2000" spc="50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Clear</a:t>
            </a:r>
            <a:r>
              <a:rPr sz="20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policies</a:t>
            </a:r>
            <a:r>
              <a:rPr sz="20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that</a:t>
            </a:r>
            <a:r>
              <a:rPr sz="20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enable</a:t>
            </a:r>
            <a:r>
              <a:rPr sz="20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3282C"/>
                </a:solidFill>
                <a:latin typeface="Calibri"/>
                <a:cs typeface="Calibri"/>
              </a:rPr>
              <a:t>infrastructure</a:t>
            </a:r>
            <a:r>
              <a:rPr sz="20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3282C"/>
                </a:solidFill>
                <a:latin typeface="Calibri"/>
                <a:cs typeface="Calibri"/>
              </a:rPr>
              <a:t>deployment</a:t>
            </a:r>
            <a:endParaRPr sz="2000">
              <a:latin typeface="Calibri"/>
              <a:cs typeface="Calibri"/>
            </a:endParaRPr>
          </a:p>
          <a:p>
            <a:pPr marL="341630">
              <a:lnSpc>
                <a:spcPct val="100000"/>
              </a:lnSpc>
              <a:spcBef>
                <a:spcPts val="2150"/>
              </a:spcBef>
            </a:pP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Skilled</a:t>
            </a:r>
            <a:r>
              <a:rPr sz="20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personnel</a:t>
            </a:r>
            <a:r>
              <a:rPr sz="20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capable</a:t>
            </a:r>
            <a:r>
              <a:rPr sz="20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of</a:t>
            </a:r>
            <a:r>
              <a:rPr sz="20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supporting</a:t>
            </a:r>
            <a:r>
              <a:rPr sz="20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3282C"/>
                </a:solidFill>
                <a:latin typeface="Calibri"/>
                <a:cs typeface="Calibri"/>
              </a:rPr>
              <a:t>critical</a:t>
            </a:r>
            <a:r>
              <a:rPr sz="2000" spc="-3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3282C"/>
                </a:solidFill>
                <a:latin typeface="Calibri"/>
                <a:cs typeface="Calibri"/>
              </a:rPr>
              <a:t>systems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2000">
              <a:latin typeface="Calibri"/>
              <a:cs typeface="Calibri"/>
            </a:endParaRPr>
          </a:p>
          <a:p>
            <a:pPr marL="561340" marR="598170">
              <a:lnSpc>
                <a:spcPct val="100000"/>
              </a:lnSpc>
              <a:spcBef>
                <a:spcPts val="5"/>
              </a:spcBef>
            </a:pPr>
            <a:r>
              <a:rPr sz="2000" b="1" i="1" spc="-20" dirty="0">
                <a:solidFill>
                  <a:srgbClr val="093C28"/>
                </a:solidFill>
                <a:latin typeface="Cambria"/>
                <a:cs typeface="Cambria"/>
              </a:rPr>
              <a:t>We</a:t>
            </a:r>
            <a:r>
              <a:rPr sz="2000" b="1" i="1" spc="-2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cannot</a:t>
            </a:r>
            <a:r>
              <a:rPr sz="2000" b="1" i="1" spc="-5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build</a:t>
            </a:r>
            <a:r>
              <a:rPr sz="2000" b="1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093C28"/>
                </a:solidFill>
                <a:latin typeface="Cambria"/>
                <a:cs typeface="Cambria"/>
              </a:rPr>
              <a:t>technology-enabled</a:t>
            </a:r>
            <a:r>
              <a:rPr sz="2000" b="1" i="1" spc="-6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elections</a:t>
            </a:r>
            <a:r>
              <a:rPr sz="2000" b="1" i="1" spc="-6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on</a:t>
            </a:r>
            <a:r>
              <a:rPr sz="2000" b="1" i="1" spc="-3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093C28"/>
                </a:solidFill>
                <a:latin typeface="Cambria"/>
                <a:cs typeface="Cambria"/>
              </a:rPr>
              <a:t>technology</a:t>
            </a:r>
            <a:r>
              <a:rPr sz="2000" b="1" i="1" spc="-6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alone.</a:t>
            </a:r>
            <a:r>
              <a:rPr sz="2000" b="1" i="1" spc="-2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spc="-30" dirty="0">
                <a:solidFill>
                  <a:srgbClr val="093C28"/>
                </a:solidFill>
                <a:latin typeface="Cambria"/>
                <a:cs typeface="Cambria"/>
              </a:rPr>
              <a:t>We</a:t>
            </a:r>
            <a:r>
              <a:rPr sz="2000" b="1" i="1" spc="-2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must</a:t>
            </a:r>
            <a:r>
              <a:rPr sz="2000" b="1" i="1" spc="-2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093C28"/>
                </a:solidFill>
                <a:latin typeface="Cambria"/>
                <a:cs typeface="Cambria"/>
              </a:rPr>
              <a:t>build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the</a:t>
            </a:r>
            <a:r>
              <a:rPr sz="2000" b="1" i="1" spc="-2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093C28"/>
                </a:solidFill>
                <a:latin typeface="Cambria"/>
                <a:cs typeface="Cambria"/>
              </a:rPr>
              <a:t>infrastructure</a:t>
            </a:r>
            <a:r>
              <a:rPr sz="2000" b="1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and</a:t>
            </a:r>
            <a:r>
              <a:rPr sz="2000" b="1" i="1" spc="-1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policy</a:t>
            </a:r>
            <a:r>
              <a:rPr sz="200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093C28"/>
                </a:solidFill>
                <a:latin typeface="Cambria"/>
                <a:cs typeface="Cambria"/>
              </a:rPr>
              <a:t>environment</a:t>
            </a:r>
            <a:r>
              <a:rPr sz="2000" b="1" i="1" spc="-3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that</a:t>
            </a:r>
            <a:r>
              <a:rPr sz="2000" b="1" i="1" spc="-2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allows</a:t>
            </a:r>
            <a:r>
              <a:rPr sz="2000" b="1" i="1" spc="-1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the</a:t>
            </a:r>
            <a:r>
              <a:rPr sz="2000" b="1" i="1" spc="-1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technology</a:t>
            </a:r>
            <a:r>
              <a:rPr sz="200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dirty="0">
                <a:solidFill>
                  <a:srgbClr val="093C28"/>
                </a:solidFill>
                <a:latin typeface="Cambria"/>
                <a:cs typeface="Cambria"/>
              </a:rPr>
              <a:t>to</a:t>
            </a:r>
            <a:r>
              <a:rPr sz="2000" b="1" i="1" spc="-3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000" b="1" i="1" spc="-10" dirty="0">
                <a:solidFill>
                  <a:srgbClr val="093C28"/>
                </a:solidFill>
                <a:latin typeface="Cambria"/>
                <a:cs typeface="Cambria"/>
              </a:rPr>
              <a:t>work.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52982" y="9616693"/>
            <a:ext cx="16381730" cy="15875"/>
          </a:xfrm>
          <a:custGeom>
            <a:avLst/>
            <a:gdLst/>
            <a:ahLst/>
            <a:cxnLst/>
            <a:rect l="l" t="t" r="r" b="b"/>
            <a:pathLst>
              <a:path w="16381730" h="15875">
                <a:moveTo>
                  <a:pt x="0" y="0"/>
                </a:moveTo>
                <a:lnTo>
                  <a:pt x="16381628" y="15722"/>
                </a:lnTo>
              </a:path>
            </a:pathLst>
          </a:custGeom>
          <a:ln w="9525">
            <a:solidFill>
              <a:srgbClr val="DCDF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41480" y="0"/>
            <a:ext cx="6446520" cy="9464040"/>
          </a:xfrm>
          <a:prstGeom prst="rect">
            <a:avLst/>
          </a:prstGeom>
        </p:spPr>
      </p:pic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947419" y="1194307"/>
            <a:ext cx="8620125" cy="113982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 marR="5080">
              <a:lnSpc>
                <a:spcPts val="4090"/>
              </a:lnSpc>
              <a:spcBef>
                <a:spcPts val="725"/>
              </a:spcBef>
            </a:pPr>
            <a:r>
              <a:rPr dirty="0"/>
              <a:t>The</a:t>
            </a:r>
            <a:r>
              <a:rPr spc="-80" dirty="0"/>
              <a:t> </a:t>
            </a:r>
            <a:r>
              <a:rPr dirty="0"/>
              <a:t>Future</a:t>
            </a:r>
            <a:r>
              <a:rPr spc="-80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dirty="0"/>
              <a:t>Election</a:t>
            </a:r>
            <a:r>
              <a:rPr spc="-70" dirty="0"/>
              <a:t> </a:t>
            </a:r>
            <a:r>
              <a:rPr dirty="0"/>
              <a:t>Management</a:t>
            </a:r>
            <a:r>
              <a:rPr spc="-75" dirty="0"/>
              <a:t> </a:t>
            </a:r>
            <a:r>
              <a:rPr spc="-25" dirty="0"/>
              <a:t>Is </a:t>
            </a:r>
            <a:r>
              <a:rPr spc="-10" dirty="0"/>
              <a:t>Increasingly</a:t>
            </a:r>
            <a:r>
              <a:rPr spc="-130" dirty="0"/>
              <a:t> </a:t>
            </a:r>
            <a:r>
              <a:rPr spc="-10" dirty="0"/>
              <a:t>Digital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6733901" y="9818623"/>
            <a:ext cx="5848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2</a:t>
            </a:r>
            <a:r>
              <a:rPr sz="1200" b="1" spc="29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/</a:t>
            </a:r>
            <a:r>
              <a:rPr sz="1200" b="1" spc="30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636A6F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7419" y="774954"/>
            <a:ext cx="39071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9105" algn="l"/>
                <a:tab pos="2026285" algn="l"/>
              </a:tabLst>
            </a:pP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B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10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O</a:t>
            </a:r>
            <a:r>
              <a:rPr sz="1800" b="1" spc="-10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A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D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B</a:t>
            </a:r>
            <a:r>
              <a:rPr sz="1800" b="1" spc="-9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A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60" dirty="0">
                <a:solidFill>
                  <a:srgbClr val="0D5C3B"/>
                </a:solidFill>
                <a:latin typeface="Calibri"/>
                <a:cs typeface="Calibri"/>
              </a:rPr>
              <a:t>D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</a:t>
            </a:r>
            <a:r>
              <a:rPr sz="1800" b="1" spc="-60" dirty="0">
                <a:solidFill>
                  <a:srgbClr val="0D5C3B"/>
                </a:solidFill>
                <a:latin typeface="Calibri"/>
                <a:cs typeface="Calibri"/>
              </a:rPr>
              <a:t>&amp;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C</a:t>
            </a:r>
            <a:r>
              <a:rPr sz="1800" b="1" spc="-9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O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10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C</a:t>
            </a:r>
            <a:r>
              <a:rPr sz="1800" b="1" spc="-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V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38695" y="2474848"/>
            <a:ext cx="1012825" cy="0"/>
          </a:xfrm>
          <a:custGeom>
            <a:avLst/>
            <a:gdLst/>
            <a:ahLst/>
            <a:cxnLst/>
            <a:rect l="l" t="t" r="r" b="b"/>
            <a:pathLst>
              <a:path w="1012825">
                <a:moveTo>
                  <a:pt x="0" y="0"/>
                </a:moveTo>
                <a:lnTo>
                  <a:pt x="1012532" y="0"/>
                </a:lnTo>
              </a:path>
            </a:pathLst>
          </a:custGeom>
          <a:ln w="19050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0119" y="3291840"/>
            <a:ext cx="48260" cy="4869180"/>
          </a:xfrm>
          <a:custGeom>
            <a:avLst/>
            <a:gdLst/>
            <a:ahLst/>
            <a:cxnLst/>
            <a:rect l="l" t="t" r="r" b="b"/>
            <a:pathLst>
              <a:path w="48259" h="4869180">
                <a:moveTo>
                  <a:pt x="48006" y="0"/>
                </a:moveTo>
                <a:lnTo>
                  <a:pt x="0" y="0"/>
                </a:lnTo>
                <a:lnTo>
                  <a:pt x="0" y="4869180"/>
                </a:lnTo>
                <a:lnTo>
                  <a:pt x="48006" y="4869180"/>
                </a:lnTo>
                <a:lnTo>
                  <a:pt x="48006" y="0"/>
                </a:lnTo>
                <a:close/>
              </a:path>
            </a:pathLst>
          </a:custGeom>
          <a:solidFill>
            <a:srgbClr val="0D5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960119" y="8435340"/>
            <a:ext cx="11109960" cy="988060"/>
            <a:chOff x="960119" y="8435340"/>
            <a:chExt cx="11109960" cy="988060"/>
          </a:xfrm>
        </p:grpSpPr>
        <p:sp>
          <p:nvSpPr>
            <p:cNvPr id="6" name="object 6"/>
            <p:cNvSpPr/>
            <p:nvPr/>
          </p:nvSpPr>
          <p:spPr>
            <a:xfrm>
              <a:off x="960119" y="8435340"/>
              <a:ext cx="82550" cy="988060"/>
            </a:xfrm>
            <a:custGeom>
              <a:avLst/>
              <a:gdLst/>
              <a:ahLst/>
              <a:cxnLst/>
              <a:rect l="l" t="t" r="r" b="b"/>
              <a:pathLst>
                <a:path w="82550" h="988059">
                  <a:moveTo>
                    <a:pt x="82296" y="0"/>
                  </a:moveTo>
                  <a:lnTo>
                    <a:pt x="0" y="0"/>
                  </a:lnTo>
                  <a:lnTo>
                    <a:pt x="0" y="987551"/>
                  </a:lnTo>
                  <a:lnTo>
                    <a:pt x="82296" y="987551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88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2415" y="8435340"/>
              <a:ext cx="11028045" cy="988060"/>
            </a:xfrm>
            <a:custGeom>
              <a:avLst/>
              <a:gdLst/>
              <a:ahLst/>
              <a:cxnLst/>
              <a:rect l="l" t="t" r="r" b="b"/>
              <a:pathLst>
                <a:path w="11028045" h="988059">
                  <a:moveTo>
                    <a:pt x="11027664" y="0"/>
                  </a:moveTo>
                  <a:lnTo>
                    <a:pt x="0" y="0"/>
                  </a:lnTo>
                  <a:lnTo>
                    <a:pt x="0" y="987551"/>
                  </a:lnTo>
                  <a:lnTo>
                    <a:pt x="11027664" y="987551"/>
                  </a:lnTo>
                  <a:lnTo>
                    <a:pt x="11027664" y="0"/>
                  </a:lnTo>
                  <a:close/>
                </a:path>
              </a:pathLst>
            </a:custGeom>
            <a:solidFill>
              <a:srgbClr val="EAF0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Technology-</a:t>
            </a:r>
            <a:r>
              <a:rPr dirty="0"/>
              <a:t>enabled</a:t>
            </a:r>
            <a:r>
              <a:rPr spc="-80" dirty="0"/>
              <a:t> </a:t>
            </a:r>
            <a:r>
              <a:rPr dirty="0"/>
              <a:t>electoral</a:t>
            </a:r>
            <a:r>
              <a:rPr spc="-55" dirty="0"/>
              <a:t> </a:t>
            </a:r>
            <a:r>
              <a:rPr dirty="0"/>
              <a:t>operations</a:t>
            </a:r>
            <a:r>
              <a:rPr spc="-55" dirty="0"/>
              <a:t> </a:t>
            </a:r>
            <a:r>
              <a:rPr dirty="0"/>
              <a:t>require</a:t>
            </a:r>
            <a:r>
              <a:rPr spc="-65" dirty="0"/>
              <a:t> </a:t>
            </a:r>
            <a:r>
              <a:rPr dirty="0"/>
              <a:t>connectivity</a:t>
            </a:r>
            <a:r>
              <a:rPr spc="-55" dirty="0"/>
              <a:t> </a:t>
            </a:r>
            <a:r>
              <a:rPr dirty="0"/>
              <a:t>that</a:t>
            </a:r>
            <a:r>
              <a:rPr spc="-35" dirty="0"/>
              <a:t> </a:t>
            </a:r>
            <a:r>
              <a:rPr spc="-25" dirty="0"/>
              <a:t>is:</a:t>
            </a:r>
          </a:p>
          <a:p>
            <a:pPr>
              <a:lnSpc>
                <a:spcPct val="100000"/>
              </a:lnSpc>
              <a:spcBef>
                <a:spcPts val="1025"/>
              </a:spcBef>
            </a:pPr>
            <a:endParaRPr spc="-25" dirty="0"/>
          </a:p>
          <a:p>
            <a:pPr marL="424180">
              <a:lnSpc>
                <a:spcPct val="100000"/>
              </a:lnSpc>
              <a:spcBef>
                <a:spcPts val="5"/>
              </a:spcBef>
            </a:pPr>
            <a:r>
              <a:rPr sz="1900" b="1" i="0" spc="-10" dirty="0">
                <a:solidFill>
                  <a:srgbClr val="093C28"/>
                </a:solidFill>
                <a:latin typeface="Calibri"/>
                <a:cs typeface="Calibri"/>
              </a:rPr>
              <a:t>AVAILABLE</a:t>
            </a:r>
            <a:endParaRPr sz="1900">
              <a:latin typeface="Calibri"/>
              <a:cs typeface="Calibri"/>
            </a:endParaRPr>
          </a:p>
          <a:p>
            <a:pPr marL="424180" marR="172085">
              <a:lnSpc>
                <a:spcPts val="2300"/>
              </a:lnSpc>
              <a:spcBef>
                <a:spcPts val="70"/>
              </a:spcBef>
            </a:pP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Connectivity</a:t>
            </a:r>
            <a:r>
              <a:rPr sz="1900" i="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must</a:t>
            </a:r>
            <a:r>
              <a:rPr sz="1900" i="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reach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the</a:t>
            </a:r>
            <a:r>
              <a:rPr sz="1900" i="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locations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where</a:t>
            </a:r>
            <a:r>
              <a:rPr sz="1900" i="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electoral</a:t>
            </a:r>
            <a:r>
              <a:rPr sz="1900" i="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operations</a:t>
            </a:r>
            <a:r>
              <a:rPr sz="1900" i="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take</a:t>
            </a:r>
            <a:r>
              <a:rPr sz="1900" i="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place,</a:t>
            </a:r>
            <a:r>
              <a:rPr sz="1900" i="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including</a:t>
            </a:r>
            <a:r>
              <a:rPr sz="1900" i="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underserved</a:t>
            </a:r>
            <a:r>
              <a:rPr sz="1900" i="0" spc="-2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25" dirty="0">
                <a:solidFill>
                  <a:srgbClr val="23282C"/>
                </a:solidFill>
                <a:latin typeface="Calibri"/>
                <a:cs typeface="Calibri"/>
              </a:rPr>
              <a:t>and hard-</a:t>
            </a:r>
            <a:r>
              <a:rPr sz="1900" i="0" spc="-30" dirty="0">
                <a:solidFill>
                  <a:srgbClr val="23282C"/>
                </a:solidFill>
                <a:latin typeface="Calibri"/>
                <a:cs typeface="Calibri"/>
              </a:rPr>
              <a:t>to-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reach</a:t>
            </a:r>
            <a:r>
              <a:rPr sz="1900" i="0" spc="3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communities.</a:t>
            </a:r>
            <a:endParaRPr sz="1900">
              <a:latin typeface="Calibri"/>
              <a:cs typeface="Calibri"/>
            </a:endParaRPr>
          </a:p>
          <a:p>
            <a:pPr marL="424180">
              <a:lnSpc>
                <a:spcPct val="100000"/>
              </a:lnSpc>
              <a:spcBef>
                <a:spcPts val="1440"/>
              </a:spcBef>
            </a:pPr>
            <a:r>
              <a:rPr sz="1900" b="1" i="0" spc="-10" dirty="0">
                <a:solidFill>
                  <a:srgbClr val="093C28"/>
                </a:solidFill>
                <a:latin typeface="Calibri"/>
                <a:cs typeface="Calibri"/>
              </a:rPr>
              <a:t>RELIABLE</a:t>
            </a:r>
            <a:endParaRPr sz="1900">
              <a:latin typeface="Calibri"/>
              <a:cs typeface="Calibri"/>
            </a:endParaRPr>
          </a:p>
          <a:p>
            <a:pPr marL="424180">
              <a:lnSpc>
                <a:spcPct val="100000"/>
              </a:lnSpc>
              <a:spcBef>
                <a:spcPts val="15"/>
              </a:spcBef>
            </a:pP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Systems</a:t>
            </a:r>
            <a:r>
              <a:rPr sz="1900" i="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must</a:t>
            </a:r>
            <a:r>
              <a:rPr sz="1900" i="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remain</a:t>
            </a:r>
            <a:r>
              <a:rPr sz="1900" i="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operational</a:t>
            </a:r>
            <a:r>
              <a:rPr sz="1900" i="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during</a:t>
            </a:r>
            <a:r>
              <a:rPr sz="1900" i="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periods</a:t>
            </a:r>
            <a:r>
              <a:rPr sz="1900" i="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of</a:t>
            </a:r>
            <a:r>
              <a:rPr sz="1900" i="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intense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demand</a:t>
            </a:r>
            <a:r>
              <a:rPr sz="1900" i="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network</a:t>
            </a:r>
            <a:r>
              <a:rPr sz="1900" i="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congestion.</a:t>
            </a:r>
            <a:endParaRPr sz="1900">
              <a:latin typeface="Calibri"/>
              <a:cs typeface="Calibri"/>
            </a:endParaRPr>
          </a:p>
          <a:p>
            <a:pPr marL="424180">
              <a:lnSpc>
                <a:spcPct val="100000"/>
              </a:lnSpc>
              <a:spcBef>
                <a:spcPts val="1989"/>
              </a:spcBef>
            </a:pPr>
            <a:r>
              <a:rPr sz="1900" b="1" i="0" spc="-10" dirty="0">
                <a:solidFill>
                  <a:srgbClr val="093C28"/>
                </a:solidFill>
                <a:latin typeface="Calibri"/>
                <a:cs typeface="Calibri"/>
              </a:rPr>
              <a:t>REDUNDANT</a:t>
            </a:r>
            <a:endParaRPr sz="1900">
              <a:latin typeface="Calibri"/>
              <a:cs typeface="Calibri"/>
            </a:endParaRPr>
          </a:p>
          <a:p>
            <a:pPr marL="424180" marR="529590">
              <a:lnSpc>
                <a:spcPts val="2300"/>
              </a:lnSpc>
              <a:spcBef>
                <a:spcPts val="70"/>
              </a:spcBef>
            </a:pP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Critical</a:t>
            </a:r>
            <a:r>
              <a:rPr sz="1900" i="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operations</a:t>
            </a:r>
            <a:r>
              <a:rPr sz="1900" i="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should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have</a:t>
            </a:r>
            <a:r>
              <a:rPr sz="1900" i="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alternative</a:t>
            </a:r>
            <a:r>
              <a:rPr sz="1900" i="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connectivity</a:t>
            </a:r>
            <a:r>
              <a:rPr sz="1900" i="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options</a:t>
            </a:r>
            <a:r>
              <a:rPr sz="1900" i="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when</a:t>
            </a:r>
            <a:r>
              <a:rPr sz="1900" i="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the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primary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network</a:t>
            </a:r>
            <a:r>
              <a:rPr sz="1900" i="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becomes unavailable.</a:t>
            </a:r>
            <a:endParaRPr sz="1900">
              <a:latin typeface="Calibri"/>
              <a:cs typeface="Calibri"/>
            </a:endParaRPr>
          </a:p>
          <a:p>
            <a:pPr marL="424180">
              <a:lnSpc>
                <a:spcPct val="100000"/>
              </a:lnSpc>
              <a:spcBef>
                <a:spcPts val="1355"/>
              </a:spcBef>
            </a:pPr>
            <a:r>
              <a:rPr sz="1900" b="1" i="0" spc="-10" dirty="0">
                <a:solidFill>
                  <a:srgbClr val="093C28"/>
                </a:solidFill>
                <a:latin typeface="Calibri"/>
                <a:cs typeface="Calibri"/>
              </a:rPr>
              <a:t>SUPPORTED</a:t>
            </a:r>
            <a:r>
              <a:rPr sz="1900" b="1" i="0" spc="-35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1900" b="1" i="0" dirty="0">
                <a:solidFill>
                  <a:srgbClr val="093C28"/>
                </a:solidFill>
                <a:latin typeface="Calibri"/>
                <a:cs typeface="Calibri"/>
              </a:rPr>
              <a:t>BY</a:t>
            </a:r>
            <a:r>
              <a:rPr sz="1900" b="1" i="0" spc="-65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1900" b="1" i="0" spc="-10" dirty="0">
                <a:solidFill>
                  <a:srgbClr val="093C28"/>
                </a:solidFill>
                <a:latin typeface="Calibri"/>
                <a:cs typeface="Calibri"/>
              </a:rPr>
              <a:t>POWER</a:t>
            </a:r>
            <a:endParaRPr sz="1900">
              <a:latin typeface="Calibri"/>
              <a:cs typeface="Calibri"/>
            </a:endParaRPr>
          </a:p>
          <a:p>
            <a:pPr marL="424180">
              <a:lnSpc>
                <a:spcPct val="100000"/>
              </a:lnSpc>
              <a:spcBef>
                <a:spcPts val="15"/>
              </a:spcBef>
            </a:pP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Connectivity</a:t>
            </a:r>
            <a:r>
              <a:rPr sz="1900" i="0" spc="-2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infrastructure</a:t>
            </a:r>
            <a:r>
              <a:rPr sz="1900" i="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is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only</a:t>
            </a:r>
            <a:r>
              <a:rPr sz="1900" i="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as</a:t>
            </a:r>
            <a:r>
              <a:rPr sz="1900" i="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reliable</a:t>
            </a:r>
            <a:r>
              <a:rPr sz="1900" i="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as</a:t>
            </a:r>
            <a:r>
              <a:rPr sz="1900" i="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the</a:t>
            </a:r>
            <a:r>
              <a:rPr sz="1900" i="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power</a:t>
            </a:r>
            <a:r>
              <a:rPr sz="1900" i="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20" dirty="0">
                <a:solidFill>
                  <a:srgbClr val="23282C"/>
                </a:solidFill>
                <a:latin typeface="Calibri"/>
                <a:cs typeface="Calibri"/>
              </a:rPr>
              <a:t>systems</a:t>
            </a:r>
            <a:r>
              <a:rPr sz="1900" i="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supporting</a:t>
            </a:r>
            <a:r>
              <a:rPr sz="1900" i="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25" dirty="0">
                <a:solidFill>
                  <a:srgbClr val="23282C"/>
                </a:solidFill>
                <a:latin typeface="Calibri"/>
                <a:cs typeface="Calibri"/>
              </a:rPr>
              <a:t>it.</a:t>
            </a:r>
            <a:endParaRPr sz="1900">
              <a:latin typeface="Calibri"/>
              <a:cs typeface="Calibri"/>
            </a:endParaRPr>
          </a:p>
          <a:p>
            <a:pPr marL="424180">
              <a:lnSpc>
                <a:spcPct val="100000"/>
              </a:lnSpc>
              <a:spcBef>
                <a:spcPts val="2120"/>
              </a:spcBef>
            </a:pPr>
            <a:r>
              <a:rPr sz="1900" b="1" i="0" spc="-10" dirty="0">
                <a:solidFill>
                  <a:srgbClr val="093C28"/>
                </a:solidFill>
                <a:latin typeface="Calibri"/>
                <a:cs typeface="Calibri"/>
              </a:rPr>
              <a:t>SECURE</a:t>
            </a:r>
            <a:endParaRPr sz="1900">
              <a:latin typeface="Calibri"/>
              <a:cs typeface="Calibri"/>
            </a:endParaRPr>
          </a:p>
          <a:p>
            <a:pPr marL="424180">
              <a:lnSpc>
                <a:spcPct val="100000"/>
              </a:lnSpc>
              <a:spcBef>
                <a:spcPts val="15"/>
              </a:spcBef>
            </a:pP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Networks</a:t>
            </a:r>
            <a:r>
              <a:rPr sz="1900" i="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supporting</a:t>
            </a:r>
            <a:r>
              <a:rPr sz="1900" i="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critical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public</a:t>
            </a:r>
            <a:r>
              <a:rPr sz="1900" i="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infrastructure</a:t>
            </a:r>
            <a:r>
              <a:rPr sz="1900" i="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must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be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protected</a:t>
            </a:r>
            <a:r>
              <a:rPr sz="1900" i="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against</a:t>
            </a:r>
            <a:r>
              <a:rPr sz="1900" i="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disruption</a:t>
            </a:r>
            <a:r>
              <a:rPr sz="1900" i="0" spc="-3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1900" i="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dirty="0">
                <a:solidFill>
                  <a:srgbClr val="23282C"/>
                </a:solidFill>
                <a:latin typeface="Calibri"/>
                <a:cs typeface="Calibri"/>
              </a:rPr>
              <a:t>cyber</a:t>
            </a:r>
            <a:r>
              <a:rPr sz="1900" i="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1900" i="0" spc="-10" dirty="0">
                <a:solidFill>
                  <a:srgbClr val="23282C"/>
                </a:solidFill>
                <a:latin typeface="Calibri"/>
                <a:cs typeface="Calibri"/>
              </a:rPr>
              <a:t>threats.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1900">
              <a:latin typeface="Calibri"/>
              <a:cs typeface="Calibri"/>
            </a:endParaRPr>
          </a:p>
          <a:p>
            <a:pPr marL="561340" marR="122555">
              <a:lnSpc>
                <a:spcPct val="105300"/>
              </a:lnSpc>
            </a:pP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Expanding</a:t>
            </a:r>
            <a:r>
              <a:rPr sz="1900" b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broadband</a:t>
            </a:r>
            <a:r>
              <a:rPr sz="1900" b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is</a:t>
            </a:r>
            <a:r>
              <a:rPr sz="1900" b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not</a:t>
            </a:r>
            <a:r>
              <a:rPr sz="1900" b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simply</a:t>
            </a:r>
            <a:r>
              <a:rPr sz="1900" b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a</a:t>
            </a:r>
            <a:r>
              <a:rPr sz="1900" b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spc="-10" dirty="0">
                <a:solidFill>
                  <a:srgbClr val="093C28"/>
                </a:solidFill>
                <a:latin typeface="Cambria"/>
                <a:cs typeface="Cambria"/>
              </a:rPr>
              <a:t>telecommunications</a:t>
            </a:r>
            <a:r>
              <a:rPr sz="1900" b="1" spc="-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spc="-10" dirty="0">
                <a:solidFill>
                  <a:srgbClr val="093C28"/>
                </a:solidFill>
                <a:latin typeface="Cambria"/>
                <a:cs typeface="Cambria"/>
              </a:rPr>
              <a:t>objective;</a:t>
            </a:r>
            <a:r>
              <a:rPr sz="1900" b="1" spc="-2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it</a:t>
            </a:r>
            <a:r>
              <a:rPr sz="1900" b="1" spc="-6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is</a:t>
            </a:r>
            <a:r>
              <a:rPr sz="1900" b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an</a:t>
            </a:r>
            <a:r>
              <a:rPr sz="1900" b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spc="-10" dirty="0">
                <a:solidFill>
                  <a:srgbClr val="093C28"/>
                </a:solidFill>
                <a:latin typeface="Cambria"/>
                <a:cs typeface="Cambria"/>
              </a:rPr>
              <a:t>investment</a:t>
            </a:r>
            <a:r>
              <a:rPr sz="1900" b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in</a:t>
            </a:r>
            <a:r>
              <a:rPr sz="1900" b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spc="-25" dirty="0">
                <a:solidFill>
                  <a:srgbClr val="093C28"/>
                </a:solidFill>
                <a:latin typeface="Cambria"/>
                <a:cs typeface="Cambria"/>
              </a:rPr>
              <a:t>the </a:t>
            </a:r>
            <a:r>
              <a:rPr sz="1900" b="1" spc="-10" dirty="0">
                <a:solidFill>
                  <a:srgbClr val="093C28"/>
                </a:solidFill>
                <a:latin typeface="Cambria"/>
                <a:cs typeface="Cambria"/>
              </a:rPr>
              <a:t>resilience</a:t>
            </a:r>
            <a:r>
              <a:rPr sz="1900" b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of</a:t>
            </a:r>
            <a:r>
              <a:rPr sz="1900" b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the</a:t>
            </a:r>
            <a:r>
              <a:rPr sz="1900" b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state's</a:t>
            </a:r>
            <a:r>
              <a:rPr sz="1900" b="1" spc="-5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dirty="0">
                <a:solidFill>
                  <a:srgbClr val="093C28"/>
                </a:solidFill>
                <a:latin typeface="Cambria"/>
                <a:cs typeface="Cambria"/>
              </a:rPr>
              <a:t>digital</a:t>
            </a:r>
            <a:r>
              <a:rPr sz="1900" b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00" b="1" spc="-10" dirty="0">
                <a:solidFill>
                  <a:srgbClr val="093C28"/>
                </a:solidFill>
                <a:latin typeface="Cambria"/>
                <a:cs typeface="Cambria"/>
              </a:rPr>
              <a:t>infrastructure.</a:t>
            </a:r>
            <a:endParaRPr sz="1900">
              <a:latin typeface="Cambria"/>
              <a:cs typeface="Cambr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52982" y="9616693"/>
            <a:ext cx="16381730" cy="15875"/>
          </a:xfrm>
          <a:custGeom>
            <a:avLst/>
            <a:gdLst/>
            <a:ahLst/>
            <a:cxnLst/>
            <a:rect l="l" t="t" r="r" b="b"/>
            <a:pathLst>
              <a:path w="16381730" h="15875">
                <a:moveTo>
                  <a:pt x="0" y="0"/>
                </a:moveTo>
                <a:lnTo>
                  <a:pt x="16381628" y="15722"/>
                </a:lnTo>
              </a:path>
            </a:pathLst>
          </a:custGeom>
          <a:ln w="9525">
            <a:solidFill>
              <a:srgbClr val="DCDF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32030" y="0"/>
            <a:ext cx="5855970" cy="9422892"/>
          </a:xfrm>
          <a:prstGeom prst="rect">
            <a:avLst/>
          </a:prstGeom>
        </p:spPr>
      </p:pic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947419" y="1060780"/>
            <a:ext cx="10568305" cy="112966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5080">
              <a:lnSpc>
                <a:spcPts val="4010"/>
              </a:lnSpc>
              <a:spcBef>
                <a:spcPts val="795"/>
              </a:spcBef>
            </a:pPr>
            <a:r>
              <a:rPr dirty="0"/>
              <a:t>Broadband</a:t>
            </a:r>
            <a:r>
              <a:rPr spc="-90" dirty="0"/>
              <a:t> </a:t>
            </a:r>
            <a:r>
              <a:rPr dirty="0"/>
              <a:t>Is</a:t>
            </a:r>
            <a:r>
              <a:rPr spc="-70" dirty="0"/>
              <a:t> </a:t>
            </a:r>
            <a:r>
              <a:rPr dirty="0"/>
              <a:t>Now</a:t>
            </a:r>
            <a:r>
              <a:rPr spc="-70" dirty="0"/>
              <a:t> </a:t>
            </a:r>
            <a:r>
              <a:rPr dirty="0"/>
              <a:t>Part</a:t>
            </a:r>
            <a:r>
              <a:rPr spc="-75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spc="-10" dirty="0"/>
              <a:t>Infrastructure</a:t>
            </a:r>
            <a:r>
              <a:rPr spc="-65" dirty="0"/>
              <a:t> </a:t>
            </a:r>
            <a:r>
              <a:rPr spc="-25" dirty="0"/>
              <a:t>of </a:t>
            </a:r>
            <a:r>
              <a:rPr dirty="0"/>
              <a:t>Election</a:t>
            </a:r>
            <a:r>
              <a:rPr spc="-10" dirty="0"/>
              <a:t> Management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6733901" y="9818623"/>
            <a:ext cx="5848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3</a:t>
            </a:r>
            <a:r>
              <a:rPr sz="1200" b="1" spc="29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/</a:t>
            </a:r>
            <a:r>
              <a:rPr sz="1200" b="1" spc="30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636A6F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7419" y="774954"/>
            <a:ext cx="2889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12010" algn="l"/>
              </a:tabLst>
            </a:pP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S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U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O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A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L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R</a:t>
            </a:r>
            <a:r>
              <a:rPr sz="1800" b="1" spc="-10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O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L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States</a:t>
            </a:r>
            <a:r>
              <a:rPr spc="-80" dirty="0"/>
              <a:t> </a:t>
            </a:r>
            <a:r>
              <a:rPr dirty="0"/>
              <a:t>Role</a:t>
            </a:r>
            <a:r>
              <a:rPr spc="-60" dirty="0"/>
              <a:t> </a:t>
            </a:r>
            <a:r>
              <a:rPr dirty="0"/>
              <a:t>Is</a:t>
            </a:r>
            <a:r>
              <a:rPr spc="-65" dirty="0"/>
              <a:t> </a:t>
            </a:r>
            <a:r>
              <a:rPr dirty="0"/>
              <a:t>to</a:t>
            </a:r>
            <a:r>
              <a:rPr spc="-70" dirty="0"/>
              <a:t> </a:t>
            </a:r>
            <a:r>
              <a:rPr dirty="0"/>
              <a:t>Enable</a:t>
            </a:r>
            <a:r>
              <a:rPr spc="-75" dirty="0"/>
              <a:t> </a:t>
            </a:r>
            <a:r>
              <a:rPr dirty="0"/>
              <a:t>—</a:t>
            </a:r>
            <a:r>
              <a:rPr spc="-55" dirty="0"/>
              <a:t> </a:t>
            </a:r>
            <a:r>
              <a:rPr dirty="0"/>
              <a:t>Not</a:t>
            </a:r>
            <a:r>
              <a:rPr spc="-60" dirty="0"/>
              <a:t> </a:t>
            </a:r>
            <a:r>
              <a:rPr spc="-10" dirty="0"/>
              <a:t>Duplicate</a:t>
            </a:r>
          </a:p>
        </p:txBody>
      </p:sp>
      <p:sp>
        <p:nvSpPr>
          <p:cNvPr id="4" name="object 4"/>
          <p:cNvSpPr/>
          <p:nvPr/>
        </p:nvSpPr>
        <p:spPr>
          <a:xfrm>
            <a:off x="938695" y="2131948"/>
            <a:ext cx="988060" cy="0"/>
          </a:xfrm>
          <a:custGeom>
            <a:avLst/>
            <a:gdLst/>
            <a:ahLst/>
            <a:cxnLst/>
            <a:rect l="l" t="t" r="r" b="b"/>
            <a:pathLst>
              <a:path w="988060">
                <a:moveTo>
                  <a:pt x="0" y="0"/>
                </a:moveTo>
                <a:lnTo>
                  <a:pt x="988021" y="0"/>
                </a:lnTo>
              </a:path>
            </a:pathLst>
          </a:custGeom>
          <a:ln w="19050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134220" y="2552700"/>
            <a:ext cx="20955" cy="5711190"/>
          </a:xfrm>
          <a:custGeom>
            <a:avLst/>
            <a:gdLst/>
            <a:ahLst/>
            <a:cxnLst/>
            <a:rect l="l" t="t" r="r" b="b"/>
            <a:pathLst>
              <a:path w="20954" h="5711190">
                <a:moveTo>
                  <a:pt x="0" y="0"/>
                </a:moveTo>
                <a:lnTo>
                  <a:pt x="20447" y="5711190"/>
                </a:lnTo>
              </a:path>
            </a:pathLst>
          </a:custGeom>
          <a:ln w="9524">
            <a:solidFill>
              <a:srgbClr val="DCDF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47419" y="2411679"/>
            <a:ext cx="7682230" cy="1884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E</a:t>
            </a:r>
            <a:r>
              <a:rPr sz="2600" b="1" spc="-16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L</a:t>
            </a:r>
            <a:r>
              <a:rPr sz="2600" b="1" spc="-16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E</a:t>
            </a:r>
            <a:r>
              <a:rPr sz="2600" b="1" spc="-19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C</a:t>
            </a:r>
            <a:r>
              <a:rPr sz="2600" b="1" spc="-15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T</a:t>
            </a:r>
            <a:r>
              <a:rPr sz="2600" b="1" spc="-23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O</a:t>
            </a:r>
            <a:r>
              <a:rPr sz="2600" b="1" spc="-17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R</a:t>
            </a:r>
            <a:r>
              <a:rPr sz="2600" b="1" spc="-16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A</a:t>
            </a:r>
            <a:r>
              <a:rPr sz="2600" b="1" spc="-17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L</a:t>
            </a:r>
            <a:r>
              <a:rPr sz="2600" b="1" spc="110" dirty="0">
                <a:solidFill>
                  <a:srgbClr val="636A6F"/>
                </a:solidFill>
                <a:latin typeface="Calibri"/>
                <a:cs typeface="Calibri"/>
              </a:rPr>
              <a:t> 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A</a:t>
            </a:r>
            <a:r>
              <a:rPr sz="2600" b="1" spc="-14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D</a:t>
            </a:r>
            <a:r>
              <a:rPr sz="2600" b="1" spc="-16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M</a:t>
            </a:r>
            <a:r>
              <a:rPr sz="2600" b="1" spc="-16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I</a:t>
            </a:r>
            <a:r>
              <a:rPr sz="2600" b="1" spc="-16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N</a:t>
            </a:r>
            <a:r>
              <a:rPr sz="2600" b="1" spc="-16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I</a:t>
            </a:r>
            <a:r>
              <a:rPr sz="2600" b="1" spc="-17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S</a:t>
            </a:r>
            <a:r>
              <a:rPr sz="2600" b="1" spc="-19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T</a:t>
            </a:r>
            <a:r>
              <a:rPr sz="2600" b="1" spc="-17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R</a:t>
            </a:r>
            <a:r>
              <a:rPr sz="2600" b="1" spc="-16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spc="105" dirty="0">
                <a:solidFill>
                  <a:srgbClr val="636A6F"/>
                </a:solidFill>
                <a:latin typeface="Calibri"/>
                <a:cs typeface="Calibri"/>
              </a:rPr>
              <a:t>AT</a:t>
            </a:r>
            <a:r>
              <a:rPr sz="2600" b="1" spc="-16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I</a:t>
            </a:r>
            <a:r>
              <a:rPr sz="2600" b="1" spc="-17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636A6F"/>
                </a:solidFill>
                <a:latin typeface="Calibri"/>
                <a:cs typeface="Calibri"/>
              </a:rPr>
              <a:t>O</a:t>
            </a:r>
            <a:r>
              <a:rPr sz="2600" b="1" spc="-17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600" b="1" spc="-50" dirty="0">
                <a:solidFill>
                  <a:srgbClr val="636A6F"/>
                </a:solidFill>
                <a:latin typeface="Calibri"/>
                <a:cs typeface="Calibri"/>
              </a:rPr>
              <a:t>N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60"/>
              </a:spcBef>
            </a:pPr>
            <a:r>
              <a:rPr sz="2400" i="1" dirty="0">
                <a:solidFill>
                  <a:srgbClr val="1E2228"/>
                </a:solidFill>
                <a:latin typeface="Cambria"/>
                <a:cs typeface="Cambria"/>
              </a:rPr>
              <a:t>INEC</a:t>
            </a:r>
            <a:r>
              <a:rPr sz="2400" i="1" spc="-70" dirty="0">
                <a:solidFill>
                  <a:srgbClr val="1E2228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1E2228"/>
                </a:solidFill>
                <a:latin typeface="Cambria"/>
                <a:cs typeface="Cambria"/>
              </a:rPr>
              <a:t>&amp;</a:t>
            </a:r>
            <a:r>
              <a:rPr sz="2400" i="1" spc="-85" dirty="0">
                <a:solidFill>
                  <a:srgbClr val="1E2228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1E2228"/>
                </a:solidFill>
                <a:latin typeface="Cambria"/>
                <a:cs typeface="Cambria"/>
              </a:rPr>
              <a:t>Relevant</a:t>
            </a:r>
            <a:r>
              <a:rPr sz="2400" i="1" spc="-80" dirty="0">
                <a:solidFill>
                  <a:srgbClr val="1E2228"/>
                </a:solidFill>
                <a:latin typeface="Cambria"/>
                <a:cs typeface="Cambria"/>
              </a:rPr>
              <a:t> </a:t>
            </a:r>
            <a:r>
              <a:rPr sz="2400" i="1" spc="-10" dirty="0">
                <a:solidFill>
                  <a:srgbClr val="1E2228"/>
                </a:solidFill>
                <a:latin typeface="Cambria"/>
                <a:cs typeface="Cambria"/>
              </a:rPr>
              <a:t>Federal</a:t>
            </a:r>
            <a:r>
              <a:rPr sz="2400" i="1" spc="-75" dirty="0">
                <a:solidFill>
                  <a:srgbClr val="1E2228"/>
                </a:solidFill>
                <a:latin typeface="Cambria"/>
                <a:cs typeface="Cambria"/>
              </a:rPr>
              <a:t> </a:t>
            </a:r>
            <a:r>
              <a:rPr sz="2400" i="1" spc="-10" dirty="0">
                <a:solidFill>
                  <a:srgbClr val="1E2228"/>
                </a:solidFill>
                <a:latin typeface="Cambria"/>
                <a:cs typeface="Cambria"/>
              </a:rPr>
              <a:t>Institutions</a:t>
            </a:r>
            <a:endParaRPr sz="2400">
              <a:latin typeface="Cambria"/>
              <a:cs typeface="Cambria"/>
            </a:endParaRPr>
          </a:p>
          <a:p>
            <a:pPr marL="12700">
              <a:lnSpc>
                <a:spcPts val="2470"/>
              </a:lnSpc>
              <a:spcBef>
                <a:spcPts val="1630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The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administration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of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federal</a:t>
            </a:r>
            <a:r>
              <a:rPr sz="2200" spc="-3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elections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remains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the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responsibility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of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470"/>
              </a:lnSpc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the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appropriate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electoral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institutions,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principally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INEC.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4914900"/>
            <a:ext cx="96012" cy="9601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76603" y="4743704"/>
            <a:ext cx="40132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Electoral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processes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procedures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5628132"/>
            <a:ext cx="96012" cy="9601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276603" y="5456936"/>
            <a:ext cx="21951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Voter</a:t>
            </a:r>
            <a:r>
              <a:rPr sz="2200" spc="-114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accreditation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6341364"/>
            <a:ext cx="96012" cy="9601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276603" y="6169862"/>
            <a:ext cx="22523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Election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technology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7054595"/>
            <a:ext cx="96012" cy="9601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276603" y="6883654"/>
            <a:ext cx="23996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Results</a:t>
            </a:r>
            <a:r>
              <a:rPr sz="2200" spc="-11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management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7767828"/>
            <a:ext cx="96012" cy="9601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543415" y="2411679"/>
            <a:ext cx="6924675" cy="1884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S</a:t>
            </a:r>
            <a:r>
              <a:rPr sz="2600" b="1" spc="-1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145" dirty="0">
                <a:solidFill>
                  <a:srgbClr val="0D5C3B"/>
                </a:solidFill>
                <a:latin typeface="Calibri"/>
                <a:cs typeface="Calibri"/>
              </a:rPr>
              <a:t>TAT</a:t>
            </a:r>
            <a:r>
              <a:rPr sz="2600" b="1" spc="-1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2600" b="1" spc="-1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S</a:t>
            </a:r>
            <a:r>
              <a:rPr sz="2600" b="1" spc="120" dirty="0">
                <a:solidFill>
                  <a:srgbClr val="0D5C3B"/>
                </a:solidFill>
                <a:latin typeface="Calibri"/>
                <a:cs typeface="Calibri"/>
              </a:rPr>
              <a:t> 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2600" b="1" spc="-15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2600" b="1" spc="-16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A</a:t>
            </a:r>
            <a:r>
              <a:rPr sz="2600" b="1" spc="-15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-20" dirty="0">
                <a:solidFill>
                  <a:srgbClr val="0D5C3B"/>
                </a:solidFill>
                <a:latin typeface="Calibri"/>
                <a:cs typeface="Calibri"/>
              </a:rPr>
              <a:t>B</a:t>
            </a:r>
            <a:r>
              <a:rPr sz="2600" b="1" spc="-15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L</a:t>
            </a:r>
            <a:r>
              <a:rPr sz="2600" b="1" spc="-15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2600" b="1" spc="-1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2600" b="1" spc="-1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G</a:t>
            </a:r>
            <a:r>
              <a:rPr sz="2600" b="1" spc="120" dirty="0">
                <a:solidFill>
                  <a:srgbClr val="0D5C3B"/>
                </a:solidFill>
                <a:latin typeface="Calibri"/>
                <a:cs typeface="Calibri"/>
              </a:rPr>
              <a:t> 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2600" b="1" spc="-1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O</a:t>
            </a:r>
            <a:r>
              <a:rPr sz="2600" b="1" spc="-16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L</a:t>
            </a:r>
            <a:r>
              <a:rPr sz="2600" b="1" spc="-15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-50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60"/>
              </a:spcBef>
            </a:pPr>
            <a:r>
              <a:rPr sz="2400" i="1" dirty="0">
                <a:solidFill>
                  <a:srgbClr val="093C28"/>
                </a:solidFill>
                <a:latin typeface="Cambria"/>
                <a:cs typeface="Cambria"/>
              </a:rPr>
              <a:t>What</a:t>
            </a:r>
            <a:r>
              <a:rPr sz="2400" i="1" spc="-7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093C28"/>
                </a:solidFill>
                <a:latin typeface="Cambria"/>
                <a:cs typeface="Cambria"/>
              </a:rPr>
              <a:t>State</a:t>
            </a:r>
            <a:r>
              <a:rPr sz="2400" i="1" spc="-8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093C28"/>
                </a:solidFill>
                <a:latin typeface="Cambria"/>
                <a:cs typeface="Cambria"/>
              </a:rPr>
              <a:t>Governments</a:t>
            </a:r>
            <a:r>
              <a:rPr sz="2400" i="1" spc="-6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400" i="1" dirty="0">
                <a:solidFill>
                  <a:srgbClr val="093C28"/>
                </a:solidFill>
                <a:latin typeface="Cambria"/>
                <a:cs typeface="Cambria"/>
              </a:rPr>
              <a:t>Can</a:t>
            </a:r>
            <a:r>
              <a:rPr sz="2400" i="1" spc="-7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400" i="1" spc="-10" dirty="0">
                <a:solidFill>
                  <a:srgbClr val="093C28"/>
                </a:solidFill>
                <a:latin typeface="Cambria"/>
                <a:cs typeface="Cambria"/>
              </a:rPr>
              <a:t>Influence</a:t>
            </a:r>
            <a:endParaRPr sz="2400">
              <a:latin typeface="Cambria"/>
              <a:cs typeface="Cambria"/>
            </a:endParaRPr>
          </a:p>
          <a:p>
            <a:pPr marL="12700">
              <a:lnSpc>
                <a:spcPts val="2470"/>
              </a:lnSpc>
              <a:spcBef>
                <a:spcPts val="1630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State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governments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can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help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create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the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environment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</a:t>
            </a:r>
            <a:r>
              <a:rPr sz="2200" spc="-8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which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470"/>
              </a:lnSpc>
            </a:pP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electoral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technologies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operate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effectively.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55226" y="4858384"/>
            <a:ext cx="96012" cy="9601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9872598" y="4673854"/>
            <a:ext cx="2769870" cy="11309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424180">
              <a:lnSpc>
                <a:spcPts val="2200"/>
              </a:lnSpc>
              <a:spcBef>
                <a:spcPts val="53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Broadband</a:t>
            </a:r>
            <a:r>
              <a:rPr sz="2200" spc="-8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23282C"/>
                </a:solidFill>
                <a:latin typeface="Calibri"/>
                <a:cs typeface="Calibri"/>
              </a:rPr>
              <a:t>fibre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infrastructure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2200" spc="-20" dirty="0">
                <a:solidFill>
                  <a:srgbClr val="23282C"/>
                </a:solidFill>
                <a:latin typeface="Calibri"/>
                <a:cs typeface="Calibri"/>
              </a:rPr>
              <a:t>Right-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of-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Way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facilitation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55226" y="5544184"/>
            <a:ext cx="96012" cy="9601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55226" y="6229984"/>
            <a:ext cx="96012" cy="96012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872598" y="6045454"/>
            <a:ext cx="2851150" cy="132524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1024255">
              <a:lnSpc>
                <a:spcPts val="2200"/>
              </a:lnSpc>
              <a:spcBef>
                <a:spcPts val="53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Access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to</a:t>
            </a:r>
            <a:r>
              <a:rPr sz="2200" spc="-3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public infrastructure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420"/>
              </a:lnSpc>
              <a:spcBef>
                <a:spcPts val="560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Power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infrastructure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420"/>
              </a:lnSpc>
            </a:pP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resilience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55226" y="6915784"/>
            <a:ext cx="96012" cy="9601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12748" y="4858384"/>
            <a:ext cx="96012" cy="9601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3930376" y="4673854"/>
            <a:ext cx="3067685" cy="107696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159385">
              <a:lnSpc>
                <a:spcPts val="2200"/>
              </a:lnSpc>
              <a:spcBef>
                <a:spcPts val="53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Digital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skills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technical capacity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Public-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private</a:t>
            </a:r>
            <a:r>
              <a:rPr sz="2200" spc="-8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partnerships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12748" y="5544184"/>
            <a:ext cx="96012" cy="9601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12748" y="6229984"/>
            <a:ext cx="96012" cy="96012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3930376" y="6045454"/>
            <a:ext cx="3390900" cy="160464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264160">
              <a:lnSpc>
                <a:spcPts val="2200"/>
              </a:lnSpc>
              <a:spcBef>
                <a:spcPts val="535"/>
              </a:spcBef>
            </a:pP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Infrastructure</a:t>
            </a:r>
            <a:r>
              <a:rPr sz="2200" spc="-2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mapping</a:t>
            </a:r>
            <a:r>
              <a:rPr sz="2200" spc="-1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and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planning</a:t>
            </a:r>
            <a:endParaRPr sz="2200">
              <a:latin typeface="Calibri"/>
              <a:cs typeface="Calibri"/>
            </a:endParaRPr>
          </a:p>
          <a:p>
            <a:pPr marL="12700" marR="5080">
              <a:lnSpc>
                <a:spcPct val="83200"/>
              </a:lnSpc>
              <a:spcBef>
                <a:spcPts val="100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Support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for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cybersecurity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and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critical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infrastructure protection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12748" y="6915784"/>
            <a:ext cx="96012" cy="96012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960119" y="8709659"/>
            <a:ext cx="16367760" cy="754380"/>
            <a:chOff x="960119" y="8709659"/>
            <a:chExt cx="16367760" cy="754380"/>
          </a:xfrm>
        </p:grpSpPr>
        <p:sp>
          <p:nvSpPr>
            <p:cNvPr id="30" name="object 30"/>
            <p:cNvSpPr/>
            <p:nvPr/>
          </p:nvSpPr>
          <p:spPr>
            <a:xfrm>
              <a:off x="960119" y="8709659"/>
              <a:ext cx="82550" cy="754380"/>
            </a:xfrm>
            <a:custGeom>
              <a:avLst/>
              <a:gdLst/>
              <a:ahLst/>
              <a:cxnLst/>
              <a:rect l="l" t="t" r="r" b="b"/>
              <a:pathLst>
                <a:path w="82550" h="754379">
                  <a:moveTo>
                    <a:pt x="82296" y="0"/>
                  </a:moveTo>
                  <a:lnTo>
                    <a:pt x="0" y="0"/>
                  </a:lnTo>
                  <a:lnTo>
                    <a:pt x="0" y="754380"/>
                  </a:lnTo>
                  <a:lnTo>
                    <a:pt x="82296" y="754380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88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42415" y="8709659"/>
              <a:ext cx="16285210" cy="754380"/>
            </a:xfrm>
            <a:custGeom>
              <a:avLst/>
              <a:gdLst/>
              <a:ahLst/>
              <a:cxnLst/>
              <a:rect l="l" t="t" r="r" b="b"/>
              <a:pathLst>
                <a:path w="16285210" h="754379">
                  <a:moveTo>
                    <a:pt x="16284956" y="0"/>
                  </a:moveTo>
                  <a:lnTo>
                    <a:pt x="0" y="0"/>
                  </a:lnTo>
                  <a:lnTo>
                    <a:pt x="0" y="754380"/>
                  </a:lnTo>
                  <a:lnTo>
                    <a:pt x="16284956" y="754380"/>
                  </a:lnTo>
                  <a:lnTo>
                    <a:pt x="16284956" y="0"/>
                  </a:lnTo>
                  <a:close/>
                </a:path>
              </a:pathLst>
            </a:custGeom>
            <a:solidFill>
              <a:srgbClr val="EAF0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276603" y="7596885"/>
            <a:ext cx="15523210" cy="18101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Election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administration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5"/>
              </a:spcBef>
            </a:pPr>
            <a:endParaRPr sz="2200" dirty="0">
              <a:latin typeface="Calibri"/>
              <a:cs typeface="Calibri"/>
            </a:endParaRPr>
          </a:p>
          <a:p>
            <a:pPr marL="231775" marR="5080">
              <a:lnSpc>
                <a:spcPts val="2500"/>
              </a:lnSpc>
            </a:pP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States</a:t>
            </a:r>
            <a:r>
              <a:rPr sz="2200" b="1" i="1" spc="-7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may</a:t>
            </a:r>
            <a:r>
              <a:rPr sz="2200" b="1" i="1" spc="-6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not</a:t>
            </a:r>
            <a:r>
              <a:rPr sz="2200" b="1" i="1" spc="-6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administer</a:t>
            </a:r>
            <a:r>
              <a:rPr sz="2200" b="1" i="1" spc="-6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federal</a:t>
            </a:r>
            <a:r>
              <a:rPr sz="220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elections,</a:t>
            </a:r>
            <a:r>
              <a:rPr sz="220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but</a:t>
            </a:r>
            <a:r>
              <a:rPr sz="220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they</a:t>
            </a:r>
            <a:r>
              <a:rPr sz="220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can</a:t>
            </a:r>
            <a:r>
              <a:rPr sz="2200" b="1" i="1" spc="-5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help</a:t>
            </a:r>
            <a:r>
              <a:rPr sz="2200" b="1" i="1" spc="-6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create</a:t>
            </a:r>
            <a:r>
              <a:rPr sz="220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the</a:t>
            </a:r>
            <a:r>
              <a:rPr sz="220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digital</a:t>
            </a:r>
            <a:r>
              <a:rPr sz="2200" b="1" i="1" spc="-7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environment</a:t>
            </a:r>
            <a:r>
              <a:rPr sz="2200" b="1" i="1" spc="-5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lang="en-US" sz="2200" b="1" i="1" spc="-50" dirty="0">
                <a:solidFill>
                  <a:srgbClr val="093C28"/>
                </a:solidFill>
                <a:latin typeface="Cambria"/>
                <a:cs typeface="Cambria"/>
              </a:rPr>
              <a:t>for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electoral</a:t>
            </a:r>
            <a:r>
              <a:rPr sz="2200" b="1" i="1" spc="-6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technology</a:t>
            </a:r>
            <a:r>
              <a:rPr lang="en-US"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 to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 succeed.</a:t>
            </a:r>
            <a:endParaRPr sz="2200" dirty="0">
              <a:latin typeface="Cambria"/>
              <a:cs typeface="Cambri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952982" y="9616693"/>
            <a:ext cx="16381730" cy="15875"/>
          </a:xfrm>
          <a:custGeom>
            <a:avLst/>
            <a:gdLst/>
            <a:ahLst/>
            <a:cxnLst/>
            <a:rect l="l" t="t" r="r" b="b"/>
            <a:pathLst>
              <a:path w="16381730" h="15875">
                <a:moveTo>
                  <a:pt x="0" y="0"/>
                </a:moveTo>
                <a:lnTo>
                  <a:pt x="16381628" y="15722"/>
                </a:lnTo>
              </a:path>
            </a:pathLst>
          </a:custGeom>
          <a:ln w="9525">
            <a:solidFill>
              <a:srgbClr val="DCDF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6733901" y="9818623"/>
            <a:ext cx="5848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4</a:t>
            </a:r>
            <a:r>
              <a:rPr sz="1200" b="1" spc="29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/</a:t>
            </a:r>
            <a:r>
              <a:rPr sz="1200" b="1" spc="30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636A6F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7419" y="774954"/>
            <a:ext cx="3588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1544" algn="l"/>
                <a:tab pos="2043430" algn="l"/>
              </a:tabLst>
            </a:pP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C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9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O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S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S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R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V</a:t>
            </a:r>
            <a:r>
              <a:rPr sz="1800" b="1" spc="-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'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S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E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X</a:t>
            </a:r>
            <a:r>
              <a:rPr sz="1800" b="1" spc="-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P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C</a:t>
            </a:r>
            <a:r>
              <a:rPr sz="1800" b="1" spc="-9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Cross</a:t>
            </a:r>
            <a:r>
              <a:rPr spc="-70" dirty="0"/>
              <a:t> </a:t>
            </a:r>
            <a:r>
              <a:rPr spc="-20" dirty="0"/>
              <a:t>River:</a:t>
            </a:r>
            <a:r>
              <a:rPr spc="-75" dirty="0"/>
              <a:t> </a:t>
            </a:r>
            <a:r>
              <a:rPr dirty="0"/>
              <a:t>Building</a:t>
            </a:r>
            <a:r>
              <a:rPr spc="-80" dirty="0"/>
              <a:t> </a:t>
            </a:r>
            <a:r>
              <a:rPr dirty="0"/>
              <a:t>the</a:t>
            </a:r>
            <a:r>
              <a:rPr spc="-80" dirty="0"/>
              <a:t> </a:t>
            </a:r>
            <a:r>
              <a:rPr dirty="0"/>
              <a:t>Digital</a:t>
            </a:r>
            <a:r>
              <a:rPr spc="-85" dirty="0"/>
              <a:t> </a:t>
            </a:r>
            <a:r>
              <a:rPr spc="-10" dirty="0"/>
              <a:t>Foundations</a:t>
            </a:r>
          </a:p>
        </p:txBody>
      </p:sp>
      <p:sp>
        <p:nvSpPr>
          <p:cNvPr id="4" name="object 4"/>
          <p:cNvSpPr/>
          <p:nvPr/>
        </p:nvSpPr>
        <p:spPr>
          <a:xfrm>
            <a:off x="980694" y="2031110"/>
            <a:ext cx="1036955" cy="0"/>
          </a:xfrm>
          <a:custGeom>
            <a:avLst/>
            <a:gdLst/>
            <a:ahLst/>
            <a:cxnLst/>
            <a:rect l="l" t="t" r="r" b="b"/>
            <a:pathLst>
              <a:path w="1036955">
                <a:moveTo>
                  <a:pt x="0" y="0"/>
                </a:moveTo>
                <a:lnTo>
                  <a:pt x="1036701" y="0"/>
                </a:lnTo>
              </a:path>
            </a:pathLst>
          </a:custGeom>
          <a:ln w="19050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0119" y="3017520"/>
            <a:ext cx="41275" cy="439420"/>
          </a:xfrm>
          <a:custGeom>
            <a:avLst/>
            <a:gdLst/>
            <a:ahLst/>
            <a:cxnLst/>
            <a:rect l="l" t="t" r="r" b="b"/>
            <a:pathLst>
              <a:path w="41275" h="439420">
                <a:moveTo>
                  <a:pt x="41147" y="0"/>
                </a:moveTo>
                <a:lnTo>
                  <a:pt x="0" y="0"/>
                </a:lnTo>
                <a:lnTo>
                  <a:pt x="0" y="438912"/>
                </a:lnTo>
                <a:lnTo>
                  <a:pt x="41147" y="438912"/>
                </a:lnTo>
                <a:lnTo>
                  <a:pt x="41147" y="0"/>
                </a:lnTo>
                <a:close/>
              </a:path>
            </a:pathLst>
          </a:custGeom>
          <a:solidFill>
            <a:srgbClr val="A88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49172" y="2858262"/>
            <a:ext cx="7493634" cy="163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500" b="1" dirty="0">
                <a:solidFill>
                  <a:srgbClr val="093C28"/>
                </a:solidFill>
                <a:latin typeface="Cambria"/>
                <a:cs typeface="Cambria"/>
              </a:rPr>
              <a:t>DIGITAL</a:t>
            </a:r>
            <a:r>
              <a:rPr sz="2500" b="1" spc="2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500" b="1" spc="-10" dirty="0">
                <a:solidFill>
                  <a:srgbClr val="093C28"/>
                </a:solidFill>
                <a:latin typeface="Cambria"/>
                <a:cs typeface="Cambria"/>
              </a:rPr>
              <a:t>GOVERNANCE</a:t>
            </a:r>
            <a:endParaRPr sz="2500">
              <a:latin typeface="Cambria"/>
              <a:cs typeface="Cambria"/>
            </a:endParaRPr>
          </a:p>
          <a:p>
            <a:pPr marL="12700" marR="5080" algn="just">
              <a:lnSpc>
                <a:spcPct val="102299"/>
              </a:lnSpc>
              <a:spcBef>
                <a:spcPts val="1540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Cross</a:t>
            </a:r>
            <a:r>
              <a:rPr sz="2200" spc="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River</a:t>
            </a:r>
            <a:r>
              <a:rPr sz="2200" spc="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State</a:t>
            </a:r>
            <a:r>
              <a:rPr sz="2200" spc="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has</a:t>
            </a:r>
            <a:r>
              <a:rPr sz="2200" spc="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invested</a:t>
            </a:r>
            <a:r>
              <a:rPr sz="2200" spc="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</a:t>
            </a:r>
            <a:r>
              <a:rPr sz="2200" spc="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digital</a:t>
            </a:r>
            <a:r>
              <a:rPr sz="2200" spc="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platforms</a:t>
            </a:r>
            <a:r>
              <a:rPr sz="2200" spc="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systems</a:t>
            </a:r>
            <a:r>
              <a:rPr sz="2200" spc="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to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improve</a:t>
            </a:r>
            <a:r>
              <a:rPr sz="2200" spc="19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government</a:t>
            </a:r>
            <a:r>
              <a:rPr sz="2200" spc="20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processes,</a:t>
            </a:r>
            <a:r>
              <a:rPr sz="2200" spc="21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service</a:t>
            </a:r>
            <a:r>
              <a:rPr sz="2200" spc="19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delivery</a:t>
            </a:r>
            <a:r>
              <a:rPr sz="2200" spc="204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195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citizen engagement.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555226" y="3017520"/>
            <a:ext cx="41275" cy="439420"/>
          </a:xfrm>
          <a:custGeom>
            <a:avLst/>
            <a:gdLst/>
            <a:ahLst/>
            <a:cxnLst/>
            <a:rect l="l" t="t" r="r" b="b"/>
            <a:pathLst>
              <a:path w="41275" h="439420">
                <a:moveTo>
                  <a:pt x="41148" y="0"/>
                </a:moveTo>
                <a:lnTo>
                  <a:pt x="0" y="0"/>
                </a:lnTo>
                <a:lnTo>
                  <a:pt x="0" y="438912"/>
                </a:lnTo>
                <a:lnTo>
                  <a:pt x="41148" y="438912"/>
                </a:lnTo>
                <a:lnTo>
                  <a:pt x="41148" y="0"/>
                </a:lnTo>
                <a:close/>
              </a:path>
            </a:pathLst>
          </a:custGeom>
          <a:solidFill>
            <a:srgbClr val="A88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845167" y="2858262"/>
            <a:ext cx="7496809" cy="1973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500" b="1" dirty="0">
                <a:solidFill>
                  <a:srgbClr val="093C28"/>
                </a:solidFill>
                <a:latin typeface="Cambria"/>
                <a:cs typeface="Cambria"/>
              </a:rPr>
              <a:t>DIGITAL</a:t>
            </a:r>
            <a:r>
              <a:rPr sz="2500" b="1" spc="2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500" b="1" spc="35" dirty="0">
                <a:solidFill>
                  <a:srgbClr val="093C28"/>
                </a:solidFill>
                <a:latin typeface="Cambria"/>
                <a:cs typeface="Cambria"/>
              </a:rPr>
              <a:t>INFRASTRUCTURE</a:t>
            </a:r>
            <a:endParaRPr sz="2500">
              <a:latin typeface="Cambria"/>
              <a:cs typeface="Cambria"/>
            </a:endParaRPr>
          </a:p>
          <a:p>
            <a:pPr marL="12700" marR="5080" algn="just">
              <a:lnSpc>
                <a:spcPct val="102299"/>
              </a:lnSpc>
              <a:spcBef>
                <a:spcPts val="1540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Cross</a:t>
            </a:r>
            <a:r>
              <a:rPr sz="2200" spc="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River</a:t>
            </a:r>
            <a:r>
              <a:rPr sz="2200" spc="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State</a:t>
            </a:r>
            <a:r>
              <a:rPr sz="2200" spc="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Ministry</a:t>
            </a:r>
            <a:r>
              <a:rPr sz="2200" spc="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of</a:t>
            </a:r>
            <a:r>
              <a:rPr sz="2200" spc="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Science,</a:t>
            </a:r>
            <a:r>
              <a:rPr sz="2200" spc="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Technology</a:t>
            </a:r>
            <a:r>
              <a:rPr sz="2200" spc="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Innovation,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has worked on revitalising government </a:t>
            </a:r>
            <a:r>
              <a:rPr sz="2200" spc="-20" dirty="0">
                <a:solidFill>
                  <a:srgbClr val="23282C"/>
                </a:solidFill>
                <a:latin typeface="Calibri"/>
                <a:cs typeface="Calibri"/>
              </a:rPr>
              <a:t>data-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centre and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fibre-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optic</a:t>
            </a:r>
            <a:r>
              <a:rPr sz="2200" spc="24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infrastructure,</a:t>
            </a:r>
            <a:r>
              <a:rPr sz="2200" spc="25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25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extending</a:t>
            </a:r>
            <a:r>
              <a:rPr sz="2200" spc="25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internet</a:t>
            </a:r>
            <a:r>
              <a:rPr sz="2200" spc="25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connectivity</a:t>
            </a:r>
            <a:r>
              <a:rPr sz="2200" spc="254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to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government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MDAs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8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institutions.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60119" y="5897879"/>
            <a:ext cx="41275" cy="439420"/>
          </a:xfrm>
          <a:custGeom>
            <a:avLst/>
            <a:gdLst/>
            <a:ahLst/>
            <a:cxnLst/>
            <a:rect l="l" t="t" r="r" b="b"/>
            <a:pathLst>
              <a:path w="41275" h="439420">
                <a:moveTo>
                  <a:pt x="41147" y="0"/>
                </a:moveTo>
                <a:lnTo>
                  <a:pt x="0" y="0"/>
                </a:lnTo>
                <a:lnTo>
                  <a:pt x="0" y="438912"/>
                </a:lnTo>
                <a:lnTo>
                  <a:pt x="41147" y="438912"/>
                </a:lnTo>
                <a:lnTo>
                  <a:pt x="41147" y="0"/>
                </a:lnTo>
                <a:close/>
              </a:path>
            </a:pathLst>
          </a:custGeom>
          <a:solidFill>
            <a:srgbClr val="A88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49172" y="5738571"/>
            <a:ext cx="7496175" cy="16313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500" b="1" dirty="0">
                <a:solidFill>
                  <a:srgbClr val="093C28"/>
                </a:solidFill>
                <a:latin typeface="Cambria"/>
                <a:cs typeface="Cambria"/>
              </a:rPr>
              <a:t>DIGITAL</a:t>
            </a:r>
            <a:r>
              <a:rPr sz="2500" b="1" spc="229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500" b="1" spc="-10" dirty="0">
                <a:solidFill>
                  <a:srgbClr val="093C28"/>
                </a:solidFill>
                <a:latin typeface="Cambria"/>
                <a:cs typeface="Cambria"/>
              </a:rPr>
              <a:t>CAPACITY</a:t>
            </a:r>
            <a:endParaRPr sz="2500">
              <a:latin typeface="Cambria"/>
              <a:cs typeface="Cambria"/>
            </a:endParaRPr>
          </a:p>
          <a:p>
            <a:pPr marL="12700" marR="5080" algn="just">
              <a:lnSpc>
                <a:spcPct val="102299"/>
              </a:lnSpc>
              <a:spcBef>
                <a:spcPts val="154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Cross</a:t>
            </a:r>
            <a:r>
              <a:rPr sz="2200" spc="27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River</a:t>
            </a:r>
            <a:r>
              <a:rPr sz="2200" spc="26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has</a:t>
            </a:r>
            <a:r>
              <a:rPr sz="2200" spc="27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pursued</a:t>
            </a:r>
            <a:r>
              <a:rPr sz="2200" spc="265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digital</a:t>
            </a:r>
            <a:r>
              <a:rPr sz="2200" spc="27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skills</a:t>
            </a:r>
            <a:r>
              <a:rPr sz="2200" spc="265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265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capacity-building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initiatives,</a:t>
            </a:r>
            <a:r>
              <a:rPr sz="2200" spc="35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including</a:t>
            </a:r>
            <a:r>
              <a:rPr sz="2200" spc="3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spc="-20" dirty="0">
                <a:solidFill>
                  <a:srgbClr val="23282C"/>
                </a:solidFill>
                <a:latin typeface="Calibri"/>
                <a:cs typeface="Calibri"/>
              </a:rPr>
              <a:t>e-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governance</a:t>
            </a:r>
            <a:r>
              <a:rPr sz="2200" spc="3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training</a:t>
            </a:r>
            <a:r>
              <a:rPr sz="2200" spc="3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involving</a:t>
            </a:r>
            <a:r>
              <a:rPr sz="2200" spc="30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state</a:t>
            </a:r>
            <a:r>
              <a:rPr sz="2200" spc="35" dirty="0">
                <a:solidFill>
                  <a:srgbClr val="23282C"/>
                </a:solidFill>
                <a:latin typeface="Calibri"/>
                <a:cs typeface="Calibri"/>
              </a:rPr>
              <a:t> 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civil servants.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555226" y="5897879"/>
            <a:ext cx="41275" cy="439420"/>
          </a:xfrm>
          <a:custGeom>
            <a:avLst/>
            <a:gdLst/>
            <a:ahLst/>
            <a:cxnLst/>
            <a:rect l="l" t="t" r="r" b="b"/>
            <a:pathLst>
              <a:path w="41275" h="439420">
                <a:moveTo>
                  <a:pt x="41148" y="0"/>
                </a:moveTo>
                <a:lnTo>
                  <a:pt x="0" y="0"/>
                </a:lnTo>
                <a:lnTo>
                  <a:pt x="0" y="438912"/>
                </a:lnTo>
                <a:lnTo>
                  <a:pt x="41148" y="438912"/>
                </a:lnTo>
                <a:lnTo>
                  <a:pt x="41148" y="0"/>
                </a:lnTo>
                <a:close/>
              </a:path>
            </a:pathLst>
          </a:custGeom>
          <a:solidFill>
            <a:srgbClr val="A88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845167" y="5738571"/>
            <a:ext cx="7494905" cy="16313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dirty="0">
                <a:solidFill>
                  <a:srgbClr val="093C28"/>
                </a:solidFill>
                <a:latin typeface="Cambria"/>
                <a:cs typeface="Cambria"/>
              </a:rPr>
              <a:t>INNOVATION</a:t>
            </a:r>
            <a:r>
              <a:rPr sz="2500" b="1" spc="16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500" b="1" dirty="0">
                <a:solidFill>
                  <a:srgbClr val="093C28"/>
                </a:solidFill>
                <a:latin typeface="Cambria"/>
                <a:cs typeface="Cambria"/>
              </a:rPr>
              <a:t>&amp;</a:t>
            </a:r>
            <a:r>
              <a:rPr sz="2500" b="1" spc="114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500" b="1" spc="-10" dirty="0">
                <a:solidFill>
                  <a:srgbClr val="093C28"/>
                </a:solidFill>
                <a:latin typeface="Cambria"/>
                <a:cs typeface="Cambria"/>
              </a:rPr>
              <a:t>PARTNERSHIP</a:t>
            </a:r>
            <a:endParaRPr sz="2500">
              <a:latin typeface="Cambria"/>
              <a:cs typeface="Cambria"/>
            </a:endParaRPr>
          </a:p>
          <a:p>
            <a:pPr marL="12700" marR="5080">
              <a:lnSpc>
                <a:spcPct val="102299"/>
              </a:lnSpc>
              <a:spcBef>
                <a:spcPts val="1545"/>
              </a:spcBef>
              <a:tabLst>
                <a:tab pos="652145" algn="l"/>
                <a:tab pos="1454150" algn="l"/>
                <a:tab pos="2062480" algn="l"/>
                <a:tab pos="3696335" algn="l"/>
                <a:tab pos="4420235" algn="l"/>
                <a:tab pos="5565140" algn="l"/>
                <a:tab pos="7055484" algn="l"/>
              </a:tabLst>
            </a:pP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The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	</a:t>
            </a:r>
            <a:r>
              <a:rPr sz="2200" spc="-20" dirty="0">
                <a:solidFill>
                  <a:srgbClr val="23282C"/>
                </a:solidFill>
                <a:latin typeface="Calibri"/>
                <a:cs typeface="Calibri"/>
              </a:rPr>
              <a:t>State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	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has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	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collaborated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	</a:t>
            </a:r>
            <a:r>
              <a:rPr sz="2200" spc="-20" dirty="0">
                <a:solidFill>
                  <a:srgbClr val="23282C"/>
                </a:solidFill>
                <a:latin typeface="Calibri"/>
                <a:cs typeface="Calibri"/>
              </a:rPr>
              <a:t>with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	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national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	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institutions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	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and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technology</a:t>
            </a:r>
            <a:r>
              <a:rPr sz="2200" spc="3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partners</a:t>
            </a:r>
            <a:r>
              <a:rPr sz="2200" spc="1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—</a:t>
            </a:r>
            <a:r>
              <a:rPr sz="2200" spc="1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including the</a:t>
            </a:r>
            <a:r>
              <a:rPr sz="2200" spc="2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NCC,</a:t>
            </a:r>
            <a:r>
              <a:rPr sz="2200" spc="2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Nokia</a:t>
            </a:r>
            <a:r>
              <a:rPr sz="2200" spc="2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2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NIGCOMSAT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—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around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digital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skills,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connectivity</a:t>
            </a:r>
            <a:r>
              <a:rPr sz="2200" spc="-3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technology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innovation.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60119" y="8709659"/>
            <a:ext cx="16367760" cy="754380"/>
            <a:chOff x="960119" y="8709659"/>
            <a:chExt cx="16367760" cy="754380"/>
          </a:xfrm>
        </p:grpSpPr>
        <p:sp>
          <p:nvSpPr>
            <p:cNvPr id="14" name="object 14"/>
            <p:cNvSpPr/>
            <p:nvPr/>
          </p:nvSpPr>
          <p:spPr>
            <a:xfrm>
              <a:off x="960119" y="8709659"/>
              <a:ext cx="82550" cy="754380"/>
            </a:xfrm>
            <a:custGeom>
              <a:avLst/>
              <a:gdLst/>
              <a:ahLst/>
              <a:cxnLst/>
              <a:rect l="l" t="t" r="r" b="b"/>
              <a:pathLst>
                <a:path w="82550" h="754379">
                  <a:moveTo>
                    <a:pt x="82296" y="0"/>
                  </a:moveTo>
                  <a:lnTo>
                    <a:pt x="0" y="0"/>
                  </a:lnTo>
                  <a:lnTo>
                    <a:pt x="0" y="754380"/>
                  </a:lnTo>
                  <a:lnTo>
                    <a:pt x="82296" y="754380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88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42415" y="8709659"/>
              <a:ext cx="16285210" cy="754380"/>
            </a:xfrm>
            <a:custGeom>
              <a:avLst/>
              <a:gdLst/>
              <a:ahLst/>
              <a:cxnLst/>
              <a:rect l="l" t="t" r="r" b="b"/>
              <a:pathLst>
                <a:path w="16285210" h="754379">
                  <a:moveTo>
                    <a:pt x="16284956" y="0"/>
                  </a:moveTo>
                  <a:lnTo>
                    <a:pt x="0" y="0"/>
                  </a:lnTo>
                  <a:lnTo>
                    <a:pt x="0" y="754380"/>
                  </a:lnTo>
                  <a:lnTo>
                    <a:pt x="16284956" y="754380"/>
                  </a:lnTo>
                  <a:lnTo>
                    <a:pt x="16284956" y="0"/>
                  </a:lnTo>
                  <a:close/>
                </a:path>
              </a:pathLst>
            </a:custGeom>
            <a:solidFill>
              <a:srgbClr val="EAF0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496060" y="8722868"/>
            <a:ext cx="15308580" cy="67754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295"/>
              </a:spcBef>
            </a:pP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Our</a:t>
            </a:r>
            <a:r>
              <a:rPr sz="2200" b="1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experience</a:t>
            </a:r>
            <a:r>
              <a:rPr sz="2200" b="1" i="1" spc="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demonstrates</a:t>
            </a:r>
            <a:r>
              <a:rPr sz="2200" b="1" i="1" spc="-2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that</a:t>
            </a:r>
            <a:r>
              <a:rPr sz="2200" b="1" i="1" spc="-3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digital</a:t>
            </a:r>
            <a:r>
              <a:rPr sz="220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transformation</a:t>
            </a:r>
            <a:r>
              <a:rPr sz="220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is</a:t>
            </a:r>
            <a:r>
              <a:rPr sz="2200" b="1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not</a:t>
            </a:r>
            <a:r>
              <a:rPr sz="2200" b="1" i="1" spc="-3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a</a:t>
            </a:r>
            <a:r>
              <a:rPr sz="220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single</a:t>
            </a:r>
            <a:r>
              <a:rPr sz="2200" b="1" i="1" spc="-3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project;</a:t>
            </a:r>
            <a:r>
              <a:rPr sz="2200" b="1" i="1" spc="-2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it</a:t>
            </a:r>
            <a:r>
              <a:rPr sz="220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is</a:t>
            </a:r>
            <a:r>
              <a:rPr sz="2200" b="1" i="1" spc="-2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an</a:t>
            </a:r>
            <a:r>
              <a:rPr sz="220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ecosystem</a:t>
            </a:r>
            <a:r>
              <a:rPr sz="2200" b="1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of</a:t>
            </a:r>
            <a:r>
              <a:rPr sz="220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infrastructure,</a:t>
            </a:r>
            <a:r>
              <a:rPr sz="2200" b="1" i="1" spc="-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policy,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people</a:t>
            </a:r>
            <a:r>
              <a:rPr sz="2200" b="1" i="1" spc="-2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and</a:t>
            </a:r>
            <a:r>
              <a:rPr sz="2200" b="1" i="1" spc="-2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partnerships.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52982" y="9616693"/>
            <a:ext cx="16381730" cy="15875"/>
          </a:xfrm>
          <a:custGeom>
            <a:avLst/>
            <a:gdLst/>
            <a:ahLst/>
            <a:cxnLst/>
            <a:rect l="l" t="t" r="r" b="b"/>
            <a:pathLst>
              <a:path w="16381730" h="15875">
                <a:moveTo>
                  <a:pt x="0" y="0"/>
                </a:moveTo>
                <a:lnTo>
                  <a:pt x="16381628" y="15722"/>
                </a:lnTo>
              </a:path>
            </a:pathLst>
          </a:custGeom>
          <a:ln w="9525">
            <a:solidFill>
              <a:srgbClr val="DCDF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6733901" y="9818623"/>
            <a:ext cx="5848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5</a:t>
            </a:r>
            <a:r>
              <a:rPr sz="1200" b="1" spc="29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/</a:t>
            </a:r>
            <a:r>
              <a:rPr sz="1200" b="1" spc="30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636A6F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7419" y="774954"/>
            <a:ext cx="6416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35810" algn="l"/>
                <a:tab pos="2331085" algn="l"/>
                <a:tab pos="4711065" algn="l"/>
              </a:tabLst>
            </a:pP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G</a:t>
            </a:r>
            <a:r>
              <a:rPr sz="1800" b="1" spc="-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H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-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165" dirty="0">
                <a:solidFill>
                  <a:srgbClr val="0D5C3B"/>
                </a:solidFill>
                <a:latin typeface="Calibri"/>
                <a:cs typeface="Calibri"/>
              </a:rPr>
              <a:t>OF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-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D5C3B"/>
                </a:solidFill>
                <a:latin typeface="Calibri"/>
                <a:cs typeface="Calibri"/>
              </a:rPr>
              <a:t>W</a:t>
            </a:r>
            <a:r>
              <a:rPr sz="1800" b="1" spc="-16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50" dirty="0">
                <a:solidFill>
                  <a:srgbClr val="0D5C3B"/>
                </a:solidFill>
                <a:latin typeface="Calibri"/>
                <a:cs typeface="Calibri"/>
              </a:rPr>
              <a:t>AY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&amp;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I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7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F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A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S</a:t>
            </a:r>
            <a:r>
              <a:rPr sz="1800" b="1" spc="-9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9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U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C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U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D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P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D5C3B"/>
                </a:solidFill>
                <a:latin typeface="Calibri"/>
                <a:cs typeface="Calibri"/>
              </a:rPr>
              <a:t>L</a:t>
            </a:r>
            <a:r>
              <a:rPr sz="1800" b="1" spc="-11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O</a:t>
            </a:r>
            <a:r>
              <a:rPr sz="1800" b="1" spc="-14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Y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M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Right-</a:t>
            </a:r>
            <a:r>
              <a:rPr spc="-25" dirty="0"/>
              <a:t>of-</a:t>
            </a:r>
            <a:r>
              <a:rPr spc="-65" dirty="0"/>
              <a:t>Way:</a:t>
            </a:r>
            <a:r>
              <a:rPr spc="-145" dirty="0"/>
              <a:t> </a:t>
            </a:r>
            <a:r>
              <a:rPr dirty="0"/>
              <a:t>From</a:t>
            </a:r>
            <a:r>
              <a:rPr spc="-140" dirty="0"/>
              <a:t> </a:t>
            </a:r>
            <a:r>
              <a:rPr dirty="0"/>
              <a:t>Infrastructure</a:t>
            </a:r>
            <a:r>
              <a:rPr spc="-145" dirty="0"/>
              <a:t> </a:t>
            </a:r>
            <a:r>
              <a:rPr dirty="0"/>
              <a:t>Bottleneck</a:t>
            </a:r>
            <a:r>
              <a:rPr spc="-130" dirty="0"/>
              <a:t> </a:t>
            </a:r>
            <a:r>
              <a:rPr dirty="0"/>
              <a:t>to</a:t>
            </a:r>
            <a:r>
              <a:rPr spc="-150" dirty="0"/>
              <a:t> </a:t>
            </a:r>
            <a:r>
              <a:rPr dirty="0"/>
              <a:t>Digital</a:t>
            </a:r>
            <a:r>
              <a:rPr spc="-150" dirty="0"/>
              <a:t> </a:t>
            </a:r>
            <a:r>
              <a:rPr spc="-10" dirty="0"/>
              <a:t>Accelerator</a:t>
            </a:r>
          </a:p>
        </p:txBody>
      </p:sp>
      <p:sp>
        <p:nvSpPr>
          <p:cNvPr id="4" name="object 4"/>
          <p:cNvSpPr/>
          <p:nvPr/>
        </p:nvSpPr>
        <p:spPr>
          <a:xfrm>
            <a:off x="982217" y="2095500"/>
            <a:ext cx="1073785" cy="0"/>
          </a:xfrm>
          <a:custGeom>
            <a:avLst/>
            <a:gdLst/>
            <a:ahLst/>
            <a:cxnLst/>
            <a:rect l="l" t="t" r="r" b="b"/>
            <a:pathLst>
              <a:path w="1073785">
                <a:moveTo>
                  <a:pt x="0" y="0"/>
                </a:moveTo>
                <a:lnTo>
                  <a:pt x="1073404" y="0"/>
                </a:lnTo>
              </a:path>
            </a:pathLst>
          </a:custGeom>
          <a:ln w="19050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47419" y="2441193"/>
            <a:ext cx="15467965" cy="690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620"/>
              </a:lnSpc>
              <a:spcBef>
                <a:spcPts val="9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Broadband</a:t>
            </a:r>
            <a:r>
              <a:rPr sz="2200" spc="-9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expansion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requires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the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rapid,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predictable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deployment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of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fibre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8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other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communications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infrastructure.</a:t>
            </a:r>
            <a:r>
              <a:rPr sz="2200" spc="-8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Where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23282C"/>
                </a:solidFill>
                <a:latin typeface="Calibri"/>
                <a:cs typeface="Calibri"/>
              </a:rPr>
              <a:t>Right-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of-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Way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620"/>
              </a:lnSpc>
            </a:pP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processes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are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A8842D"/>
                </a:solidFill>
                <a:latin typeface="Calibri"/>
                <a:cs typeface="Calibri"/>
              </a:rPr>
              <a:t>slow,</a:t>
            </a:r>
            <a:r>
              <a:rPr sz="2200" b="1" spc="-60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A8842D"/>
                </a:solidFill>
                <a:latin typeface="Calibri"/>
                <a:cs typeface="Calibri"/>
              </a:rPr>
              <a:t>fragmented,</a:t>
            </a:r>
            <a:r>
              <a:rPr sz="2200" b="1" spc="-45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A8842D"/>
                </a:solidFill>
                <a:latin typeface="Calibri"/>
                <a:cs typeface="Calibri"/>
              </a:rPr>
              <a:t>unpredictable</a:t>
            </a:r>
            <a:r>
              <a:rPr sz="2200" b="1" spc="-35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A8842D"/>
                </a:solidFill>
                <a:latin typeface="Calibri"/>
                <a:cs typeface="Calibri"/>
              </a:rPr>
              <a:t>or</a:t>
            </a:r>
            <a:r>
              <a:rPr sz="2200" b="1" spc="-35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A8842D"/>
                </a:solidFill>
                <a:latin typeface="Calibri"/>
                <a:cs typeface="Calibri"/>
              </a:rPr>
              <a:t>costly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,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infrastructure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deployment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becomes</a:t>
            </a:r>
            <a:r>
              <a:rPr sz="2200" spc="-3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more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difficult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expensive.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4305300"/>
            <a:ext cx="96012" cy="9601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47419" y="3560247"/>
            <a:ext cx="13314680" cy="969644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8608060" algn="l"/>
              </a:tabLst>
            </a:pP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A</a:t>
            </a:r>
            <a:r>
              <a:rPr sz="2600" b="1" spc="64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-20" dirty="0">
                <a:solidFill>
                  <a:srgbClr val="0D5C3B"/>
                </a:solidFill>
                <a:latin typeface="Calibri"/>
                <a:cs typeface="Calibri"/>
              </a:rPr>
              <a:t>B</a:t>
            </a:r>
            <a:r>
              <a:rPr sz="2600" b="1" spc="-25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2600" b="1" spc="-22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2600" b="1" spc="-26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160" dirty="0">
                <a:solidFill>
                  <a:srgbClr val="0D5C3B"/>
                </a:solidFill>
                <a:latin typeface="Calibri"/>
                <a:cs typeface="Calibri"/>
              </a:rPr>
              <a:t>ER</a:t>
            </a:r>
            <a:r>
              <a:rPr sz="2600" b="1" spc="61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A</a:t>
            </a:r>
            <a:r>
              <a:rPr sz="2600" b="1" spc="-24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-20" dirty="0">
                <a:solidFill>
                  <a:srgbClr val="0D5C3B"/>
                </a:solidFill>
                <a:latin typeface="Calibri"/>
                <a:cs typeface="Calibri"/>
              </a:rPr>
              <a:t>P</a:t>
            </a:r>
            <a:r>
              <a:rPr sz="2600" b="1" spc="-25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-20" dirty="0">
                <a:solidFill>
                  <a:srgbClr val="0D5C3B"/>
                </a:solidFill>
                <a:latin typeface="Calibri"/>
                <a:cs typeface="Calibri"/>
              </a:rPr>
              <a:t>P</a:t>
            </a:r>
            <a:r>
              <a:rPr sz="2600" b="1" spc="-25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225" dirty="0">
                <a:solidFill>
                  <a:srgbClr val="0D5C3B"/>
                </a:solidFill>
                <a:latin typeface="Calibri"/>
                <a:cs typeface="Calibri"/>
              </a:rPr>
              <a:t>ROACH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	T</a:t>
            </a:r>
            <a:r>
              <a:rPr sz="2600" b="1" spc="-26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H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2600" b="1" spc="63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"</a:t>
            </a:r>
            <a:r>
              <a:rPr sz="2600" b="1" spc="-26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D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G</a:t>
            </a:r>
            <a:r>
              <a:rPr sz="2600" b="1" spc="61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-25" dirty="0">
                <a:solidFill>
                  <a:srgbClr val="0D5C3B"/>
                </a:solidFill>
                <a:latin typeface="Calibri"/>
                <a:cs typeface="Calibri"/>
              </a:rPr>
              <a:t>O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C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"</a:t>
            </a:r>
            <a:r>
              <a:rPr sz="2600" b="1" spc="61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-20" dirty="0">
                <a:solidFill>
                  <a:srgbClr val="0D5C3B"/>
                </a:solidFill>
                <a:latin typeface="Calibri"/>
                <a:cs typeface="Calibri"/>
              </a:rPr>
              <a:t>P</a:t>
            </a:r>
            <a:r>
              <a:rPr sz="2600" b="1" spc="-25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2600" b="1" spc="-26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235" dirty="0">
                <a:solidFill>
                  <a:srgbClr val="0D5C3B"/>
                </a:solidFill>
                <a:latin typeface="Calibri"/>
                <a:cs typeface="Calibri"/>
              </a:rPr>
              <a:t>NCIP</a:t>
            </a:r>
            <a:r>
              <a:rPr sz="2600" b="1" spc="-26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125" dirty="0">
                <a:solidFill>
                  <a:srgbClr val="0D5C3B"/>
                </a:solidFill>
                <a:latin typeface="Calibri"/>
                <a:cs typeface="Calibri"/>
              </a:rPr>
              <a:t>LE</a:t>
            </a:r>
            <a:endParaRPr sz="2600">
              <a:latin typeface="Calibri"/>
              <a:cs typeface="Calibri"/>
            </a:endParaRPr>
          </a:p>
          <a:p>
            <a:pPr marL="341630">
              <a:lnSpc>
                <a:spcPct val="100000"/>
              </a:lnSpc>
              <a:spcBef>
                <a:spcPts val="76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Establishing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clear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predictable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RoW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processes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5032247"/>
            <a:ext cx="96012" cy="9601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76603" y="4896434"/>
            <a:ext cx="52527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Digitising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application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approval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procedures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5759196"/>
            <a:ext cx="96012" cy="9601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76603" y="5623941"/>
            <a:ext cx="81248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Coordinating</a:t>
            </a:r>
            <a:r>
              <a:rPr sz="2200" spc="-8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road</a:t>
            </a:r>
            <a:r>
              <a:rPr sz="2200" spc="-8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infrastructure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projects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with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telecom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deployment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6486144"/>
            <a:ext cx="96012" cy="9601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276603" y="6350889"/>
            <a:ext cx="37249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Promoting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infrastructure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sharing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7213092"/>
            <a:ext cx="96012" cy="9601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276603" y="7077532"/>
            <a:ext cx="64516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Embedding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ducts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conduits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into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suitable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public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works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19" y="7940040"/>
            <a:ext cx="96012" cy="9601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276603" y="7805166"/>
            <a:ext cx="44888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Protecting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existing</a:t>
            </a:r>
            <a:r>
              <a:rPr sz="2200" spc="-8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digital</a:t>
            </a:r>
            <a:r>
              <a:rPr sz="2200" spc="-8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infrastructure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629393" y="4279391"/>
            <a:ext cx="48260" cy="2125980"/>
          </a:xfrm>
          <a:custGeom>
            <a:avLst/>
            <a:gdLst/>
            <a:ahLst/>
            <a:cxnLst/>
            <a:rect l="l" t="t" r="r" b="b"/>
            <a:pathLst>
              <a:path w="48259" h="2125979">
                <a:moveTo>
                  <a:pt x="48005" y="0"/>
                </a:moveTo>
                <a:lnTo>
                  <a:pt x="0" y="0"/>
                </a:lnTo>
                <a:lnTo>
                  <a:pt x="0" y="2125979"/>
                </a:lnTo>
                <a:lnTo>
                  <a:pt x="48005" y="2125979"/>
                </a:lnTo>
                <a:lnTo>
                  <a:pt x="48005" y="0"/>
                </a:lnTo>
                <a:close/>
              </a:path>
            </a:pathLst>
          </a:custGeom>
          <a:solidFill>
            <a:srgbClr val="A88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954894" y="4171594"/>
            <a:ext cx="738187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0"/>
              </a:spcBef>
            </a:pP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When</a:t>
            </a:r>
            <a:r>
              <a:rPr sz="2200" i="1" spc="-5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roads</a:t>
            </a:r>
            <a:r>
              <a:rPr sz="2200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are</a:t>
            </a:r>
            <a:r>
              <a:rPr sz="2200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spc="-10" dirty="0">
                <a:solidFill>
                  <a:srgbClr val="093C28"/>
                </a:solidFill>
                <a:latin typeface="Cambria"/>
                <a:cs typeface="Cambria"/>
              </a:rPr>
              <a:t>constructed</a:t>
            </a:r>
            <a:r>
              <a:rPr sz="2200" i="1" spc="-3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or</a:t>
            </a:r>
            <a:r>
              <a:rPr sz="2200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spc="-10" dirty="0">
                <a:solidFill>
                  <a:srgbClr val="093C28"/>
                </a:solidFill>
                <a:latin typeface="Cambria"/>
                <a:cs typeface="Cambria"/>
              </a:rPr>
              <a:t>rehabilitated,</a:t>
            </a:r>
            <a:r>
              <a:rPr sz="2200" i="1" spc="-2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we</a:t>
            </a:r>
            <a:r>
              <a:rPr sz="2200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should</a:t>
            </a:r>
            <a:r>
              <a:rPr sz="2200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spc="-10" dirty="0">
                <a:solidFill>
                  <a:srgbClr val="093C28"/>
                </a:solidFill>
                <a:latin typeface="Cambria"/>
                <a:cs typeface="Cambria"/>
              </a:rPr>
              <a:t>create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opportunities</a:t>
            </a:r>
            <a:r>
              <a:rPr sz="2200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to</a:t>
            </a:r>
            <a:r>
              <a:rPr sz="2200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deploy</a:t>
            </a:r>
            <a:r>
              <a:rPr sz="2200" i="1" spc="-5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the</a:t>
            </a:r>
            <a:r>
              <a:rPr sz="2200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digital</a:t>
            </a:r>
            <a:r>
              <a:rPr sz="2200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spc="-10" dirty="0">
                <a:solidFill>
                  <a:srgbClr val="093C28"/>
                </a:solidFill>
                <a:latin typeface="Cambria"/>
                <a:cs typeface="Cambria"/>
              </a:rPr>
              <a:t>infrastructure</a:t>
            </a:r>
            <a:r>
              <a:rPr sz="2200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needed</a:t>
            </a:r>
            <a:r>
              <a:rPr sz="2200" i="1" spc="-7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for</a:t>
            </a:r>
            <a:r>
              <a:rPr sz="2200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spc="-25" dirty="0">
                <a:solidFill>
                  <a:srgbClr val="093C28"/>
                </a:solidFill>
                <a:latin typeface="Cambria"/>
                <a:cs typeface="Cambria"/>
              </a:rPr>
              <a:t>the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future</a:t>
            </a:r>
            <a:r>
              <a:rPr sz="2200" i="1" spc="-8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—</a:t>
            </a:r>
            <a:r>
              <a:rPr sz="2200" i="1" spc="-7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rather</a:t>
            </a:r>
            <a:r>
              <a:rPr sz="2200" i="1" spc="-7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than</a:t>
            </a:r>
            <a:r>
              <a:rPr sz="2200" i="1" spc="-8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repeatedly</a:t>
            </a:r>
            <a:r>
              <a:rPr sz="2200" i="1" spc="-7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reopening</a:t>
            </a:r>
            <a:r>
              <a:rPr sz="2200" i="1" spc="-7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the</a:t>
            </a:r>
            <a:r>
              <a:rPr sz="2200" i="1" spc="-8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dirty="0">
                <a:solidFill>
                  <a:srgbClr val="093C28"/>
                </a:solidFill>
                <a:latin typeface="Cambria"/>
                <a:cs typeface="Cambria"/>
              </a:rPr>
              <a:t>same</a:t>
            </a:r>
            <a:r>
              <a:rPr sz="2200" i="1" spc="-7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i="1" spc="-10" dirty="0">
                <a:solidFill>
                  <a:srgbClr val="093C28"/>
                </a:solidFill>
                <a:latin typeface="Cambria"/>
                <a:cs typeface="Cambria"/>
              </a:rPr>
              <a:t>roads.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54894" y="6526224"/>
            <a:ext cx="7316470" cy="157988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>
              <a:lnSpc>
                <a:spcPct val="90900"/>
              </a:lnSpc>
              <a:spcBef>
                <a:spcPts val="335"/>
              </a:spcBef>
            </a:pP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Cross</a:t>
            </a:r>
            <a:r>
              <a:rPr sz="2200" i="1" spc="-5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River</a:t>
            </a:r>
            <a:r>
              <a:rPr sz="2200" i="1" spc="-1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has</a:t>
            </a:r>
            <a:r>
              <a:rPr sz="2200" i="1" spc="-2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direct</a:t>
            </a:r>
            <a:r>
              <a:rPr sz="2200" i="1" spc="-2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636A6F"/>
                </a:solidFill>
                <a:latin typeface="Calibri"/>
                <a:cs typeface="Calibri"/>
              </a:rPr>
              <a:t>experience</a:t>
            </a:r>
            <a:r>
              <a:rPr sz="2200" i="1" spc="-2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with</a:t>
            </a:r>
            <a:r>
              <a:rPr sz="2200" i="1" spc="-2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this</a:t>
            </a:r>
            <a:r>
              <a:rPr sz="2200" i="1" spc="-3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approach</a:t>
            </a:r>
            <a:r>
              <a:rPr sz="2200" i="1" spc="-1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—</a:t>
            </a:r>
            <a:r>
              <a:rPr sz="2200" i="1" spc="-2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636A6F"/>
                </a:solidFill>
                <a:latin typeface="Calibri"/>
                <a:cs typeface="Calibri"/>
              </a:rPr>
              <a:t>including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an</a:t>
            </a:r>
            <a:r>
              <a:rPr sz="2200" i="1" spc="-2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earlier</a:t>
            </a:r>
            <a:r>
              <a:rPr sz="2200" i="1" spc="-2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636A6F"/>
                </a:solidFill>
                <a:latin typeface="Calibri"/>
                <a:cs typeface="Calibri"/>
              </a:rPr>
              <a:t>shared-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duct</a:t>
            </a:r>
            <a:r>
              <a:rPr sz="2200" i="1" spc="-2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and</a:t>
            </a:r>
            <a:r>
              <a:rPr sz="2200" i="1" spc="-3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636A6F"/>
                </a:solidFill>
                <a:latin typeface="Calibri"/>
                <a:cs typeface="Calibri"/>
              </a:rPr>
              <a:t>fibre-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backbone</a:t>
            </a:r>
            <a:r>
              <a:rPr sz="2200" i="1" spc="-2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arrangement</a:t>
            </a:r>
            <a:r>
              <a:rPr sz="2200" i="1" spc="-2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with</a:t>
            </a:r>
            <a:r>
              <a:rPr sz="2200" i="1" spc="-2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spc="-25" dirty="0">
                <a:solidFill>
                  <a:srgbClr val="636A6F"/>
                </a:solidFill>
                <a:latin typeface="Calibri"/>
                <a:cs typeface="Calibri"/>
              </a:rPr>
              <a:t>the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Nigerian</a:t>
            </a:r>
            <a:r>
              <a:rPr sz="2200" i="1" spc="-6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Communications</a:t>
            </a:r>
            <a:r>
              <a:rPr sz="2200" i="1" spc="-8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Commission</a:t>
            </a:r>
            <a:r>
              <a:rPr sz="2200" i="1" spc="-6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—</a:t>
            </a:r>
            <a:r>
              <a:rPr sz="2200" i="1" spc="-3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which</a:t>
            </a:r>
            <a:r>
              <a:rPr sz="2200" i="1" spc="-4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reinforces</a:t>
            </a:r>
            <a:r>
              <a:rPr sz="2200" i="1" spc="-7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spc="-25" dirty="0">
                <a:solidFill>
                  <a:srgbClr val="636A6F"/>
                </a:solidFill>
                <a:latin typeface="Calibri"/>
                <a:cs typeface="Calibri"/>
              </a:rPr>
              <a:t>the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practical</a:t>
            </a:r>
            <a:r>
              <a:rPr sz="2200" i="1" spc="-6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case</a:t>
            </a:r>
            <a:r>
              <a:rPr sz="2200" i="1" spc="-4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for</a:t>
            </a:r>
            <a:r>
              <a:rPr sz="2200" i="1" spc="-4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embedding</a:t>
            </a:r>
            <a:r>
              <a:rPr sz="2200" i="1" spc="-5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"Dig</a:t>
            </a:r>
            <a:r>
              <a:rPr sz="2200" i="1" spc="-5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Once"</a:t>
            </a:r>
            <a:r>
              <a:rPr sz="2200" i="1" spc="-3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into</a:t>
            </a:r>
            <a:r>
              <a:rPr sz="2200" i="1" spc="-4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636A6F"/>
                </a:solidFill>
                <a:latin typeface="Calibri"/>
                <a:cs typeface="Calibri"/>
              </a:rPr>
              <a:t>state</a:t>
            </a:r>
            <a:r>
              <a:rPr sz="2200" i="1" spc="-50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636A6F"/>
                </a:solidFill>
                <a:latin typeface="Calibri"/>
                <a:cs typeface="Calibri"/>
              </a:rPr>
              <a:t>infrastructure policy.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60119" y="8709659"/>
            <a:ext cx="16367760" cy="754380"/>
            <a:chOff x="960119" y="8709659"/>
            <a:chExt cx="16367760" cy="754380"/>
          </a:xfrm>
        </p:grpSpPr>
        <p:sp>
          <p:nvSpPr>
            <p:cNvPr id="22" name="object 22"/>
            <p:cNvSpPr/>
            <p:nvPr/>
          </p:nvSpPr>
          <p:spPr>
            <a:xfrm>
              <a:off x="960119" y="8709659"/>
              <a:ext cx="82550" cy="754380"/>
            </a:xfrm>
            <a:custGeom>
              <a:avLst/>
              <a:gdLst/>
              <a:ahLst/>
              <a:cxnLst/>
              <a:rect l="l" t="t" r="r" b="b"/>
              <a:pathLst>
                <a:path w="82550" h="754379">
                  <a:moveTo>
                    <a:pt x="82296" y="0"/>
                  </a:moveTo>
                  <a:lnTo>
                    <a:pt x="0" y="0"/>
                  </a:lnTo>
                  <a:lnTo>
                    <a:pt x="0" y="754380"/>
                  </a:lnTo>
                  <a:lnTo>
                    <a:pt x="82296" y="754380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88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42415" y="8709659"/>
              <a:ext cx="16285210" cy="754380"/>
            </a:xfrm>
            <a:custGeom>
              <a:avLst/>
              <a:gdLst/>
              <a:ahLst/>
              <a:cxnLst/>
              <a:rect l="l" t="t" r="r" b="b"/>
              <a:pathLst>
                <a:path w="16285210" h="754379">
                  <a:moveTo>
                    <a:pt x="16284956" y="0"/>
                  </a:moveTo>
                  <a:lnTo>
                    <a:pt x="0" y="0"/>
                  </a:lnTo>
                  <a:lnTo>
                    <a:pt x="0" y="754380"/>
                  </a:lnTo>
                  <a:lnTo>
                    <a:pt x="16284956" y="754380"/>
                  </a:lnTo>
                  <a:lnTo>
                    <a:pt x="16284956" y="0"/>
                  </a:lnTo>
                  <a:close/>
                </a:path>
              </a:pathLst>
            </a:custGeom>
            <a:solidFill>
              <a:srgbClr val="EAF0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496060" y="8881668"/>
            <a:ext cx="130765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Every</a:t>
            </a:r>
            <a:r>
              <a:rPr sz="195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major</a:t>
            </a:r>
            <a:r>
              <a:rPr sz="195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public</a:t>
            </a:r>
            <a:r>
              <a:rPr sz="1950" b="1" i="1" spc="-5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infrastructure</a:t>
            </a:r>
            <a:r>
              <a:rPr sz="220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project</a:t>
            </a:r>
            <a:r>
              <a:rPr sz="195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should</a:t>
            </a:r>
            <a:r>
              <a:rPr sz="1950" b="1" i="1" spc="-5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be</a:t>
            </a:r>
            <a:r>
              <a:rPr sz="195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viewed</a:t>
            </a:r>
            <a:r>
              <a:rPr sz="195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as</a:t>
            </a:r>
            <a:r>
              <a:rPr sz="1950" b="1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an</a:t>
            </a:r>
            <a:r>
              <a:rPr sz="195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opportunity</a:t>
            </a:r>
            <a:r>
              <a:rPr sz="1950" b="1" i="1" spc="-5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to</a:t>
            </a:r>
            <a:r>
              <a:rPr sz="1950" b="1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expand</a:t>
            </a:r>
            <a:r>
              <a:rPr sz="195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the</a:t>
            </a:r>
            <a:r>
              <a:rPr sz="1950" b="1" i="1" spc="-2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state’s</a:t>
            </a:r>
            <a:r>
              <a:rPr sz="1950" b="1" i="1" spc="-3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dirty="0">
                <a:solidFill>
                  <a:srgbClr val="093C28"/>
                </a:solidFill>
                <a:latin typeface="Cambria"/>
                <a:cs typeface="Cambria"/>
              </a:rPr>
              <a:t>digital</a:t>
            </a:r>
            <a:r>
              <a:rPr sz="195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1950" b="1" i="1" spc="-10" dirty="0">
                <a:solidFill>
                  <a:srgbClr val="093C28"/>
                </a:solidFill>
                <a:latin typeface="Cambria"/>
                <a:cs typeface="Cambria"/>
              </a:rPr>
              <a:t>backbone.</a:t>
            </a:r>
            <a:endParaRPr sz="1950">
              <a:latin typeface="Cambria"/>
              <a:cs typeface="Cambri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52982" y="9616693"/>
            <a:ext cx="16381730" cy="15875"/>
          </a:xfrm>
          <a:custGeom>
            <a:avLst/>
            <a:gdLst/>
            <a:ahLst/>
            <a:cxnLst/>
            <a:rect l="l" t="t" r="r" b="b"/>
            <a:pathLst>
              <a:path w="16381730" h="15875">
                <a:moveTo>
                  <a:pt x="0" y="0"/>
                </a:moveTo>
                <a:lnTo>
                  <a:pt x="16381628" y="15722"/>
                </a:lnTo>
              </a:path>
            </a:pathLst>
          </a:custGeom>
          <a:ln w="9525">
            <a:solidFill>
              <a:srgbClr val="DCDF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6733901" y="9818623"/>
            <a:ext cx="5848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6</a:t>
            </a:r>
            <a:r>
              <a:rPr sz="1200" b="1" spc="29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/</a:t>
            </a:r>
            <a:r>
              <a:rPr sz="1200" b="1" spc="30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636A6F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7419" y="774954"/>
            <a:ext cx="3091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46835" algn="l"/>
                <a:tab pos="1641475" algn="l"/>
              </a:tabLst>
            </a:pP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S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10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C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U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Y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&amp;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R</a:t>
            </a:r>
            <a:r>
              <a:rPr sz="1800" b="1" spc="-9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S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L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N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C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47419" y="1060780"/>
            <a:ext cx="10156190" cy="112966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5080">
              <a:lnSpc>
                <a:spcPts val="4010"/>
              </a:lnSpc>
              <a:spcBef>
                <a:spcPts val="795"/>
              </a:spcBef>
            </a:pPr>
            <a:r>
              <a:rPr dirty="0"/>
              <a:t>Election</a:t>
            </a:r>
            <a:r>
              <a:rPr spc="-30" dirty="0"/>
              <a:t> </a:t>
            </a:r>
            <a:r>
              <a:rPr spc="-10" dirty="0"/>
              <a:t>Infrastructure</a:t>
            </a:r>
            <a:r>
              <a:rPr spc="-30" dirty="0"/>
              <a:t> </a:t>
            </a:r>
            <a:r>
              <a:rPr dirty="0"/>
              <a:t>Must</a:t>
            </a:r>
            <a:r>
              <a:rPr spc="-30" dirty="0"/>
              <a:t> </a:t>
            </a:r>
            <a:r>
              <a:rPr dirty="0"/>
              <a:t>Be</a:t>
            </a:r>
            <a:r>
              <a:rPr spc="-30" dirty="0"/>
              <a:t> </a:t>
            </a:r>
            <a:r>
              <a:rPr dirty="0"/>
              <a:t>Designed</a:t>
            </a:r>
            <a:r>
              <a:rPr spc="-20" dirty="0"/>
              <a:t> </a:t>
            </a:r>
            <a:r>
              <a:rPr spc="-25" dirty="0"/>
              <a:t>for </a:t>
            </a:r>
            <a:r>
              <a:rPr spc="-10" dirty="0"/>
              <a:t>Resilience</a:t>
            </a:r>
          </a:p>
        </p:txBody>
      </p:sp>
      <p:sp>
        <p:nvSpPr>
          <p:cNvPr id="4" name="object 4"/>
          <p:cNvSpPr/>
          <p:nvPr/>
        </p:nvSpPr>
        <p:spPr>
          <a:xfrm>
            <a:off x="938695" y="2474848"/>
            <a:ext cx="861060" cy="0"/>
          </a:xfrm>
          <a:custGeom>
            <a:avLst/>
            <a:gdLst/>
            <a:ahLst/>
            <a:cxnLst/>
            <a:rect l="l" t="t" r="r" b="b"/>
            <a:pathLst>
              <a:path w="861060">
                <a:moveTo>
                  <a:pt x="0" y="0"/>
                </a:moveTo>
                <a:lnTo>
                  <a:pt x="860767" y="0"/>
                </a:lnTo>
              </a:path>
            </a:pathLst>
          </a:custGeom>
          <a:ln w="19050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47419" y="2626614"/>
            <a:ext cx="9958705" cy="97028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37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As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electoral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processes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become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increasingly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dependent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on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digital</a:t>
            </a:r>
            <a:r>
              <a:rPr sz="2200" spc="-8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systems,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infrastructure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must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be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able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to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withstand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network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outages,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power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failures,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equipment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failures, cybersecurity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incidents,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physical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damage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operational</a:t>
            </a:r>
            <a:r>
              <a:rPr sz="2200" spc="-8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disruption.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419" y="4087495"/>
            <a:ext cx="587565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A</a:t>
            </a:r>
            <a:r>
              <a:rPr sz="2600" b="1" spc="30" dirty="0">
                <a:solidFill>
                  <a:srgbClr val="0D5C3B"/>
                </a:solidFill>
                <a:latin typeface="Calibri"/>
                <a:cs typeface="Calibri"/>
              </a:rPr>
              <a:t> 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2600" b="1" spc="-26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155" dirty="0">
                <a:solidFill>
                  <a:srgbClr val="0D5C3B"/>
                </a:solidFill>
                <a:latin typeface="Calibri"/>
                <a:cs typeface="Calibri"/>
              </a:rPr>
              <a:t>ES</a:t>
            </a:r>
            <a:r>
              <a:rPr sz="2600" b="1" spc="-24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2600" b="1" spc="-26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L</a:t>
            </a:r>
            <a:r>
              <a:rPr sz="2600" b="1" spc="-26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I</a:t>
            </a:r>
            <a:r>
              <a:rPr sz="2600" b="1" spc="-2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210" dirty="0">
                <a:solidFill>
                  <a:srgbClr val="0D5C3B"/>
                </a:solidFill>
                <a:latin typeface="Calibri"/>
                <a:cs typeface="Calibri"/>
              </a:rPr>
              <a:t>ENT</a:t>
            </a:r>
            <a:r>
              <a:rPr sz="2600" b="1" spc="62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A</a:t>
            </a:r>
            <a:r>
              <a:rPr sz="2600" b="1" spc="-25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-20" dirty="0">
                <a:solidFill>
                  <a:srgbClr val="0D5C3B"/>
                </a:solidFill>
                <a:latin typeface="Calibri"/>
                <a:cs typeface="Calibri"/>
              </a:rPr>
              <a:t>P</a:t>
            </a:r>
            <a:r>
              <a:rPr sz="2600" b="1" spc="-25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-20" dirty="0">
                <a:solidFill>
                  <a:srgbClr val="0D5C3B"/>
                </a:solidFill>
                <a:latin typeface="Calibri"/>
                <a:cs typeface="Calibri"/>
              </a:rPr>
              <a:t>P</a:t>
            </a:r>
            <a:r>
              <a:rPr sz="2600" b="1" spc="-25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235" dirty="0">
                <a:solidFill>
                  <a:srgbClr val="0D5C3B"/>
                </a:solidFill>
                <a:latin typeface="Calibri"/>
                <a:cs typeface="Calibri"/>
              </a:rPr>
              <a:t>ROACH</a:t>
            </a:r>
            <a:r>
              <a:rPr sz="2600" b="1" spc="61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130" dirty="0">
                <a:solidFill>
                  <a:srgbClr val="0D5C3B"/>
                </a:solidFill>
                <a:latin typeface="Calibri"/>
                <a:cs typeface="Calibri"/>
              </a:rPr>
              <a:t>EQ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0D5C3B"/>
                </a:solidFill>
                <a:latin typeface="Calibri"/>
                <a:cs typeface="Calibri"/>
              </a:rPr>
              <a:t>U</a:t>
            </a:r>
            <a:r>
              <a:rPr sz="2600" b="1" spc="-254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2600" b="1" spc="215" dirty="0">
                <a:solidFill>
                  <a:srgbClr val="0D5C3B"/>
                </a:solidFill>
                <a:latin typeface="Calibri"/>
                <a:cs typeface="Calibri"/>
              </a:rPr>
              <a:t>IRES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7419" y="4400758"/>
            <a:ext cx="251460" cy="2769870"/>
          </a:xfrm>
          <a:prstGeom prst="rect">
            <a:avLst/>
          </a:prstGeom>
        </p:spPr>
        <p:txBody>
          <a:bodyPr vert="horz" wrap="square" lIns="0" tIns="241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3000" b="1" spc="-50" dirty="0">
                <a:solidFill>
                  <a:srgbClr val="A8842D"/>
                </a:solidFill>
                <a:latin typeface="Cambria"/>
                <a:cs typeface="Cambria"/>
              </a:rPr>
              <a:t>1</a:t>
            </a:r>
            <a:endParaRPr sz="30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3000" b="1" spc="-50" dirty="0">
                <a:solidFill>
                  <a:srgbClr val="A8842D"/>
                </a:solidFill>
                <a:latin typeface="Cambria"/>
                <a:cs typeface="Cambria"/>
              </a:rPr>
              <a:t>2</a:t>
            </a:r>
            <a:endParaRPr sz="30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3000" b="1" spc="-50" dirty="0">
                <a:solidFill>
                  <a:srgbClr val="A8842D"/>
                </a:solidFill>
                <a:latin typeface="Cambria"/>
                <a:cs typeface="Cambria"/>
              </a:rPr>
              <a:t>3</a:t>
            </a:r>
            <a:endParaRPr sz="30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3000" b="1" spc="-50" dirty="0">
                <a:solidFill>
                  <a:srgbClr val="A8842D"/>
                </a:solidFill>
                <a:latin typeface="Cambria"/>
                <a:cs typeface="Cambria"/>
              </a:rPr>
              <a:t>4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3491" y="4690998"/>
            <a:ext cx="97491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REDUNDANCY</a:t>
            </a:r>
            <a:r>
              <a:rPr sz="2200" b="1" spc="405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—</a:t>
            </a:r>
            <a:r>
              <a:rPr sz="2200" b="1" spc="390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Alternative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connectivity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backup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systems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for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critical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operations.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3491" y="5377053"/>
            <a:ext cx="95967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POWER</a:t>
            </a:r>
            <a:r>
              <a:rPr sz="2200" b="1" spc="-20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RESILIENCE</a:t>
            </a:r>
            <a:r>
              <a:rPr sz="2200" b="1" spc="405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—</a:t>
            </a:r>
            <a:r>
              <a:rPr sz="2200" b="1" spc="415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Grid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power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complemented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 by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appropriate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backup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solutions.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3491" y="6062853"/>
            <a:ext cx="99923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CYBERSECURITY</a:t>
            </a:r>
            <a:r>
              <a:rPr sz="2200" b="1" spc="380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—</a:t>
            </a:r>
            <a:r>
              <a:rPr sz="2200" b="1" spc="385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Protection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of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systems,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devices,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networks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sensitive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information.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3491" y="6748653"/>
            <a:ext cx="9998075" cy="651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465"/>
              </a:lnSpc>
              <a:spcBef>
                <a:spcPts val="95"/>
              </a:spcBef>
            </a:pPr>
            <a:r>
              <a:rPr sz="2200" b="1" spc="-10" dirty="0">
                <a:solidFill>
                  <a:srgbClr val="093C28"/>
                </a:solidFill>
                <a:latin typeface="Calibri"/>
                <a:cs typeface="Calibri"/>
              </a:rPr>
              <a:t>MONITORING</a:t>
            </a:r>
            <a:r>
              <a:rPr sz="2200" b="1" spc="-45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&amp;</a:t>
            </a:r>
            <a:r>
              <a:rPr sz="2200" b="1" spc="-50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RAPID</a:t>
            </a:r>
            <a:r>
              <a:rPr sz="2200" b="1" spc="-15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RESPONSE</a:t>
            </a:r>
            <a:r>
              <a:rPr sz="2200" b="1" spc="405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—</a:t>
            </a:r>
            <a:r>
              <a:rPr sz="2200" b="1" spc="420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The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ability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to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detect</a:t>
            </a:r>
            <a:r>
              <a:rPr sz="2200" spc="-3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problems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early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mobilise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465"/>
              </a:lnSpc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technical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support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quickly.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419" y="7540497"/>
            <a:ext cx="2514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solidFill>
                  <a:srgbClr val="A8842D"/>
                </a:solidFill>
                <a:latin typeface="Cambria"/>
                <a:cs typeface="Cambria"/>
              </a:rPr>
              <a:t>5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23491" y="7601457"/>
            <a:ext cx="9010015" cy="651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465"/>
              </a:lnSpc>
              <a:spcBef>
                <a:spcPts val="95"/>
              </a:spcBef>
            </a:pP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CONTINUITY</a:t>
            </a:r>
            <a:r>
              <a:rPr sz="2200" b="1" spc="-60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&amp;</a:t>
            </a:r>
            <a:r>
              <a:rPr sz="2200" b="1" spc="-65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RECOVERY</a:t>
            </a:r>
            <a:r>
              <a:rPr sz="2200" b="1" spc="370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093C28"/>
                </a:solidFill>
                <a:latin typeface="Calibri"/>
                <a:cs typeface="Calibri"/>
              </a:rPr>
              <a:t>—</a:t>
            </a:r>
            <a:r>
              <a:rPr sz="2200" b="1" spc="390" dirty="0">
                <a:solidFill>
                  <a:srgbClr val="093C28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Clear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procedures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for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maintaining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operations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465"/>
              </a:lnSpc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recovering</a:t>
            </a:r>
            <a:r>
              <a:rPr sz="2200" spc="-8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from</a:t>
            </a:r>
            <a:r>
              <a:rPr sz="2200" spc="-9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disruptions.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070080" y="850391"/>
            <a:ext cx="5257800" cy="8092440"/>
            <a:chOff x="12070080" y="850391"/>
            <a:chExt cx="5257800" cy="8092440"/>
          </a:xfrm>
        </p:grpSpPr>
        <p:sp>
          <p:nvSpPr>
            <p:cNvPr id="15" name="object 15"/>
            <p:cNvSpPr/>
            <p:nvPr/>
          </p:nvSpPr>
          <p:spPr>
            <a:xfrm>
              <a:off x="12070080" y="850391"/>
              <a:ext cx="5257800" cy="8092440"/>
            </a:xfrm>
            <a:custGeom>
              <a:avLst/>
              <a:gdLst/>
              <a:ahLst/>
              <a:cxnLst/>
              <a:rect l="l" t="t" r="r" b="b"/>
              <a:pathLst>
                <a:path w="5257800" h="8092440">
                  <a:moveTo>
                    <a:pt x="5257291" y="0"/>
                  </a:moveTo>
                  <a:lnTo>
                    <a:pt x="0" y="0"/>
                  </a:lnTo>
                  <a:lnTo>
                    <a:pt x="0" y="8092440"/>
                  </a:lnTo>
                  <a:lnTo>
                    <a:pt x="5257291" y="8092440"/>
                  </a:lnTo>
                  <a:lnTo>
                    <a:pt x="5257291" y="0"/>
                  </a:lnTo>
                  <a:close/>
                </a:path>
              </a:pathLst>
            </a:custGeom>
            <a:solidFill>
              <a:srgbClr val="093C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401042" y="1862455"/>
              <a:ext cx="2485390" cy="791845"/>
            </a:xfrm>
            <a:custGeom>
              <a:avLst/>
              <a:gdLst/>
              <a:ahLst/>
              <a:cxnLst/>
              <a:rect l="l" t="t" r="r" b="b"/>
              <a:pathLst>
                <a:path w="2485390" h="791844">
                  <a:moveTo>
                    <a:pt x="0" y="497459"/>
                  </a:moveTo>
                  <a:lnTo>
                    <a:pt x="199643" y="629158"/>
                  </a:lnTo>
                </a:path>
                <a:path w="2485390" h="791844">
                  <a:moveTo>
                    <a:pt x="175894" y="605281"/>
                  </a:moveTo>
                  <a:lnTo>
                    <a:pt x="375538" y="715264"/>
                  </a:lnTo>
                </a:path>
                <a:path w="2485390" h="791844">
                  <a:moveTo>
                    <a:pt x="351662" y="691515"/>
                  </a:moveTo>
                  <a:lnTo>
                    <a:pt x="551306" y="771398"/>
                  </a:lnTo>
                </a:path>
                <a:path w="2485390" h="791844">
                  <a:moveTo>
                    <a:pt x="527557" y="747522"/>
                  </a:moveTo>
                  <a:lnTo>
                    <a:pt x="727201" y="791845"/>
                  </a:lnTo>
                </a:path>
                <a:path w="2485390" h="791844">
                  <a:moveTo>
                    <a:pt x="703325" y="791845"/>
                  </a:moveTo>
                  <a:lnTo>
                    <a:pt x="902969" y="750951"/>
                  </a:lnTo>
                </a:path>
                <a:path w="2485390" h="791844">
                  <a:moveTo>
                    <a:pt x="879221" y="774700"/>
                  </a:moveTo>
                  <a:lnTo>
                    <a:pt x="1078865" y="697865"/>
                  </a:lnTo>
                </a:path>
                <a:path w="2485390" h="791844">
                  <a:moveTo>
                    <a:pt x="1054988" y="721741"/>
                  </a:moveTo>
                  <a:lnTo>
                    <a:pt x="1254632" y="614172"/>
                  </a:lnTo>
                </a:path>
                <a:path w="2485390" h="791844">
                  <a:moveTo>
                    <a:pt x="1230884" y="637921"/>
                  </a:moveTo>
                  <a:lnTo>
                    <a:pt x="1430527" y="507873"/>
                  </a:lnTo>
                </a:path>
                <a:path w="2485390" h="791844">
                  <a:moveTo>
                    <a:pt x="1406652" y="531622"/>
                  </a:moveTo>
                  <a:lnTo>
                    <a:pt x="1606296" y="389509"/>
                  </a:lnTo>
                </a:path>
                <a:path w="2485390" h="791844">
                  <a:moveTo>
                    <a:pt x="1582546" y="413258"/>
                  </a:moveTo>
                  <a:lnTo>
                    <a:pt x="1782190" y="270510"/>
                  </a:lnTo>
                </a:path>
                <a:path w="2485390" h="791844">
                  <a:moveTo>
                    <a:pt x="1758315" y="294386"/>
                  </a:moveTo>
                  <a:lnTo>
                    <a:pt x="1957959" y="162687"/>
                  </a:lnTo>
                </a:path>
                <a:path w="2485390" h="791844">
                  <a:moveTo>
                    <a:pt x="1934209" y="186563"/>
                  </a:moveTo>
                  <a:lnTo>
                    <a:pt x="2133727" y="76580"/>
                  </a:lnTo>
                </a:path>
                <a:path w="2485390" h="791844">
                  <a:moveTo>
                    <a:pt x="2109977" y="100329"/>
                  </a:moveTo>
                  <a:lnTo>
                    <a:pt x="2309621" y="20447"/>
                  </a:lnTo>
                </a:path>
                <a:path w="2485390" h="791844">
                  <a:moveTo>
                    <a:pt x="2285746" y="44323"/>
                  </a:moveTo>
                  <a:lnTo>
                    <a:pt x="2485390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862683" y="1862455"/>
              <a:ext cx="200025" cy="41275"/>
            </a:xfrm>
            <a:custGeom>
              <a:avLst/>
              <a:gdLst/>
              <a:ahLst/>
              <a:cxnLst/>
              <a:rect l="l" t="t" r="r" b="b"/>
              <a:pathLst>
                <a:path w="200025" h="41275">
                  <a:moveTo>
                    <a:pt x="0" y="0"/>
                  </a:moveTo>
                  <a:lnTo>
                    <a:pt x="199644" y="40894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038451" y="1879600"/>
              <a:ext cx="1254760" cy="698500"/>
            </a:xfrm>
            <a:custGeom>
              <a:avLst/>
              <a:gdLst/>
              <a:ahLst/>
              <a:cxnLst/>
              <a:rect l="l" t="t" r="r" b="b"/>
              <a:pathLst>
                <a:path w="1254759" h="698500">
                  <a:moveTo>
                    <a:pt x="0" y="0"/>
                  </a:moveTo>
                  <a:lnTo>
                    <a:pt x="199643" y="76834"/>
                  </a:lnTo>
                </a:path>
                <a:path w="1254759" h="698500">
                  <a:moveTo>
                    <a:pt x="175894" y="52958"/>
                  </a:moveTo>
                  <a:lnTo>
                    <a:pt x="375538" y="160527"/>
                  </a:lnTo>
                </a:path>
                <a:path w="1254759" h="698500">
                  <a:moveTo>
                    <a:pt x="351662" y="136778"/>
                  </a:moveTo>
                  <a:lnTo>
                    <a:pt x="551306" y="266826"/>
                  </a:lnTo>
                </a:path>
                <a:path w="1254759" h="698500">
                  <a:moveTo>
                    <a:pt x="527557" y="243077"/>
                  </a:moveTo>
                  <a:lnTo>
                    <a:pt x="727201" y="385191"/>
                  </a:lnTo>
                </a:path>
                <a:path w="1254759" h="698500">
                  <a:moveTo>
                    <a:pt x="703325" y="361442"/>
                  </a:moveTo>
                  <a:lnTo>
                    <a:pt x="902969" y="504190"/>
                  </a:lnTo>
                </a:path>
                <a:path w="1254759" h="698500">
                  <a:moveTo>
                    <a:pt x="879220" y="480314"/>
                  </a:moveTo>
                  <a:lnTo>
                    <a:pt x="1078864" y="612013"/>
                  </a:lnTo>
                </a:path>
                <a:path w="1254759" h="698500">
                  <a:moveTo>
                    <a:pt x="1054988" y="588136"/>
                  </a:moveTo>
                  <a:lnTo>
                    <a:pt x="1254632" y="698119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269335" y="2553969"/>
              <a:ext cx="200025" cy="80010"/>
            </a:xfrm>
            <a:custGeom>
              <a:avLst/>
              <a:gdLst/>
              <a:ahLst/>
              <a:cxnLst/>
              <a:rect l="l" t="t" r="r" b="b"/>
              <a:pathLst>
                <a:path w="200025" h="80010">
                  <a:moveTo>
                    <a:pt x="0" y="0"/>
                  </a:moveTo>
                  <a:lnTo>
                    <a:pt x="199644" y="79882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445103" y="2560319"/>
              <a:ext cx="551815" cy="93980"/>
            </a:xfrm>
            <a:custGeom>
              <a:avLst/>
              <a:gdLst/>
              <a:ahLst/>
              <a:cxnLst/>
              <a:rect l="l" t="t" r="r" b="b"/>
              <a:pathLst>
                <a:path w="551815" h="93980">
                  <a:moveTo>
                    <a:pt x="0" y="49656"/>
                  </a:moveTo>
                  <a:lnTo>
                    <a:pt x="199643" y="93979"/>
                  </a:lnTo>
                </a:path>
                <a:path w="551815" h="93980">
                  <a:moveTo>
                    <a:pt x="175894" y="93979"/>
                  </a:moveTo>
                  <a:lnTo>
                    <a:pt x="375538" y="53085"/>
                  </a:lnTo>
                </a:path>
                <a:path w="551815" h="93980">
                  <a:moveTo>
                    <a:pt x="351662" y="76834"/>
                  </a:moveTo>
                  <a:lnTo>
                    <a:pt x="551306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054584" y="1893950"/>
              <a:ext cx="2936875" cy="815340"/>
            </a:xfrm>
            <a:custGeom>
              <a:avLst/>
              <a:gdLst/>
              <a:ahLst/>
              <a:cxnLst/>
              <a:rect l="l" t="t" r="r" b="b"/>
              <a:pathLst>
                <a:path w="2936875" h="815339">
                  <a:moveTo>
                    <a:pt x="123444" y="753237"/>
                  </a:moveTo>
                  <a:lnTo>
                    <a:pt x="118579" y="729183"/>
                  </a:lnTo>
                  <a:lnTo>
                    <a:pt x="105346" y="709574"/>
                  </a:lnTo>
                  <a:lnTo>
                    <a:pt x="85725" y="696366"/>
                  </a:lnTo>
                  <a:lnTo>
                    <a:pt x="61722" y="691515"/>
                  </a:lnTo>
                  <a:lnTo>
                    <a:pt x="37655" y="696366"/>
                  </a:lnTo>
                  <a:lnTo>
                    <a:pt x="18046" y="709574"/>
                  </a:lnTo>
                  <a:lnTo>
                    <a:pt x="4838" y="729183"/>
                  </a:lnTo>
                  <a:lnTo>
                    <a:pt x="0" y="753237"/>
                  </a:lnTo>
                  <a:lnTo>
                    <a:pt x="4838" y="777240"/>
                  </a:lnTo>
                  <a:lnTo>
                    <a:pt x="18046" y="796861"/>
                  </a:lnTo>
                  <a:lnTo>
                    <a:pt x="37655" y="810107"/>
                  </a:lnTo>
                  <a:lnTo>
                    <a:pt x="61722" y="814959"/>
                  </a:lnTo>
                  <a:lnTo>
                    <a:pt x="85725" y="810107"/>
                  </a:lnTo>
                  <a:lnTo>
                    <a:pt x="105346" y="796861"/>
                  </a:lnTo>
                  <a:lnTo>
                    <a:pt x="118579" y="777240"/>
                  </a:lnTo>
                  <a:lnTo>
                    <a:pt x="123444" y="753237"/>
                  </a:lnTo>
                  <a:close/>
                </a:path>
                <a:path w="2936875" h="815339">
                  <a:moveTo>
                    <a:pt x="1530096" y="61722"/>
                  </a:moveTo>
                  <a:lnTo>
                    <a:pt x="1525231" y="37668"/>
                  </a:lnTo>
                  <a:lnTo>
                    <a:pt x="1511998" y="18059"/>
                  </a:lnTo>
                  <a:lnTo>
                    <a:pt x="1492377" y="4851"/>
                  </a:lnTo>
                  <a:lnTo>
                    <a:pt x="1468374" y="0"/>
                  </a:lnTo>
                  <a:lnTo>
                    <a:pt x="1444307" y="4851"/>
                  </a:lnTo>
                  <a:lnTo>
                    <a:pt x="1424698" y="18059"/>
                  </a:lnTo>
                  <a:lnTo>
                    <a:pt x="1411490" y="37668"/>
                  </a:lnTo>
                  <a:lnTo>
                    <a:pt x="1406652" y="61722"/>
                  </a:lnTo>
                  <a:lnTo>
                    <a:pt x="1411490" y="85725"/>
                  </a:lnTo>
                  <a:lnTo>
                    <a:pt x="1424698" y="105346"/>
                  </a:lnTo>
                  <a:lnTo>
                    <a:pt x="1444307" y="118592"/>
                  </a:lnTo>
                  <a:lnTo>
                    <a:pt x="1468374" y="123444"/>
                  </a:lnTo>
                  <a:lnTo>
                    <a:pt x="1492377" y="118592"/>
                  </a:lnTo>
                  <a:lnTo>
                    <a:pt x="1511998" y="105346"/>
                  </a:lnTo>
                  <a:lnTo>
                    <a:pt x="1525231" y="85725"/>
                  </a:lnTo>
                  <a:lnTo>
                    <a:pt x="1530096" y="61722"/>
                  </a:lnTo>
                  <a:close/>
                </a:path>
                <a:path w="2936875" h="815339">
                  <a:moveTo>
                    <a:pt x="2936748" y="482727"/>
                  </a:moveTo>
                  <a:lnTo>
                    <a:pt x="2931884" y="458673"/>
                  </a:lnTo>
                  <a:lnTo>
                    <a:pt x="2918650" y="439064"/>
                  </a:lnTo>
                  <a:lnTo>
                    <a:pt x="2899029" y="425856"/>
                  </a:lnTo>
                  <a:lnTo>
                    <a:pt x="2875026" y="421005"/>
                  </a:lnTo>
                  <a:lnTo>
                    <a:pt x="2850959" y="425856"/>
                  </a:lnTo>
                  <a:lnTo>
                    <a:pt x="2831350" y="439064"/>
                  </a:lnTo>
                  <a:lnTo>
                    <a:pt x="2818142" y="458673"/>
                  </a:lnTo>
                  <a:lnTo>
                    <a:pt x="2813304" y="482727"/>
                  </a:lnTo>
                  <a:lnTo>
                    <a:pt x="2818142" y="506742"/>
                  </a:lnTo>
                  <a:lnTo>
                    <a:pt x="2831350" y="526351"/>
                  </a:lnTo>
                  <a:lnTo>
                    <a:pt x="2850959" y="539597"/>
                  </a:lnTo>
                  <a:lnTo>
                    <a:pt x="2875026" y="544449"/>
                  </a:lnTo>
                  <a:lnTo>
                    <a:pt x="2899029" y="539597"/>
                  </a:lnTo>
                  <a:lnTo>
                    <a:pt x="2918650" y="526351"/>
                  </a:lnTo>
                  <a:lnTo>
                    <a:pt x="2931884" y="506730"/>
                  </a:lnTo>
                  <a:lnTo>
                    <a:pt x="2936748" y="482727"/>
                  </a:lnTo>
                  <a:close/>
                </a:path>
              </a:pathLst>
            </a:custGeom>
            <a:solidFill>
              <a:srgbClr val="A88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402439" y="3045840"/>
              <a:ext cx="1604010" cy="619125"/>
            </a:xfrm>
            <a:custGeom>
              <a:avLst/>
              <a:gdLst/>
              <a:ahLst/>
              <a:cxnLst/>
              <a:rect l="l" t="t" r="r" b="b"/>
              <a:pathLst>
                <a:path w="1604009" h="619125">
                  <a:moveTo>
                    <a:pt x="0" y="590041"/>
                  </a:moveTo>
                  <a:lnTo>
                    <a:pt x="196850" y="619125"/>
                  </a:lnTo>
                </a:path>
                <a:path w="1604009" h="619125">
                  <a:moveTo>
                    <a:pt x="175894" y="619125"/>
                  </a:moveTo>
                  <a:lnTo>
                    <a:pt x="372617" y="556513"/>
                  </a:lnTo>
                </a:path>
                <a:path w="1604009" h="619125">
                  <a:moveTo>
                    <a:pt x="351662" y="577468"/>
                  </a:moveTo>
                  <a:lnTo>
                    <a:pt x="548512" y="471931"/>
                  </a:lnTo>
                </a:path>
                <a:path w="1604009" h="619125">
                  <a:moveTo>
                    <a:pt x="527557" y="492886"/>
                  </a:moveTo>
                  <a:lnTo>
                    <a:pt x="724280" y="358775"/>
                  </a:lnTo>
                </a:path>
                <a:path w="1604009" h="619125">
                  <a:moveTo>
                    <a:pt x="703326" y="379729"/>
                  </a:moveTo>
                  <a:lnTo>
                    <a:pt x="900176" y="235711"/>
                  </a:lnTo>
                </a:path>
                <a:path w="1604009" h="619125">
                  <a:moveTo>
                    <a:pt x="879220" y="256666"/>
                  </a:moveTo>
                  <a:lnTo>
                    <a:pt x="1075943" y="123189"/>
                  </a:lnTo>
                </a:path>
                <a:path w="1604009" h="619125">
                  <a:moveTo>
                    <a:pt x="1054989" y="144144"/>
                  </a:moveTo>
                  <a:lnTo>
                    <a:pt x="1251839" y="40004"/>
                  </a:lnTo>
                </a:path>
                <a:path w="1604009" h="619125">
                  <a:moveTo>
                    <a:pt x="1230883" y="60959"/>
                  </a:moveTo>
                  <a:lnTo>
                    <a:pt x="1427606" y="0"/>
                  </a:lnTo>
                </a:path>
                <a:path w="1604009" h="619125">
                  <a:moveTo>
                    <a:pt x="1406651" y="0"/>
                  </a:moveTo>
                  <a:lnTo>
                    <a:pt x="1603501" y="30733"/>
                  </a:lnTo>
                </a:path>
              </a:pathLst>
            </a:custGeom>
            <a:ln w="9525">
              <a:solidFill>
                <a:srgbClr val="A884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984986" y="3055619"/>
              <a:ext cx="196850" cy="79375"/>
            </a:xfrm>
            <a:custGeom>
              <a:avLst/>
              <a:gdLst/>
              <a:ahLst/>
              <a:cxnLst/>
              <a:rect l="l" t="t" r="r" b="b"/>
              <a:pathLst>
                <a:path w="196850" h="79375">
                  <a:moveTo>
                    <a:pt x="0" y="0"/>
                  </a:moveTo>
                  <a:lnTo>
                    <a:pt x="196723" y="78866"/>
                  </a:lnTo>
                </a:path>
              </a:pathLst>
            </a:custGeom>
            <a:ln w="9524">
              <a:solidFill>
                <a:srgbClr val="A884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160754" y="3047491"/>
              <a:ext cx="2482850" cy="620395"/>
            </a:xfrm>
            <a:custGeom>
              <a:avLst/>
              <a:gdLst/>
              <a:ahLst/>
              <a:cxnLst/>
              <a:rect l="l" t="t" r="r" b="b"/>
              <a:pathLst>
                <a:path w="2482850" h="620395">
                  <a:moveTo>
                    <a:pt x="0" y="66039"/>
                  </a:moveTo>
                  <a:lnTo>
                    <a:pt x="196850" y="183514"/>
                  </a:lnTo>
                </a:path>
                <a:path w="2482850" h="620395">
                  <a:moveTo>
                    <a:pt x="175894" y="162559"/>
                  </a:moveTo>
                  <a:lnTo>
                    <a:pt x="372617" y="302513"/>
                  </a:lnTo>
                </a:path>
                <a:path w="2482850" h="620395">
                  <a:moveTo>
                    <a:pt x="351663" y="281558"/>
                  </a:moveTo>
                  <a:lnTo>
                    <a:pt x="548513" y="424179"/>
                  </a:lnTo>
                </a:path>
                <a:path w="2482850" h="620395">
                  <a:moveTo>
                    <a:pt x="527557" y="403225"/>
                  </a:moveTo>
                  <a:lnTo>
                    <a:pt x="724280" y="528319"/>
                  </a:lnTo>
                </a:path>
                <a:path w="2482850" h="620395">
                  <a:moveTo>
                    <a:pt x="703326" y="507364"/>
                  </a:moveTo>
                  <a:lnTo>
                    <a:pt x="900176" y="597534"/>
                  </a:lnTo>
                </a:path>
                <a:path w="2482850" h="620395">
                  <a:moveTo>
                    <a:pt x="879221" y="576579"/>
                  </a:moveTo>
                  <a:lnTo>
                    <a:pt x="1075944" y="620394"/>
                  </a:lnTo>
                </a:path>
                <a:path w="2482850" h="620395">
                  <a:moveTo>
                    <a:pt x="1054988" y="620394"/>
                  </a:moveTo>
                  <a:lnTo>
                    <a:pt x="1251838" y="572007"/>
                  </a:lnTo>
                </a:path>
                <a:path w="2482850" h="620395">
                  <a:moveTo>
                    <a:pt x="1230884" y="592962"/>
                  </a:moveTo>
                  <a:lnTo>
                    <a:pt x="1427607" y="498855"/>
                  </a:lnTo>
                </a:path>
                <a:path w="2482850" h="620395">
                  <a:moveTo>
                    <a:pt x="1406652" y="519810"/>
                  </a:moveTo>
                  <a:lnTo>
                    <a:pt x="1603502" y="392302"/>
                  </a:lnTo>
                </a:path>
                <a:path w="2482850" h="620395">
                  <a:moveTo>
                    <a:pt x="1582547" y="413257"/>
                  </a:moveTo>
                  <a:lnTo>
                    <a:pt x="1779269" y="270001"/>
                  </a:lnTo>
                </a:path>
                <a:path w="2482850" h="620395">
                  <a:moveTo>
                    <a:pt x="1758315" y="290956"/>
                  </a:moveTo>
                  <a:lnTo>
                    <a:pt x="1955038" y="152400"/>
                  </a:lnTo>
                </a:path>
                <a:path w="2482850" h="620395">
                  <a:moveTo>
                    <a:pt x="1934209" y="173354"/>
                  </a:moveTo>
                  <a:lnTo>
                    <a:pt x="2130932" y="58800"/>
                  </a:lnTo>
                </a:path>
                <a:path w="2482850" h="620395">
                  <a:moveTo>
                    <a:pt x="2109978" y="79755"/>
                  </a:moveTo>
                  <a:lnTo>
                    <a:pt x="2306701" y="5079"/>
                  </a:lnTo>
                </a:path>
                <a:path w="2482850" h="620395">
                  <a:moveTo>
                    <a:pt x="2285746" y="26034"/>
                  </a:moveTo>
                  <a:lnTo>
                    <a:pt x="2482596" y="0"/>
                  </a:lnTo>
                </a:path>
              </a:pathLst>
            </a:custGeom>
            <a:ln w="9525">
              <a:solidFill>
                <a:srgbClr val="A884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622395" y="3047491"/>
              <a:ext cx="196850" cy="65405"/>
            </a:xfrm>
            <a:custGeom>
              <a:avLst/>
              <a:gdLst/>
              <a:ahLst/>
              <a:cxnLst/>
              <a:rect l="l" t="t" r="r" b="b"/>
              <a:pathLst>
                <a:path w="196850" h="65405">
                  <a:moveTo>
                    <a:pt x="0" y="0"/>
                  </a:moveTo>
                  <a:lnTo>
                    <a:pt x="196723" y="65404"/>
                  </a:lnTo>
                </a:path>
              </a:pathLst>
            </a:custGeom>
            <a:ln w="9525">
              <a:solidFill>
                <a:srgbClr val="A884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798163" y="3091941"/>
              <a:ext cx="196850" cy="107950"/>
            </a:xfrm>
            <a:custGeom>
              <a:avLst/>
              <a:gdLst/>
              <a:ahLst/>
              <a:cxnLst/>
              <a:rect l="l" t="t" r="r" b="b"/>
              <a:pathLst>
                <a:path w="196850" h="107950">
                  <a:moveTo>
                    <a:pt x="0" y="0"/>
                  </a:moveTo>
                  <a:lnTo>
                    <a:pt x="196850" y="107568"/>
                  </a:lnTo>
                </a:path>
              </a:pathLst>
            </a:custGeom>
            <a:ln w="9525">
              <a:solidFill>
                <a:srgbClr val="A884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054584" y="3271011"/>
              <a:ext cx="2936875" cy="210820"/>
            </a:xfrm>
            <a:custGeom>
              <a:avLst/>
              <a:gdLst/>
              <a:ahLst/>
              <a:cxnLst/>
              <a:rect l="l" t="t" r="r" b="b"/>
              <a:pathLst>
                <a:path w="2936875" h="210820">
                  <a:moveTo>
                    <a:pt x="123444" y="148844"/>
                  </a:moveTo>
                  <a:lnTo>
                    <a:pt x="118579" y="124841"/>
                  </a:lnTo>
                  <a:lnTo>
                    <a:pt x="105346" y="105219"/>
                  </a:lnTo>
                  <a:lnTo>
                    <a:pt x="85725" y="91986"/>
                  </a:lnTo>
                  <a:lnTo>
                    <a:pt x="61722" y="87122"/>
                  </a:lnTo>
                  <a:lnTo>
                    <a:pt x="37655" y="91986"/>
                  </a:lnTo>
                  <a:lnTo>
                    <a:pt x="18046" y="105219"/>
                  </a:lnTo>
                  <a:lnTo>
                    <a:pt x="4838" y="124841"/>
                  </a:lnTo>
                  <a:lnTo>
                    <a:pt x="0" y="148844"/>
                  </a:lnTo>
                  <a:lnTo>
                    <a:pt x="4838" y="172910"/>
                  </a:lnTo>
                  <a:lnTo>
                    <a:pt x="18046" y="192519"/>
                  </a:lnTo>
                  <a:lnTo>
                    <a:pt x="37655" y="205727"/>
                  </a:lnTo>
                  <a:lnTo>
                    <a:pt x="61722" y="210566"/>
                  </a:lnTo>
                  <a:lnTo>
                    <a:pt x="85725" y="205727"/>
                  </a:lnTo>
                  <a:lnTo>
                    <a:pt x="105346" y="192519"/>
                  </a:lnTo>
                  <a:lnTo>
                    <a:pt x="118579" y="172910"/>
                  </a:lnTo>
                  <a:lnTo>
                    <a:pt x="123444" y="148844"/>
                  </a:lnTo>
                  <a:close/>
                </a:path>
                <a:path w="2936875" h="210820">
                  <a:moveTo>
                    <a:pt x="1530096" y="73279"/>
                  </a:moveTo>
                  <a:lnTo>
                    <a:pt x="1525231" y="49276"/>
                  </a:lnTo>
                  <a:lnTo>
                    <a:pt x="1511998" y="29654"/>
                  </a:lnTo>
                  <a:lnTo>
                    <a:pt x="1492377" y="16421"/>
                  </a:lnTo>
                  <a:lnTo>
                    <a:pt x="1468374" y="11557"/>
                  </a:lnTo>
                  <a:lnTo>
                    <a:pt x="1444307" y="16421"/>
                  </a:lnTo>
                  <a:lnTo>
                    <a:pt x="1424698" y="29667"/>
                  </a:lnTo>
                  <a:lnTo>
                    <a:pt x="1411490" y="49276"/>
                  </a:lnTo>
                  <a:lnTo>
                    <a:pt x="1406652" y="73279"/>
                  </a:lnTo>
                  <a:lnTo>
                    <a:pt x="1411490" y="97345"/>
                  </a:lnTo>
                  <a:lnTo>
                    <a:pt x="1424698" y="116954"/>
                  </a:lnTo>
                  <a:lnTo>
                    <a:pt x="1444307" y="130162"/>
                  </a:lnTo>
                  <a:lnTo>
                    <a:pt x="1468374" y="135001"/>
                  </a:lnTo>
                  <a:lnTo>
                    <a:pt x="1492377" y="130162"/>
                  </a:lnTo>
                  <a:lnTo>
                    <a:pt x="1511998" y="116954"/>
                  </a:lnTo>
                  <a:lnTo>
                    <a:pt x="1525231" y="97345"/>
                  </a:lnTo>
                  <a:lnTo>
                    <a:pt x="1530096" y="73279"/>
                  </a:lnTo>
                  <a:close/>
                </a:path>
                <a:path w="2936875" h="210820">
                  <a:moveTo>
                    <a:pt x="2936748" y="61722"/>
                  </a:moveTo>
                  <a:lnTo>
                    <a:pt x="2931884" y="37719"/>
                  </a:lnTo>
                  <a:lnTo>
                    <a:pt x="2918650" y="18097"/>
                  </a:lnTo>
                  <a:lnTo>
                    <a:pt x="2899029" y="4864"/>
                  </a:lnTo>
                  <a:lnTo>
                    <a:pt x="2875026" y="0"/>
                  </a:lnTo>
                  <a:lnTo>
                    <a:pt x="2850959" y="4864"/>
                  </a:lnTo>
                  <a:lnTo>
                    <a:pt x="2831350" y="18097"/>
                  </a:lnTo>
                  <a:lnTo>
                    <a:pt x="2818142" y="37719"/>
                  </a:lnTo>
                  <a:lnTo>
                    <a:pt x="2813304" y="61722"/>
                  </a:lnTo>
                  <a:lnTo>
                    <a:pt x="2818142" y="85788"/>
                  </a:lnTo>
                  <a:lnTo>
                    <a:pt x="2831350" y="105397"/>
                  </a:lnTo>
                  <a:lnTo>
                    <a:pt x="2850959" y="118605"/>
                  </a:lnTo>
                  <a:lnTo>
                    <a:pt x="2875026" y="123444"/>
                  </a:lnTo>
                  <a:lnTo>
                    <a:pt x="2899029" y="118605"/>
                  </a:lnTo>
                  <a:lnTo>
                    <a:pt x="2918650" y="105397"/>
                  </a:lnTo>
                  <a:lnTo>
                    <a:pt x="2931884" y="85788"/>
                  </a:lnTo>
                  <a:lnTo>
                    <a:pt x="2936748" y="61722"/>
                  </a:lnTo>
                  <a:close/>
                </a:path>
              </a:pathLst>
            </a:custGeom>
            <a:solidFill>
              <a:srgbClr val="A88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2070080" y="850391"/>
            <a:ext cx="5257800" cy="8092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2600">
              <a:latin typeface="Times New Roman"/>
              <a:cs typeface="Times New Roman"/>
            </a:endParaRPr>
          </a:p>
          <a:p>
            <a:pPr marL="480695">
              <a:lnSpc>
                <a:spcPct val="100000"/>
              </a:lnSpc>
            </a:pPr>
            <a:r>
              <a:rPr sz="2600" b="1" spc="145" dirty="0">
                <a:solidFill>
                  <a:srgbClr val="A8842D"/>
                </a:solidFill>
                <a:latin typeface="Calibri"/>
                <a:cs typeface="Calibri"/>
              </a:rPr>
              <a:t>THE</a:t>
            </a:r>
            <a:r>
              <a:rPr sz="2600" b="1" spc="434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2600" b="1" spc="180" dirty="0">
                <a:solidFill>
                  <a:srgbClr val="A8842D"/>
                </a:solidFill>
                <a:latin typeface="Calibri"/>
                <a:cs typeface="Calibri"/>
              </a:rPr>
              <a:t>OBJECTIVE</a:t>
            </a:r>
            <a:endParaRPr sz="2600">
              <a:latin typeface="Calibri"/>
              <a:cs typeface="Calibri"/>
            </a:endParaRPr>
          </a:p>
          <a:p>
            <a:pPr marL="480695" marR="959485">
              <a:lnSpc>
                <a:spcPct val="116100"/>
              </a:lnSpc>
              <a:spcBef>
                <a:spcPts val="775"/>
              </a:spcBef>
            </a:pP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It</a:t>
            </a:r>
            <a:r>
              <a:rPr sz="2300" b="1" i="1" spc="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2300" b="1" i="1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not</a:t>
            </a:r>
            <a:r>
              <a:rPr sz="2300" b="1" i="1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300" b="1" i="1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build</a:t>
            </a:r>
            <a:r>
              <a:rPr sz="2300" b="1" i="1" spc="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systems</a:t>
            </a:r>
            <a:r>
              <a:rPr sz="2300" b="1" i="1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spc="-20" dirty="0">
                <a:solidFill>
                  <a:srgbClr val="FFFFFF"/>
                </a:solidFill>
                <a:latin typeface="Cambria"/>
                <a:cs typeface="Cambria"/>
              </a:rPr>
              <a:t>that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never</a:t>
            </a:r>
            <a:r>
              <a:rPr sz="2300" b="1" i="1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spc="-10" dirty="0">
                <a:solidFill>
                  <a:srgbClr val="FFFFFF"/>
                </a:solidFill>
                <a:latin typeface="Cambria"/>
                <a:cs typeface="Cambria"/>
              </a:rPr>
              <a:t>fail.</a:t>
            </a:r>
            <a:endParaRPr sz="23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2300">
              <a:latin typeface="Cambria"/>
              <a:cs typeface="Cambria"/>
            </a:endParaRPr>
          </a:p>
          <a:p>
            <a:pPr marL="480695" marR="925194">
              <a:lnSpc>
                <a:spcPct val="115900"/>
              </a:lnSpc>
              <a:spcBef>
                <a:spcPts val="5"/>
              </a:spcBef>
            </a:pP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It</a:t>
            </a:r>
            <a:r>
              <a:rPr sz="2300" b="1" i="1" spc="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2300" b="1" i="1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300" b="1" i="1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build</a:t>
            </a:r>
            <a:r>
              <a:rPr sz="2300" b="1" i="1" spc="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systems</a:t>
            </a:r>
            <a:r>
              <a:rPr sz="2300" b="1" i="1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sz="2300" b="1" i="1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spc="-25" dirty="0">
                <a:solidFill>
                  <a:srgbClr val="FFFFFF"/>
                </a:solidFill>
                <a:latin typeface="Cambria"/>
                <a:cs typeface="Cambria"/>
              </a:rPr>
              <a:t>can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continue</a:t>
            </a:r>
            <a:r>
              <a:rPr sz="2300" b="1" i="1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operating </a:t>
            </a:r>
            <a:r>
              <a:rPr sz="2300" b="1" i="1" spc="-20" dirty="0">
                <a:solidFill>
                  <a:srgbClr val="FFFFFF"/>
                </a:solidFill>
                <a:latin typeface="Cambria"/>
                <a:cs typeface="Cambria"/>
              </a:rPr>
              <a:t>when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something</a:t>
            </a:r>
            <a:r>
              <a:rPr sz="2300" b="1" i="1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dirty="0">
                <a:solidFill>
                  <a:srgbClr val="FFFFFF"/>
                </a:solidFill>
                <a:latin typeface="Cambria"/>
                <a:cs typeface="Cambria"/>
              </a:rPr>
              <a:t>does</a:t>
            </a:r>
            <a:r>
              <a:rPr sz="2300" b="1" i="1" spc="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b="1" i="1" spc="-20" dirty="0">
                <a:solidFill>
                  <a:srgbClr val="FFFFFF"/>
                </a:solidFill>
                <a:latin typeface="Cambria"/>
                <a:cs typeface="Cambria"/>
              </a:rPr>
              <a:t>fail.</a:t>
            </a:r>
            <a:endParaRPr sz="2300">
              <a:latin typeface="Cambria"/>
              <a:cs typeface="Cambri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52982" y="9616693"/>
            <a:ext cx="16381730" cy="15875"/>
          </a:xfrm>
          <a:custGeom>
            <a:avLst/>
            <a:gdLst/>
            <a:ahLst/>
            <a:cxnLst/>
            <a:rect l="l" t="t" r="r" b="b"/>
            <a:pathLst>
              <a:path w="16381730" h="15875">
                <a:moveTo>
                  <a:pt x="0" y="0"/>
                </a:moveTo>
                <a:lnTo>
                  <a:pt x="16381628" y="15722"/>
                </a:lnTo>
              </a:path>
            </a:pathLst>
          </a:custGeom>
          <a:ln w="9525">
            <a:solidFill>
              <a:srgbClr val="DCDF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6733901" y="9818623"/>
            <a:ext cx="5848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7</a:t>
            </a:r>
            <a:r>
              <a:rPr sz="1200" b="1" spc="29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/</a:t>
            </a:r>
            <a:r>
              <a:rPr sz="1200" b="1" spc="30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636A6F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7419" y="774954"/>
            <a:ext cx="2513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9440" algn="l"/>
                <a:tab pos="1254125" algn="l"/>
              </a:tabLst>
            </a:pP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T</a:t>
            </a:r>
            <a:r>
              <a:rPr sz="1800" b="1" spc="-9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H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E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</a:t>
            </a:r>
            <a:r>
              <a:rPr sz="1800" b="1" spc="-25" dirty="0">
                <a:solidFill>
                  <a:srgbClr val="0D5C3B"/>
                </a:solidFill>
                <a:latin typeface="Calibri"/>
                <a:cs typeface="Calibri"/>
              </a:rPr>
              <a:t>W</a:t>
            </a:r>
            <a:r>
              <a:rPr sz="1800" b="1" spc="-15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0D5C3B"/>
                </a:solidFill>
                <a:latin typeface="Calibri"/>
                <a:cs typeface="Calibri"/>
              </a:rPr>
              <a:t>AY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	F</a:t>
            </a:r>
            <a:r>
              <a:rPr sz="1800" b="1" spc="-8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O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9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D5C3B"/>
                </a:solidFill>
                <a:latin typeface="Calibri"/>
                <a:cs typeface="Calibri"/>
              </a:rPr>
              <a:t>W</a:t>
            </a:r>
            <a:r>
              <a:rPr sz="1800" b="1" spc="-15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A</a:t>
            </a:r>
            <a:r>
              <a:rPr sz="1800" b="1" spc="-75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5C3B"/>
                </a:solidFill>
                <a:latin typeface="Calibri"/>
                <a:cs typeface="Calibri"/>
              </a:rPr>
              <a:t>R</a:t>
            </a:r>
            <a:r>
              <a:rPr sz="1800" b="1" spc="-80" dirty="0">
                <a:solidFill>
                  <a:srgbClr val="0D5C3B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D5C3B"/>
                </a:solidFill>
                <a:latin typeface="Calibri"/>
                <a:cs typeface="Calibri"/>
              </a:rPr>
              <a:t>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7419" y="1241297"/>
            <a:ext cx="1538160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b="1" dirty="0">
                <a:solidFill>
                  <a:srgbClr val="1E2228"/>
                </a:solidFill>
                <a:latin typeface="Cambria"/>
                <a:cs typeface="Cambria"/>
              </a:rPr>
              <a:t>A</a:t>
            </a:r>
            <a:r>
              <a:rPr sz="3900" b="1" spc="-90" dirty="0">
                <a:solidFill>
                  <a:srgbClr val="1E2228"/>
                </a:solidFill>
                <a:latin typeface="Cambria"/>
                <a:cs typeface="Cambria"/>
              </a:rPr>
              <a:t> </a:t>
            </a:r>
            <a:r>
              <a:rPr sz="3900" b="1" spc="-25" dirty="0">
                <a:solidFill>
                  <a:srgbClr val="1E2228"/>
                </a:solidFill>
                <a:latin typeface="Cambria"/>
                <a:cs typeface="Cambria"/>
              </a:rPr>
              <a:t>State-</a:t>
            </a:r>
            <a:r>
              <a:rPr sz="3900" b="1" spc="-10" dirty="0">
                <a:solidFill>
                  <a:srgbClr val="1E2228"/>
                </a:solidFill>
                <a:latin typeface="Cambria"/>
                <a:cs typeface="Cambria"/>
              </a:rPr>
              <a:t>Level</a:t>
            </a:r>
            <a:r>
              <a:rPr sz="3900" b="1" spc="-55" dirty="0">
                <a:solidFill>
                  <a:srgbClr val="1E2228"/>
                </a:solidFill>
                <a:latin typeface="Cambria"/>
                <a:cs typeface="Cambria"/>
              </a:rPr>
              <a:t> </a:t>
            </a:r>
            <a:r>
              <a:rPr sz="3900" b="1" spc="-35" dirty="0">
                <a:solidFill>
                  <a:srgbClr val="1E2228"/>
                </a:solidFill>
                <a:latin typeface="Cambria"/>
                <a:cs typeface="Cambria"/>
              </a:rPr>
              <a:t>Framework</a:t>
            </a:r>
            <a:r>
              <a:rPr sz="3900" b="1" spc="-45" dirty="0">
                <a:solidFill>
                  <a:srgbClr val="1E2228"/>
                </a:solidFill>
                <a:latin typeface="Cambria"/>
                <a:cs typeface="Cambria"/>
              </a:rPr>
              <a:t> </a:t>
            </a:r>
            <a:r>
              <a:rPr sz="3900" b="1" dirty="0">
                <a:solidFill>
                  <a:srgbClr val="1E2228"/>
                </a:solidFill>
                <a:latin typeface="Cambria"/>
                <a:cs typeface="Cambria"/>
              </a:rPr>
              <a:t>for</a:t>
            </a:r>
            <a:r>
              <a:rPr sz="3900" b="1" spc="-85" dirty="0">
                <a:solidFill>
                  <a:srgbClr val="1E2228"/>
                </a:solidFill>
                <a:latin typeface="Cambria"/>
                <a:cs typeface="Cambria"/>
              </a:rPr>
              <a:t> </a:t>
            </a:r>
            <a:r>
              <a:rPr sz="3900" b="1" dirty="0">
                <a:solidFill>
                  <a:srgbClr val="1E2228"/>
                </a:solidFill>
                <a:latin typeface="Cambria"/>
                <a:cs typeface="Cambria"/>
              </a:rPr>
              <a:t>an</a:t>
            </a:r>
            <a:r>
              <a:rPr sz="3900" b="1" spc="-80" dirty="0">
                <a:solidFill>
                  <a:srgbClr val="1E2228"/>
                </a:solidFill>
                <a:latin typeface="Cambria"/>
                <a:cs typeface="Cambria"/>
              </a:rPr>
              <a:t> </a:t>
            </a:r>
            <a:r>
              <a:rPr sz="3900" b="1" spc="-10" dirty="0">
                <a:solidFill>
                  <a:srgbClr val="1E2228"/>
                </a:solidFill>
                <a:latin typeface="Cambria"/>
                <a:cs typeface="Cambria"/>
              </a:rPr>
              <a:t>Election-Ready</a:t>
            </a:r>
            <a:r>
              <a:rPr sz="3900" b="1" spc="-55" dirty="0">
                <a:solidFill>
                  <a:srgbClr val="1E2228"/>
                </a:solidFill>
                <a:latin typeface="Cambria"/>
                <a:cs typeface="Cambria"/>
              </a:rPr>
              <a:t> </a:t>
            </a:r>
            <a:r>
              <a:rPr sz="3900" b="1" dirty="0">
                <a:solidFill>
                  <a:srgbClr val="1E2228"/>
                </a:solidFill>
                <a:latin typeface="Cambria"/>
                <a:cs typeface="Cambria"/>
              </a:rPr>
              <a:t>Digital</a:t>
            </a:r>
            <a:r>
              <a:rPr sz="3900" b="1" spc="-90" dirty="0">
                <a:solidFill>
                  <a:srgbClr val="1E2228"/>
                </a:solidFill>
                <a:latin typeface="Cambria"/>
                <a:cs typeface="Cambria"/>
              </a:rPr>
              <a:t> </a:t>
            </a:r>
            <a:r>
              <a:rPr sz="3900" b="1" spc="-10" dirty="0">
                <a:solidFill>
                  <a:srgbClr val="1E2228"/>
                </a:solidFill>
                <a:latin typeface="Cambria"/>
                <a:cs typeface="Cambria"/>
              </a:rPr>
              <a:t>Environment</a:t>
            </a:r>
            <a:endParaRPr sz="3900">
              <a:latin typeface="Cambria"/>
              <a:cs typeface="Cambr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8695" y="2247900"/>
            <a:ext cx="830580" cy="0"/>
          </a:xfrm>
          <a:custGeom>
            <a:avLst/>
            <a:gdLst/>
            <a:ahLst/>
            <a:cxnLst/>
            <a:rect l="l" t="t" r="r" b="b"/>
            <a:pathLst>
              <a:path w="830580">
                <a:moveTo>
                  <a:pt x="0" y="0"/>
                </a:moveTo>
                <a:lnTo>
                  <a:pt x="830541" y="0"/>
                </a:lnTo>
              </a:path>
            </a:pathLst>
          </a:custGeom>
          <a:ln w="19050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47419" y="2907868"/>
            <a:ext cx="65659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25" dirty="0">
                <a:solidFill>
                  <a:srgbClr val="D6E2DC"/>
                </a:solidFill>
                <a:latin typeface="Cambria"/>
                <a:cs typeface="Cambria"/>
              </a:rPr>
              <a:t>01</a:t>
            </a:r>
            <a:endParaRPr sz="42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76373" y="2963036"/>
            <a:ext cx="6235700" cy="107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05"/>
              </a:lnSpc>
              <a:spcBef>
                <a:spcPts val="100"/>
              </a:spcBef>
            </a:pPr>
            <a:r>
              <a:rPr sz="2600" b="1" spc="-25" dirty="0">
                <a:solidFill>
                  <a:srgbClr val="093C28"/>
                </a:solidFill>
                <a:latin typeface="Cambria"/>
                <a:cs typeface="Cambria"/>
              </a:rPr>
              <a:t>MAP</a:t>
            </a:r>
            <a:endParaRPr sz="2600">
              <a:latin typeface="Cambria"/>
              <a:cs typeface="Cambria"/>
            </a:endParaRPr>
          </a:p>
          <a:p>
            <a:pPr marL="12700" marR="5080">
              <a:lnSpc>
                <a:spcPts val="2500"/>
              </a:lnSpc>
              <a:spcBef>
                <a:spcPts val="185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Identify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critical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digital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infrastructure,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connectivity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gaps,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fibre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routes</a:t>
            </a:r>
            <a:r>
              <a:rPr sz="2200" spc="-3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priority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locations.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7419" y="4485894"/>
            <a:ext cx="65659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25" dirty="0">
                <a:solidFill>
                  <a:srgbClr val="D6E2DC"/>
                </a:solidFill>
                <a:latin typeface="Cambria"/>
                <a:cs typeface="Cambria"/>
              </a:rPr>
              <a:t>02</a:t>
            </a:r>
            <a:endParaRPr sz="42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76373" y="4540757"/>
            <a:ext cx="6576059" cy="1070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105"/>
              </a:lnSpc>
              <a:spcBef>
                <a:spcPts val="105"/>
              </a:spcBef>
            </a:pPr>
            <a:r>
              <a:rPr sz="2600" b="1" spc="-10" dirty="0">
                <a:solidFill>
                  <a:srgbClr val="093C28"/>
                </a:solidFill>
                <a:latin typeface="Cambria"/>
                <a:cs typeface="Cambria"/>
              </a:rPr>
              <a:t>CONNECT</a:t>
            </a:r>
            <a:endParaRPr sz="2600">
              <a:latin typeface="Cambria"/>
              <a:cs typeface="Cambria"/>
            </a:endParaRPr>
          </a:p>
          <a:p>
            <a:pPr marL="12700" marR="5080">
              <a:lnSpc>
                <a:spcPts val="2500"/>
              </a:lnSpc>
              <a:spcBef>
                <a:spcPts val="180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Expand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reliable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broadband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alternative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connectivity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to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underserved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areas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critical</a:t>
            </a:r>
            <a:r>
              <a:rPr sz="2200" spc="-4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public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locations.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419" y="6063488"/>
            <a:ext cx="65659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25" dirty="0">
                <a:solidFill>
                  <a:srgbClr val="D6E2DC"/>
                </a:solidFill>
                <a:latin typeface="Cambria"/>
                <a:cs typeface="Cambria"/>
              </a:rPr>
              <a:t>03</a:t>
            </a:r>
            <a:endParaRPr sz="42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76373" y="6118351"/>
            <a:ext cx="6667500" cy="1070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105"/>
              </a:lnSpc>
              <a:spcBef>
                <a:spcPts val="105"/>
              </a:spcBef>
            </a:pPr>
            <a:r>
              <a:rPr sz="2600" b="1" spc="-10" dirty="0">
                <a:solidFill>
                  <a:srgbClr val="093C28"/>
                </a:solidFill>
                <a:latin typeface="Cambria"/>
                <a:cs typeface="Cambria"/>
              </a:rPr>
              <a:t>FACILITATE</a:t>
            </a:r>
            <a:endParaRPr sz="2600">
              <a:latin typeface="Cambria"/>
              <a:cs typeface="Cambria"/>
            </a:endParaRPr>
          </a:p>
          <a:p>
            <a:pPr marL="12700">
              <a:lnSpc>
                <a:spcPts val="2550"/>
              </a:lnSpc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Make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23282C"/>
                </a:solidFill>
                <a:latin typeface="Calibri"/>
                <a:cs typeface="Calibri"/>
              </a:rPr>
              <a:t>Right-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of-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Way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processes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transparent,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predictable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570"/>
              </a:lnSpc>
            </a:pPr>
            <a:r>
              <a:rPr sz="2200" spc="-25" dirty="0">
                <a:solidFill>
                  <a:srgbClr val="23282C"/>
                </a:solidFill>
                <a:latin typeface="Calibri"/>
                <a:cs typeface="Calibri"/>
              </a:rPr>
              <a:t>technology-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enabled.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11994" y="2907868"/>
            <a:ext cx="65659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25" dirty="0">
                <a:solidFill>
                  <a:srgbClr val="D6E2DC"/>
                </a:solidFill>
                <a:latin typeface="Cambria"/>
                <a:cs typeface="Cambria"/>
              </a:rPr>
              <a:t>04</a:t>
            </a:r>
            <a:endParaRPr sz="42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40694" y="2963036"/>
            <a:ext cx="6064885" cy="107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05"/>
              </a:lnSpc>
              <a:spcBef>
                <a:spcPts val="100"/>
              </a:spcBef>
            </a:pPr>
            <a:r>
              <a:rPr sz="2600" b="1" spc="-10" dirty="0">
                <a:solidFill>
                  <a:srgbClr val="093C28"/>
                </a:solidFill>
                <a:latin typeface="Cambria"/>
                <a:cs typeface="Cambria"/>
              </a:rPr>
              <a:t>PROTECT</a:t>
            </a:r>
            <a:endParaRPr sz="2600">
              <a:latin typeface="Cambria"/>
              <a:cs typeface="Cambria"/>
            </a:endParaRPr>
          </a:p>
          <a:p>
            <a:pPr marL="12700" marR="5080">
              <a:lnSpc>
                <a:spcPts val="2500"/>
              </a:lnSpc>
              <a:spcBef>
                <a:spcPts val="185"/>
              </a:spcBef>
            </a:pP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Strengthen</a:t>
            </a:r>
            <a:r>
              <a:rPr sz="2200" spc="-3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23282C"/>
                </a:solidFill>
                <a:latin typeface="Calibri"/>
                <a:cs typeface="Calibri"/>
              </a:rPr>
              <a:t>cybersecurity,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physical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protection,</a:t>
            </a:r>
            <a:r>
              <a:rPr sz="2200" spc="-4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backup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power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network</a:t>
            </a:r>
            <a:r>
              <a:rPr sz="2200" spc="-5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redundancy.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11994" y="4485894"/>
            <a:ext cx="65659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25" dirty="0">
                <a:solidFill>
                  <a:srgbClr val="D6E2DC"/>
                </a:solidFill>
                <a:latin typeface="Cambria"/>
                <a:cs typeface="Cambria"/>
              </a:rPr>
              <a:t>05</a:t>
            </a:r>
            <a:endParaRPr sz="42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40694" y="4540757"/>
            <a:ext cx="6490335" cy="1070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105"/>
              </a:lnSpc>
              <a:spcBef>
                <a:spcPts val="105"/>
              </a:spcBef>
            </a:pPr>
            <a:r>
              <a:rPr sz="2600" b="1" spc="-10" dirty="0">
                <a:solidFill>
                  <a:srgbClr val="093C28"/>
                </a:solidFill>
                <a:latin typeface="Cambria"/>
                <a:cs typeface="Cambria"/>
              </a:rPr>
              <a:t>COLLABORATE</a:t>
            </a:r>
            <a:endParaRPr sz="2600">
              <a:latin typeface="Cambria"/>
              <a:cs typeface="Cambria"/>
            </a:endParaRPr>
          </a:p>
          <a:p>
            <a:pPr marL="12700" marR="5080">
              <a:lnSpc>
                <a:spcPts val="2500"/>
              </a:lnSpc>
              <a:spcBef>
                <a:spcPts val="180"/>
              </a:spcBef>
            </a:pP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Build</a:t>
            </a:r>
            <a:r>
              <a:rPr sz="2200" spc="-8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structured</a:t>
            </a:r>
            <a:r>
              <a:rPr sz="2200" spc="-8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partnerships</a:t>
            </a:r>
            <a:r>
              <a:rPr sz="2200" spc="-8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among</a:t>
            </a:r>
            <a:r>
              <a:rPr sz="2200" spc="-8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government,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INEC,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telecom</a:t>
            </a:r>
            <a:r>
              <a:rPr sz="2200" spc="-5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operators,</a:t>
            </a:r>
            <a:r>
              <a:rPr sz="2200" spc="-6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technology</a:t>
            </a:r>
            <a:r>
              <a:rPr sz="2200" spc="-6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companies</a:t>
            </a:r>
            <a:r>
              <a:rPr sz="2200" spc="-70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3282C"/>
                </a:solidFill>
                <a:latin typeface="Calibri"/>
                <a:cs typeface="Calibri"/>
              </a:rPr>
              <a:t>and</a:t>
            </a:r>
            <a:r>
              <a:rPr sz="2200" spc="-75" dirty="0">
                <a:solidFill>
                  <a:srgbClr val="23282C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23282C"/>
                </a:solidFill>
                <a:latin typeface="Calibri"/>
                <a:cs typeface="Calibri"/>
              </a:rPr>
              <a:t>academia.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134220" y="2934589"/>
            <a:ext cx="20955" cy="4545965"/>
          </a:xfrm>
          <a:custGeom>
            <a:avLst/>
            <a:gdLst/>
            <a:ahLst/>
            <a:cxnLst/>
            <a:rect l="l" t="t" r="r" b="b"/>
            <a:pathLst>
              <a:path w="20954" h="4545965">
                <a:moveTo>
                  <a:pt x="0" y="0"/>
                </a:moveTo>
                <a:lnTo>
                  <a:pt x="20447" y="4545457"/>
                </a:lnTo>
              </a:path>
            </a:pathLst>
          </a:custGeom>
          <a:ln w="9525">
            <a:solidFill>
              <a:srgbClr val="DCDF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960119" y="8229600"/>
            <a:ext cx="16367760" cy="988060"/>
            <a:chOff x="960119" y="8229600"/>
            <a:chExt cx="16367760" cy="988060"/>
          </a:xfrm>
        </p:grpSpPr>
        <p:sp>
          <p:nvSpPr>
            <p:cNvPr id="17" name="object 17"/>
            <p:cNvSpPr/>
            <p:nvPr/>
          </p:nvSpPr>
          <p:spPr>
            <a:xfrm>
              <a:off x="960119" y="8229600"/>
              <a:ext cx="82550" cy="988060"/>
            </a:xfrm>
            <a:custGeom>
              <a:avLst/>
              <a:gdLst/>
              <a:ahLst/>
              <a:cxnLst/>
              <a:rect l="l" t="t" r="r" b="b"/>
              <a:pathLst>
                <a:path w="82550" h="988059">
                  <a:moveTo>
                    <a:pt x="82296" y="0"/>
                  </a:moveTo>
                  <a:lnTo>
                    <a:pt x="0" y="0"/>
                  </a:lnTo>
                  <a:lnTo>
                    <a:pt x="0" y="987552"/>
                  </a:lnTo>
                  <a:lnTo>
                    <a:pt x="82296" y="987552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A88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42415" y="8229600"/>
              <a:ext cx="16285210" cy="988060"/>
            </a:xfrm>
            <a:custGeom>
              <a:avLst/>
              <a:gdLst/>
              <a:ahLst/>
              <a:cxnLst/>
              <a:rect l="l" t="t" r="r" b="b"/>
              <a:pathLst>
                <a:path w="16285210" h="988059">
                  <a:moveTo>
                    <a:pt x="16284956" y="0"/>
                  </a:moveTo>
                  <a:lnTo>
                    <a:pt x="0" y="0"/>
                  </a:lnTo>
                  <a:lnTo>
                    <a:pt x="0" y="987552"/>
                  </a:lnTo>
                  <a:lnTo>
                    <a:pt x="16284956" y="987552"/>
                  </a:lnTo>
                  <a:lnTo>
                    <a:pt x="16284956" y="0"/>
                  </a:lnTo>
                  <a:close/>
                </a:path>
              </a:pathLst>
            </a:custGeom>
            <a:solidFill>
              <a:srgbClr val="EAF0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96060" y="8358885"/>
            <a:ext cx="15402560" cy="6908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2600"/>
              </a:lnSpc>
              <a:spcBef>
                <a:spcPts val="215"/>
              </a:spcBef>
            </a:pP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From</a:t>
            </a:r>
            <a:r>
              <a:rPr sz="220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infrastructure</a:t>
            </a:r>
            <a:r>
              <a:rPr sz="2200" b="1" i="1" spc="-2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deployment</a:t>
            </a:r>
            <a:r>
              <a:rPr sz="220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to</a:t>
            </a:r>
            <a:r>
              <a:rPr sz="220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resilience</a:t>
            </a:r>
            <a:r>
              <a:rPr sz="220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—</a:t>
            </a:r>
            <a:r>
              <a:rPr sz="220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the</a:t>
            </a:r>
            <a:r>
              <a:rPr sz="220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goal</a:t>
            </a:r>
            <a:r>
              <a:rPr sz="220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is</a:t>
            </a:r>
            <a:r>
              <a:rPr sz="220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an</a:t>
            </a:r>
            <a:r>
              <a:rPr sz="2200" b="1" i="1" spc="-5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environment</a:t>
            </a:r>
            <a:r>
              <a:rPr sz="2200" b="1" i="1" spc="-4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lang="en-US" sz="2200" b="1" i="1" spc="-45" dirty="0">
                <a:solidFill>
                  <a:srgbClr val="093C28"/>
                </a:solidFill>
                <a:latin typeface="Cambria"/>
                <a:cs typeface="Cambria"/>
              </a:rPr>
              <a:t>where</a:t>
            </a:r>
            <a:r>
              <a:rPr sz="2200" b="1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electoral</a:t>
            </a:r>
            <a:r>
              <a:rPr sz="2200" b="1" i="1" spc="-35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technology</a:t>
            </a:r>
            <a:r>
              <a:rPr sz="220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can</a:t>
            </a:r>
            <a:r>
              <a:rPr sz="220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work</a:t>
            </a:r>
            <a:r>
              <a:rPr sz="220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reliably,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securely</a:t>
            </a:r>
            <a:r>
              <a:rPr sz="2200" b="1" i="1" spc="-4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dirty="0">
                <a:solidFill>
                  <a:srgbClr val="093C28"/>
                </a:solidFill>
                <a:latin typeface="Cambria"/>
                <a:cs typeface="Cambria"/>
              </a:rPr>
              <a:t>and</a:t>
            </a:r>
            <a:r>
              <a:rPr sz="2200" b="1" i="1" spc="-70" dirty="0">
                <a:solidFill>
                  <a:srgbClr val="093C28"/>
                </a:solidFill>
                <a:latin typeface="Cambria"/>
                <a:cs typeface="Cambria"/>
              </a:rPr>
              <a:t> </a:t>
            </a:r>
            <a:r>
              <a:rPr sz="2200" b="1" i="1" spc="-10" dirty="0">
                <a:solidFill>
                  <a:srgbClr val="093C28"/>
                </a:solidFill>
                <a:latin typeface="Cambria"/>
                <a:cs typeface="Cambria"/>
              </a:rPr>
              <a:t>inclusively.</a:t>
            </a:r>
            <a:endParaRPr sz="2200" dirty="0">
              <a:latin typeface="Cambria"/>
              <a:cs typeface="Cambri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52982" y="9616693"/>
            <a:ext cx="16381730" cy="15875"/>
          </a:xfrm>
          <a:custGeom>
            <a:avLst/>
            <a:gdLst/>
            <a:ahLst/>
            <a:cxnLst/>
            <a:rect l="l" t="t" r="r" b="b"/>
            <a:pathLst>
              <a:path w="16381730" h="15875">
                <a:moveTo>
                  <a:pt x="0" y="0"/>
                </a:moveTo>
                <a:lnTo>
                  <a:pt x="16381628" y="15722"/>
                </a:lnTo>
              </a:path>
            </a:pathLst>
          </a:custGeom>
          <a:ln w="9525">
            <a:solidFill>
              <a:srgbClr val="DCDF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N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-12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A</a:t>
            </a:r>
            <a:r>
              <a:rPr spc="275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spc="-10" dirty="0"/>
              <a:t>G</a:t>
            </a:r>
            <a:r>
              <a:rPr spc="-120" dirty="0"/>
              <a:t> </a:t>
            </a:r>
            <a:r>
              <a:rPr spc="65" dirty="0"/>
              <a:t>OV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100" dirty="0"/>
              <a:t>MENT</a:t>
            </a:r>
            <a:r>
              <a:rPr spc="275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spc="-10" dirty="0"/>
              <a:t>U</a:t>
            </a:r>
            <a:r>
              <a:rPr spc="-120" dirty="0"/>
              <a:t>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M</a:t>
            </a:r>
            <a:r>
              <a:rPr spc="-114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dirty="0"/>
              <a:t>T</a:t>
            </a:r>
            <a:r>
              <a:rPr spc="275" dirty="0"/>
              <a:t> </a:t>
            </a:r>
            <a:r>
              <a:rPr spc="-10" dirty="0"/>
              <a:t>2</a:t>
            </a:r>
            <a:r>
              <a:rPr spc="-114" dirty="0"/>
              <a:t> </a:t>
            </a:r>
            <a:r>
              <a:rPr spc="-10" dirty="0"/>
              <a:t>0</a:t>
            </a:r>
            <a:r>
              <a:rPr spc="-114" dirty="0"/>
              <a:t> </a:t>
            </a:r>
            <a:r>
              <a:rPr spc="-10" dirty="0"/>
              <a:t>2</a:t>
            </a:r>
            <a:r>
              <a:rPr spc="-110" dirty="0"/>
              <a:t> </a:t>
            </a:r>
            <a:r>
              <a:rPr spc="-50" dirty="0"/>
              <a:t>6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C</a:t>
            </a:r>
            <a:r>
              <a:rPr spc="-125" dirty="0"/>
              <a:t> </a:t>
            </a:r>
            <a:r>
              <a:rPr spc="60" dirty="0"/>
              <a:t>RO</a:t>
            </a:r>
            <a:r>
              <a:rPr spc="-12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S</a:t>
            </a:r>
            <a:r>
              <a:rPr spc="295" dirty="0"/>
              <a:t> </a:t>
            </a:r>
            <a:r>
              <a:rPr dirty="0"/>
              <a:t>R</a:t>
            </a:r>
            <a:r>
              <a:rPr spc="-12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dirty="0"/>
              <a:t>V</a:t>
            </a:r>
            <a:r>
              <a:rPr spc="-114" dirty="0"/>
              <a:t> </a:t>
            </a:r>
            <a:r>
              <a:rPr spc="-10" dirty="0"/>
              <a:t>E</a:t>
            </a:r>
            <a:r>
              <a:rPr spc="-114" dirty="0"/>
              <a:t> </a:t>
            </a:r>
            <a:r>
              <a:rPr dirty="0"/>
              <a:t>R</a:t>
            </a:r>
            <a:r>
              <a:rPr spc="270" dirty="0"/>
              <a:t> </a:t>
            </a:r>
            <a:r>
              <a:rPr spc="60" dirty="0"/>
              <a:t>STAT</a:t>
            </a:r>
            <a:r>
              <a:rPr spc="-114" dirty="0"/>
              <a:t> </a:t>
            </a:r>
            <a:r>
              <a:rPr dirty="0"/>
              <a:t>E</a:t>
            </a:r>
            <a:r>
              <a:rPr spc="229" dirty="0"/>
              <a:t>  </a:t>
            </a:r>
            <a:r>
              <a:rPr dirty="0"/>
              <a:t>·</a:t>
            </a:r>
            <a:r>
              <a:rPr spc="229" dirty="0"/>
              <a:t>  </a:t>
            </a:r>
            <a:r>
              <a:rPr dirty="0"/>
              <a:t>M</a:t>
            </a:r>
            <a:r>
              <a:rPr spc="-110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dirty="0"/>
              <a:t>I</a:t>
            </a:r>
            <a:r>
              <a:rPr spc="-135" dirty="0"/>
              <a:t> </a:t>
            </a:r>
            <a:r>
              <a:rPr spc="65" dirty="0"/>
              <a:t>ST</a:t>
            </a:r>
            <a:r>
              <a:rPr spc="-110" dirty="0"/>
              <a:t> </a:t>
            </a:r>
            <a:r>
              <a:rPr spc="55" dirty="0"/>
              <a:t>RY</a:t>
            </a:r>
            <a:r>
              <a:rPr spc="275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dirty="0"/>
              <a:t>F</a:t>
            </a:r>
            <a:r>
              <a:rPr spc="310" dirty="0"/>
              <a:t> </a:t>
            </a:r>
            <a:r>
              <a:rPr dirty="0"/>
              <a:t>S</a:t>
            </a:r>
            <a:r>
              <a:rPr spc="-120" dirty="0"/>
              <a:t> </a:t>
            </a:r>
            <a:r>
              <a:rPr dirty="0"/>
              <a:t>C</a:t>
            </a:r>
            <a:r>
              <a:rPr spc="-125" dirty="0"/>
              <a:t> </a:t>
            </a:r>
            <a:r>
              <a:rPr dirty="0"/>
              <a:t>I</a:t>
            </a:r>
            <a:r>
              <a:rPr spc="-120" dirty="0"/>
              <a:t> </a:t>
            </a:r>
            <a:r>
              <a:rPr spc="-10" dirty="0"/>
              <a:t>E</a:t>
            </a:r>
            <a:r>
              <a:rPr spc="-110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0" dirty="0"/>
              <a:t>CE</a:t>
            </a:r>
            <a:r>
              <a:rPr spc="-114" dirty="0"/>
              <a:t> </a:t>
            </a:r>
            <a:r>
              <a:rPr dirty="0"/>
              <a:t>,</a:t>
            </a:r>
            <a:r>
              <a:rPr spc="275" dirty="0"/>
              <a:t> </a:t>
            </a:r>
            <a:r>
              <a:rPr spc="-10" dirty="0"/>
              <a:t>T</a:t>
            </a:r>
            <a:r>
              <a:rPr spc="-114" dirty="0"/>
              <a:t> </a:t>
            </a:r>
            <a:r>
              <a:rPr spc="65" dirty="0"/>
              <a:t>EC</a:t>
            </a:r>
            <a:r>
              <a:rPr spc="-120" dirty="0"/>
              <a:t> </a:t>
            </a:r>
            <a:r>
              <a:rPr spc="-10" dirty="0"/>
              <a:t>H</a:t>
            </a:r>
            <a:r>
              <a:rPr spc="-125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O</a:t>
            </a:r>
            <a:r>
              <a:rPr spc="-120" dirty="0"/>
              <a:t> </a:t>
            </a:r>
            <a:r>
              <a:rPr spc="50" dirty="0"/>
              <a:t>LO</a:t>
            </a:r>
            <a:r>
              <a:rPr spc="-114" dirty="0"/>
              <a:t> </a:t>
            </a:r>
            <a:r>
              <a:rPr spc="60" dirty="0"/>
              <a:t>GY</a:t>
            </a:r>
            <a:r>
              <a:rPr spc="270" dirty="0"/>
              <a:t> </a:t>
            </a:r>
            <a:r>
              <a:rPr dirty="0"/>
              <a:t>&amp;</a:t>
            </a:r>
            <a:r>
              <a:rPr spc="295" dirty="0"/>
              <a:t> </a:t>
            </a:r>
            <a:r>
              <a:rPr dirty="0"/>
              <a:t>I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-10" dirty="0"/>
              <a:t>N</a:t>
            </a:r>
            <a:r>
              <a:rPr spc="-114" dirty="0"/>
              <a:t> </a:t>
            </a:r>
            <a:r>
              <a:rPr spc="65" dirty="0"/>
              <a:t>OVAT</a:t>
            </a:r>
            <a:r>
              <a:rPr spc="-114" dirty="0"/>
              <a:t> </a:t>
            </a:r>
            <a:r>
              <a:rPr spc="65" dirty="0"/>
              <a:t>IO</a:t>
            </a:r>
            <a:r>
              <a:rPr spc="-114" dirty="0"/>
              <a:t> </a:t>
            </a:r>
            <a:r>
              <a:rPr spc="-50" dirty="0"/>
              <a:t>N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6733901" y="9818623"/>
            <a:ext cx="58483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8</a:t>
            </a:r>
            <a:r>
              <a:rPr sz="1200" b="1" spc="29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36A6F"/>
                </a:solidFill>
                <a:latin typeface="Calibri"/>
                <a:cs typeface="Calibri"/>
              </a:rPr>
              <a:t>/</a:t>
            </a:r>
            <a:r>
              <a:rPr sz="1200" b="1" spc="305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636A6F"/>
                </a:solidFill>
                <a:latin typeface="Calibri"/>
                <a:cs typeface="Calibri"/>
              </a:rPr>
              <a:t>0</a:t>
            </a:r>
            <a:r>
              <a:rPr sz="1200" b="1" spc="-114" dirty="0">
                <a:solidFill>
                  <a:srgbClr val="636A6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636A6F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93C2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44880" y="241617"/>
            <a:ext cx="16398240" cy="299085"/>
            <a:chOff x="944880" y="241617"/>
            <a:chExt cx="16398240" cy="299085"/>
          </a:xfrm>
        </p:grpSpPr>
        <p:sp>
          <p:nvSpPr>
            <p:cNvPr id="4" name="object 4"/>
            <p:cNvSpPr/>
            <p:nvPr/>
          </p:nvSpPr>
          <p:spPr>
            <a:xfrm>
              <a:off x="949642" y="246379"/>
              <a:ext cx="16388715" cy="266700"/>
            </a:xfrm>
            <a:custGeom>
              <a:avLst/>
              <a:gdLst/>
              <a:ahLst/>
              <a:cxnLst/>
              <a:rect l="l" t="t" r="r" b="b"/>
              <a:pathLst>
                <a:path w="16388715" h="266700">
                  <a:moveTo>
                    <a:pt x="0" y="146939"/>
                  </a:moveTo>
                  <a:lnTo>
                    <a:pt x="650430" y="211709"/>
                  </a:lnTo>
                </a:path>
                <a:path w="16388715" h="266700">
                  <a:moveTo>
                    <a:pt x="629475" y="190753"/>
                  </a:moveTo>
                  <a:lnTo>
                    <a:pt x="1279969" y="245491"/>
                  </a:lnTo>
                </a:path>
                <a:path w="16388715" h="266700">
                  <a:moveTo>
                    <a:pt x="1259014" y="224536"/>
                  </a:moveTo>
                  <a:lnTo>
                    <a:pt x="1909508" y="264033"/>
                  </a:lnTo>
                </a:path>
                <a:path w="16388715" h="266700">
                  <a:moveTo>
                    <a:pt x="1888553" y="243204"/>
                  </a:moveTo>
                  <a:lnTo>
                    <a:pt x="2539047" y="264922"/>
                  </a:lnTo>
                </a:path>
                <a:path w="16388715" h="266700">
                  <a:moveTo>
                    <a:pt x="2518092" y="264922"/>
                  </a:moveTo>
                  <a:lnTo>
                    <a:pt x="3168459" y="226822"/>
                  </a:lnTo>
                </a:path>
                <a:path w="16388715" h="266700">
                  <a:moveTo>
                    <a:pt x="3147504" y="247776"/>
                  </a:moveTo>
                  <a:lnTo>
                    <a:pt x="3797998" y="194310"/>
                  </a:lnTo>
                </a:path>
                <a:path w="16388715" h="266700">
                  <a:moveTo>
                    <a:pt x="3777043" y="215265"/>
                  </a:moveTo>
                  <a:lnTo>
                    <a:pt x="4427537" y="151129"/>
                  </a:lnTo>
                </a:path>
                <a:path w="16388715" h="266700">
                  <a:moveTo>
                    <a:pt x="4406582" y="172085"/>
                  </a:moveTo>
                  <a:lnTo>
                    <a:pt x="5057076" y="103759"/>
                  </a:lnTo>
                </a:path>
                <a:path w="16388715" h="266700">
                  <a:moveTo>
                    <a:pt x="5036121" y="124714"/>
                  </a:moveTo>
                  <a:lnTo>
                    <a:pt x="5686615" y="59181"/>
                  </a:lnTo>
                </a:path>
                <a:path w="16388715" h="266700">
                  <a:moveTo>
                    <a:pt x="5665660" y="80137"/>
                  </a:moveTo>
                  <a:lnTo>
                    <a:pt x="6316027" y="23875"/>
                  </a:lnTo>
                </a:path>
                <a:path w="16388715" h="266700">
                  <a:moveTo>
                    <a:pt x="6295072" y="44830"/>
                  </a:moveTo>
                  <a:lnTo>
                    <a:pt x="6945566" y="3048"/>
                  </a:lnTo>
                </a:path>
                <a:path w="16388715" h="266700">
                  <a:moveTo>
                    <a:pt x="6924611" y="24002"/>
                  </a:moveTo>
                  <a:lnTo>
                    <a:pt x="7575105" y="0"/>
                  </a:lnTo>
                </a:path>
                <a:path w="16388715" h="266700">
                  <a:moveTo>
                    <a:pt x="7554150" y="0"/>
                  </a:moveTo>
                  <a:lnTo>
                    <a:pt x="8204644" y="35941"/>
                  </a:lnTo>
                </a:path>
                <a:path w="16388715" h="266700">
                  <a:moveTo>
                    <a:pt x="8183689" y="14986"/>
                  </a:moveTo>
                  <a:lnTo>
                    <a:pt x="8834056" y="66675"/>
                  </a:lnTo>
                </a:path>
                <a:path w="16388715" h="266700">
                  <a:moveTo>
                    <a:pt x="8813101" y="45720"/>
                  </a:moveTo>
                  <a:lnTo>
                    <a:pt x="9463595" y="108839"/>
                  </a:lnTo>
                </a:path>
                <a:path w="16388715" h="266700">
                  <a:moveTo>
                    <a:pt x="9442640" y="87884"/>
                  </a:moveTo>
                  <a:lnTo>
                    <a:pt x="10093134" y="156083"/>
                  </a:lnTo>
                </a:path>
                <a:path w="16388715" h="266700">
                  <a:moveTo>
                    <a:pt x="10072179" y="135127"/>
                  </a:moveTo>
                  <a:lnTo>
                    <a:pt x="10722673" y="201422"/>
                  </a:lnTo>
                </a:path>
                <a:path w="16388715" h="266700">
                  <a:moveTo>
                    <a:pt x="10701718" y="180467"/>
                  </a:moveTo>
                  <a:lnTo>
                    <a:pt x="11352212" y="238251"/>
                  </a:lnTo>
                </a:path>
                <a:path w="16388715" h="266700">
                  <a:moveTo>
                    <a:pt x="11331257" y="217297"/>
                  </a:moveTo>
                  <a:lnTo>
                    <a:pt x="11981624" y="260985"/>
                  </a:lnTo>
                </a:path>
                <a:path w="16388715" h="266700">
                  <a:moveTo>
                    <a:pt x="11960669" y="240029"/>
                  </a:moveTo>
                  <a:lnTo>
                    <a:pt x="12611163" y="266446"/>
                  </a:lnTo>
                </a:path>
                <a:path w="16388715" h="266700">
                  <a:moveTo>
                    <a:pt x="12590208" y="266446"/>
                  </a:moveTo>
                  <a:lnTo>
                    <a:pt x="13240702" y="232664"/>
                  </a:lnTo>
                </a:path>
                <a:path w="16388715" h="266700">
                  <a:moveTo>
                    <a:pt x="13219747" y="253619"/>
                  </a:moveTo>
                  <a:lnTo>
                    <a:pt x="13870241" y="203708"/>
                  </a:lnTo>
                </a:path>
                <a:path w="16388715" h="266700">
                  <a:moveTo>
                    <a:pt x="13849286" y="224663"/>
                  </a:moveTo>
                  <a:lnTo>
                    <a:pt x="14499780" y="162560"/>
                  </a:lnTo>
                </a:path>
                <a:path w="16388715" h="266700">
                  <a:moveTo>
                    <a:pt x="14478825" y="183515"/>
                  </a:moveTo>
                  <a:lnTo>
                    <a:pt x="15129192" y="115697"/>
                  </a:lnTo>
                </a:path>
                <a:path w="16388715" h="266700">
                  <a:moveTo>
                    <a:pt x="15108237" y="136651"/>
                  </a:moveTo>
                  <a:lnTo>
                    <a:pt x="15758731" y="69723"/>
                  </a:lnTo>
                </a:path>
                <a:path w="16388715" h="266700">
                  <a:moveTo>
                    <a:pt x="15737776" y="90677"/>
                  </a:moveTo>
                  <a:lnTo>
                    <a:pt x="16388270" y="31496"/>
                  </a:lnTo>
                </a:path>
              </a:pathLst>
            </a:custGeom>
            <a:ln w="9525">
              <a:solidFill>
                <a:srgbClr val="2E79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5505" y="394207"/>
              <a:ext cx="123444" cy="1234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29591" y="417194"/>
              <a:ext cx="123443" cy="12344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47419" y="912114"/>
            <a:ext cx="16630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A8842D"/>
                </a:solidFill>
                <a:latin typeface="Calibri"/>
                <a:cs typeface="Calibri"/>
              </a:rPr>
              <a:t>C</a:t>
            </a:r>
            <a:r>
              <a:rPr sz="1800" b="1" spc="-95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8842D"/>
                </a:solidFill>
                <a:latin typeface="Calibri"/>
                <a:cs typeface="Calibri"/>
              </a:rPr>
              <a:t>O</a:t>
            </a:r>
            <a:r>
              <a:rPr sz="1800" b="1" spc="-80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8842D"/>
                </a:solidFill>
                <a:latin typeface="Calibri"/>
                <a:cs typeface="Calibri"/>
              </a:rPr>
              <a:t>N</a:t>
            </a:r>
            <a:r>
              <a:rPr sz="1800" b="1" spc="-70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8842D"/>
                </a:solidFill>
                <a:latin typeface="Calibri"/>
                <a:cs typeface="Calibri"/>
              </a:rPr>
              <a:t>C</a:t>
            </a:r>
            <a:r>
              <a:rPr sz="1800" b="1" spc="-80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A8842D"/>
                </a:solidFill>
                <a:latin typeface="Calibri"/>
                <a:cs typeface="Calibri"/>
              </a:rPr>
              <a:t>L</a:t>
            </a:r>
            <a:r>
              <a:rPr sz="1800" b="1" spc="-130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8842D"/>
                </a:solidFill>
                <a:latin typeface="Calibri"/>
                <a:cs typeface="Calibri"/>
              </a:rPr>
              <a:t>U</a:t>
            </a:r>
            <a:r>
              <a:rPr sz="1800" b="1" spc="-75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8842D"/>
                </a:solidFill>
                <a:latin typeface="Calibri"/>
                <a:cs typeface="Calibri"/>
              </a:rPr>
              <a:t>S</a:t>
            </a:r>
            <a:r>
              <a:rPr sz="1800" b="1" spc="-75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8842D"/>
                </a:solidFill>
                <a:latin typeface="Calibri"/>
                <a:cs typeface="Calibri"/>
              </a:rPr>
              <a:t>I</a:t>
            </a:r>
            <a:r>
              <a:rPr sz="1800" b="1" spc="-85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A8842D"/>
                </a:solidFill>
                <a:latin typeface="Calibri"/>
                <a:cs typeface="Calibri"/>
              </a:rPr>
              <a:t>O</a:t>
            </a:r>
            <a:r>
              <a:rPr sz="1800" b="1" spc="-80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A8842D"/>
                </a:solidFill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947419" y="1529028"/>
            <a:ext cx="9544050" cy="644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50" dirty="0">
                <a:solidFill>
                  <a:srgbClr val="FFFFFF"/>
                </a:solidFill>
              </a:rPr>
              <a:t>Election</a:t>
            </a:r>
            <a:r>
              <a:rPr sz="4050" spc="-55" dirty="0">
                <a:solidFill>
                  <a:srgbClr val="FFFFFF"/>
                </a:solidFill>
              </a:rPr>
              <a:t> </a:t>
            </a:r>
            <a:r>
              <a:rPr sz="4050" spc="-30" dirty="0">
                <a:solidFill>
                  <a:srgbClr val="FFFFFF"/>
                </a:solidFill>
              </a:rPr>
              <a:t>Technology</a:t>
            </a:r>
            <a:r>
              <a:rPr sz="4050" spc="-60" dirty="0">
                <a:solidFill>
                  <a:srgbClr val="FFFFFF"/>
                </a:solidFill>
              </a:rPr>
              <a:t> </a:t>
            </a:r>
            <a:r>
              <a:rPr sz="4050" dirty="0">
                <a:solidFill>
                  <a:srgbClr val="FFFFFF"/>
                </a:solidFill>
              </a:rPr>
              <a:t>Cannot</a:t>
            </a:r>
            <a:r>
              <a:rPr sz="4050" spc="-65" dirty="0">
                <a:solidFill>
                  <a:srgbClr val="FFFFFF"/>
                </a:solidFill>
              </a:rPr>
              <a:t> </a:t>
            </a:r>
            <a:r>
              <a:rPr sz="4050" dirty="0">
                <a:solidFill>
                  <a:srgbClr val="FFFFFF"/>
                </a:solidFill>
              </a:rPr>
              <a:t>Be</a:t>
            </a:r>
            <a:r>
              <a:rPr sz="4050" spc="-65" dirty="0">
                <a:solidFill>
                  <a:srgbClr val="FFFFFF"/>
                </a:solidFill>
              </a:rPr>
              <a:t> </a:t>
            </a:r>
            <a:r>
              <a:rPr sz="4050" dirty="0">
                <a:solidFill>
                  <a:srgbClr val="FFFFFF"/>
                </a:solidFill>
              </a:rPr>
              <a:t>an</a:t>
            </a:r>
            <a:r>
              <a:rPr sz="4050" spc="-35" dirty="0">
                <a:solidFill>
                  <a:srgbClr val="FFFFFF"/>
                </a:solidFill>
              </a:rPr>
              <a:t> </a:t>
            </a:r>
            <a:r>
              <a:rPr sz="4050" spc="-10" dirty="0">
                <a:solidFill>
                  <a:srgbClr val="FFFFFF"/>
                </a:solidFill>
              </a:rPr>
              <a:t>Island</a:t>
            </a:r>
            <a:endParaRPr sz="4050"/>
          </a:p>
        </p:txBody>
      </p:sp>
      <p:sp>
        <p:nvSpPr>
          <p:cNvPr id="9" name="object 9"/>
          <p:cNvSpPr/>
          <p:nvPr/>
        </p:nvSpPr>
        <p:spPr>
          <a:xfrm>
            <a:off x="945832" y="2788030"/>
            <a:ext cx="3537585" cy="29845"/>
          </a:xfrm>
          <a:custGeom>
            <a:avLst/>
            <a:gdLst/>
            <a:ahLst/>
            <a:cxnLst/>
            <a:rect l="l" t="t" r="r" b="b"/>
            <a:pathLst>
              <a:path w="3537585" h="29844">
                <a:moveTo>
                  <a:pt x="0" y="0"/>
                </a:moveTo>
                <a:lnTo>
                  <a:pt x="3537521" y="29845"/>
                </a:lnTo>
              </a:path>
            </a:pathLst>
          </a:custGeom>
          <a:ln w="19049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47419" y="2907422"/>
            <a:ext cx="2941320" cy="11893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2600" b="1" spc="-10" dirty="0">
                <a:solidFill>
                  <a:srgbClr val="A8842D"/>
                </a:solidFill>
                <a:latin typeface="Cambria"/>
                <a:cs typeface="Cambria"/>
              </a:rPr>
              <a:t>INFRASTRUCTURE</a:t>
            </a:r>
            <a:endParaRPr sz="2600">
              <a:latin typeface="Cambria"/>
              <a:cs typeface="Cambria"/>
            </a:endParaRPr>
          </a:p>
          <a:p>
            <a:pPr marL="12700">
              <a:lnSpc>
                <a:spcPts val="2620"/>
              </a:lnSpc>
              <a:spcBef>
                <a:spcPts val="360"/>
              </a:spcBef>
            </a:pP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that</a:t>
            </a:r>
            <a:r>
              <a:rPr sz="2200" i="1" spc="-2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connects</a:t>
            </a:r>
            <a:r>
              <a:rPr sz="2200" i="1" spc="-2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people</a:t>
            </a:r>
            <a:r>
              <a:rPr sz="2200" i="1" spc="-2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spc="-25" dirty="0">
                <a:solidFill>
                  <a:srgbClr val="CFDFD4"/>
                </a:solidFill>
                <a:latin typeface="Calibri"/>
                <a:cs typeface="Calibri"/>
              </a:rPr>
              <a:t>and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620"/>
              </a:lnSpc>
            </a:pPr>
            <a:r>
              <a:rPr sz="2200" i="1" spc="-10" dirty="0">
                <a:solidFill>
                  <a:srgbClr val="CFDFD4"/>
                </a:solidFill>
                <a:latin typeface="Calibri"/>
                <a:cs typeface="Calibri"/>
              </a:rPr>
              <a:t>systems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40578" y="2788030"/>
            <a:ext cx="3537585" cy="29845"/>
          </a:xfrm>
          <a:custGeom>
            <a:avLst/>
            <a:gdLst/>
            <a:ahLst/>
            <a:cxnLst/>
            <a:rect l="l" t="t" r="r" b="b"/>
            <a:pathLst>
              <a:path w="3537584" h="29844">
                <a:moveTo>
                  <a:pt x="0" y="0"/>
                </a:moveTo>
                <a:lnTo>
                  <a:pt x="3537457" y="29845"/>
                </a:lnTo>
              </a:path>
            </a:pathLst>
          </a:custGeom>
          <a:ln w="19050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142738" y="2907422"/>
            <a:ext cx="2753995" cy="11893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2600" b="1" spc="-10" dirty="0">
                <a:solidFill>
                  <a:srgbClr val="A8842D"/>
                </a:solidFill>
                <a:latin typeface="Cambria"/>
                <a:cs typeface="Cambria"/>
              </a:rPr>
              <a:t>POLICY</a:t>
            </a:r>
            <a:endParaRPr sz="2600">
              <a:latin typeface="Cambria"/>
              <a:cs typeface="Cambria"/>
            </a:endParaRPr>
          </a:p>
          <a:p>
            <a:pPr marL="12700">
              <a:lnSpc>
                <a:spcPts val="2620"/>
              </a:lnSpc>
              <a:spcBef>
                <a:spcPts val="360"/>
              </a:spcBef>
            </a:pP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that</a:t>
            </a:r>
            <a:r>
              <a:rPr sz="2200" i="1" spc="-35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removes</a:t>
            </a:r>
            <a:r>
              <a:rPr sz="2200" i="1" spc="-35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barriers</a:t>
            </a:r>
            <a:r>
              <a:rPr sz="2200" i="1" spc="-4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spc="-25" dirty="0">
                <a:solidFill>
                  <a:srgbClr val="CFDFD4"/>
                </a:solidFill>
                <a:latin typeface="Calibri"/>
                <a:cs typeface="Calibri"/>
              </a:rPr>
              <a:t>to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620"/>
              </a:lnSpc>
            </a:pPr>
            <a:r>
              <a:rPr sz="2200" i="1" spc="-10" dirty="0">
                <a:solidFill>
                  <a:srgbClr val="CFDFD4"/>
                </a:solidFill>
                <a:latin typeface="Calibri"/>
                <a:cs typeface="Calibri"/>
              </a:rPr>
              <a:t>deployment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335261" y="2788030"/>
            <a:ext cx="3537585" cy="29845"/>
          </a:xfrm>
          <a:custGeom>
            <a:avLst/>
            <a:gdLst/>
            <a:ahLst/>
            <a:cxnLst/>
            <a:rect l="l" t="t" r="r" b="b"/>
            <a:pathLst>
              <a:path w="3537584" h="29844">
                <a:moveTo>
                  <a:pt x="0" y="0"/>
                </a:moveTo>
                <a:lnTo>
                  <a:pt x="3537458" y="29845"/>
                </a:lnTo>
              </a:path>
            </a:pathLst>
          </a:custGeom>
          <a:ln w="19050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337675" y="2907422"/>
            <a:ext cx="3204845" cy="85851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2600" b="1" spc="-10" dirty="0">
                <a:solidFill>
                  <a:srgbClr val="A8842D"/>
                </a:solidFill>
                <a:latin typeface="Cambria"/>
                <a:cs typeface="Cambria"/>
              </a:rPr>
              <a:t>INNOVATION</a:t>
            </a:r>
            <a:endParaRPr sz="2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that</a:t>
            </a:r>
            <a:r>
              <a:rPr sz="2200" i="1" spc="-5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creates</a:t>
            </a:r>
            <a:r>
              <a:rPr sz="2200" i="1" spc="-5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better</a:t>
            </a:r>
            <a:r>
              <a:rPr sz="2200" i="1" spc="-2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CFDFD4"/>
                </a:solidFill>
                <a:latin typeface="Calibri"/>
                <a:cs typeface="Calibri"/>
              </a:rPr>
              <a:t>solutions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529944" y="2788030"/>
            <a:ext cx="3537585" cy="29845"/>
          </a:xfrm>
          <a:custGeom>
            <a:avLst/>
            <a:gdLst/>
            <a:ahLst/>
            <a:cxnLst/>
            <a:rect l="l" t="t" r="r" b="b"/>
            <a:pathLst>
              <a:path w="3537584" h="29844">
                <a:moveTo>
                  <a:pt x="0" y="0"/>
                </a:moveTo>
                <a:lnTo>
                  <a:pt x="3537458" y="29845"/>
                </a:lnTo>
              </a:path>
            </a:pathLst>
          </a:custGeom>
          <a:ln w="19050">
            <a:solidFill>
              <a:srgbClr val="A884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532612" y="2907422"/>
            <a:ext cx="3484245" cy="11893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2600" b="1" spc="40" dirty="0">
                <a:solidFill>
                  <a:srgbClr val="A8842D"/>
                </a:solidFill>
                <a:latin typeface="Cambria"/>
                <a:cs typeface="Cambria"/>
              </a:rPr>
              <a:t>RESILIENCE</a:t>
            </a:r>
            <a:endParaRPr sz="2600">
              <a:latin typeface="Cambria"/>
              <a:cs typeface="Cambria"/>
            </a:endParaRPr>
          </a:p>
          <a:p>
            <a:pPr marL="12700">
              <a:lnSpc>
                <a:spcPts val="2620"/>
              </a:lnSpc>
              <a:spcBef>
                <a:spcPts val="360"/>
              </a:spcBef>
            </a:pP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that</a:t>
            </a:r>
            <a:r>
              <a:rPr sz="2200" i="1" spc="-6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keeps</a:t>
            </a:r>
            <a:r>
              <a:rPr sz="2200" i="1" spc="-4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critical</a:t>
            </a:r>
            <a:r>
              <a:rPr sz="2200" i="1" spc="-7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CFDFD4"/>
                </a:solidFill>
                <a:latin typeface="Calibri"/>
                <a:cs typeface="Calibri"/>
              </a:rPr>
              <a:t>systems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620"/>
              </a:lnSpc>
            </a:pP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working</a:t>
            </a:r>
            <a:r>
              <a:rPr sz="2200" i="1" spc="-4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when</a:t>
            </a:r>
            <a:r>
              <a:rPr sz="2200" i="1" spc="-35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CFDFD4"/>
                </a:solidFill>
                <a:latin typeface="Calibri"/>
                <a:cs typeface="Calibri"/>
              </a:rPr>
              <a:t>challenges</a:t>
            </a:r>
            <a:r>
              <a:rPr sz="2200" i="1" spc="-55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CFDFD4"/>
                </a:solidFill>
                <a:latin typeface="Calibri"/>
                <a:cs typeface="Calibri"/>
              </a:rPr>
              <a:t>arise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50594" y="5266435"/>
            <a:ext cx="16386810" cy="20320"/>
          </a:xfrm>
          <a:custGeom>
            <a:avLst/>
            <a:gdLst/>
            <a:ahLst/>
            <a:cxnLst/>
            <a:rect l="l" t="t" r="r" b="b"/>
            <a:pathLst>
              <a:path w="16386810" h="20320">
                <a:moveTo>
                  <a:pt x="0" y="0"/>
                </a:moveTo>
                <a:lnTo>
                  <a:pt x="16386302" y="20319"/>
                </a:lnTo>
              </a:path>
            </a:pathLst>
          </a:custGeom>
          <a:ln w="9524">
            <a:solidFill>
              <a:srgbClr val="2E79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19114" y="8423402"/>
            <a:ext cx="6049645" cy="15875"/>
          </a:xfrm>
          <a:custGeom>
            <a:avLst/>
            <a:gdLst/>
            <a:ahLst/>
            <a:cxnLst/>
            <a:rect l="l" t="t" r="r" b="b"/>
            <a:pathLst>
              <a:path w="6049645" h="15875">
                <a:moveTo>
                  <a:pt x="0" y="0"/>
                </a:moveTo>
                <a:lnTo>
                  <a:pt x="6049264" y="15621"/>
                </a:lnTo>
              </a:path>
            </a:pathLst>
          </a:custGeom>
          <a:ln w="9525">
            <a:solidFill>
              <a:srgbClr val="2E79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231517" y="5946718"/>
            <a:ext cx="13822044" cy="3076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5300"/>
              </a:lnSpc>
              <a:spcBef>
                <a:spcPts val="95"/>
              </a:spcBef>
            </a:pPr>
            <a:r>
              <a:rPr sz="3000" b="1" i="1" dirty="0">
                <a:solidFill>
                  <a:srgbClr val="FFFFFF"/>
                </a:solidFill>
                <a:latin typeface="Cambria"/>
                <a:cs typeface="Cambria"/>
              </a:rPr>
              <a:t>If</a:t>
            </a:r>
            <a:r>
              <a:rPr sz="3000" b="1" i="1" spc="-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dirty="0">
                <a:solidFill>
                  <a:srgbClr val="FFFFFF"/>
                </a:solidFill>
                <a:latin typeface="Cambria"/>
                <a:cs typeface="Cambria"/>
              </a:rPr>
              <a:t>we</a:t>
            </a:r>
            <a:r>
              <a:rPr sz="3000" b="1" i="1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dirty="0">
                <a:solidFill>
                  <a:srgbClr val="FFFFFF"/>
                </a:solidFill>
                <a:latin typeface="Cambria"/>
                <a:cs typeface="Cambria"/>
              </a:rPr>
              <a:t>want</a:t>
            </a:r>
            <a:r>
              <a:rPr sz="3000" b="1" i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spc="-25" dirty="0">
                <a:solidFill>
                  <a:srgbClr val="FFFFFF"/>
                </a:solidFill>
                <a:latin typeface="Cambria"/>
                <a:cs typeface="Cambria"/>
              </a:rPr>
              <a:t>technology-</a:t>
            </a:r>
            <a:r>
              <a:rPr sz="3000" b="1" i="1" dirty="0">
                <a:solidFill>
                  <a:srgbClr val="FFFFFF"/>
                </a:solidFill>
                <a:latin typeface="Cambria"/>
                <a:cs typeface="Cambria"/>
              </a:rPr>
              <a:t>enabled</a:t>
            </a:r>
            <a:r>
              <a:rPr sz="3000" b="1" i="1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spc="-10" dirty="0">
                <a:solidFill>
                  <a:srgbClr val="FFFFFF"/>
                </a:solidFill>
                <a:latin typeface="Cambria"/>
                <a:cs typeface="Cambria"/>
              </a:rPr>
              <a:t>elections,</a:t>
            </a:r>
            <a:r>
              <a:rPr sz="3000" b="1" i="1" spc="-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dirty="0">
                <a:solidFill>
                  <a:srgbClr val="FFFFFF"/>
                </a:solidFill>
                <a:latin typeface="Cambria"/>
                <a:cs typeface="Cambria"/>
              </a:rPr>
              <a:t>we</a:t>
            </a:r>
            <a:r>
              <a:rPr sz="3000" b="1" i="1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dirty="0">
                <a:solidFill>
                  <a:srgbClr val="FFFFFF"/>
                </a:solidFill>
                <a:latin typeface="Cambria"/>
                <a:cs typeface="Cambria"/>
              </a:rPr>
              <a:t>must</a:t>
            </a:r>
            <a:r>
              <a:rPr sz="3000" b="1" i="1" spc="-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dirty="0">
                <a:solidFill>
                  <a:srgbClr val="FFFFFF"/>
                </a:solidFill>
                <a:latin typeface="Cambria"/>
                <a:cs typeface="Cambria"/>
              </a:rPr>
              <a:t>first</a:t>
            </a:r>
            <a:r>
              <a:rPr sz="3000" b="1" i="1" spc="-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dirty="0">
                <a:solidFill>
                  <a:srgbClr val="FFFFFF"/>
                </a:solidFill>
                <a:latin typeface="Cambria"/>
                <a:cs typeface="Cambria"/>
              </a:rPr>
              <a:t>build</a:t>
            </a:r>
            <a:r>
              <a:rPr sz="3000" b="1" i="1" spc="-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dirty="0">
                <a:solidFill>
                  <a:srgbClr val="FFFFFF"/>
                </a:solidFill>
                <a:latin typeface="Cambria"/>
                <a:cs typeface="Cambria"/>
              </a:rPr>
              <a:t>an</a:t>
            </a:r>
            <a:r>
              <a:rPr sz="3000" b="1" i="1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spc="-10" dirty="0">
                <a:solidFill>
                  <a:srgbClr val="FFFFFF"/>
                </a:solidFill>
                <a:latin typeface="Cambria"/>
                <a:cs typeface="Cambria"/>
              </a:rPr>
              <a:t>environment</a:t>
            </a:r>
            <a:r>
              <a:rPr sz="3000" b="1" i="1" spc="-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spc="-20" dirty="0">
                <a:solidFill>
                  <a:srgbClr val="FFFFFF"/>
                </a:solidFill>
                <a:latin typeface="Cambria"/>
                <a:cs typeface="Cambria"/>
              </a:rPr>
              <a:t>that </a:t>
            </a:r>
            <a:r>
              <a:rPr sz="3000" b="1" i="1" dirty="0">
                <a:solidFill>
                  <a:srgbClr val="FFFFFF"/>
                </a:solidFill>
                <a:latin typeface="Cambria"/>
                <a:cs typeface="Cambria"/>
              </a:rPr>
              <a:t>enables</a:t>
            </a:r>
            <a:r>
              <a:rPr sz="3000" b="1" i="1" spc="-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000" b="1" i="1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b="1" i="1" spc="-10" dirty="0">
                <a:solidFill>
                  <a:srgbClr val="FFFFFF"/>
                </a:solidFill>
                <a:latin typeface="Cambria"/>
                <a:cs typeface="Cambria"/>
              </a:rPr>
              <a:t>technology.</a:t>
            </a:r>
            <a:endParaRPr sz="3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315"/>
              </a:spcBef>
            </a:pPr>
            <a:endParaRPr sz="3000">
              <a:latin typeface="Cambria"/>
              <a:cs typeface="Cambria"/>
            </a:endParaRPr>
          </a:p>
          <a:p>
            <a:pPr marL="5715" algn="ctr">
              <a:lnSpc>
                <a:spcPct val="100000"/>
              </a:lnSpc>
              <a:spcBef>
                <a:spcPts val="5"/>
              </a:spcBef>
            </a:pPr>
            <a:r>
              <a:rPr sz="2500" b="1" dirty="0">
                <a:solidFill>
                  <a:srgbClr val="A8842D"/>
                </a:solidFill>
                <a:latin typeface="Cambria"/>
                <a:cs typeface="Cambria"/>
              </a:rPr>
              <a:t>Thank</a:t>
            </a:r>
            <a:r>
              <a:rPr sz="2500" b="1" spc="-70" dirty="0">
                <a:solidFill>
                  <a:srgbClr val="A8842D"/>
                </a:solidFill>
                <a:latin typeface="Cambria"/>
                <a:cs typeface="Cambria"/>
              </a:rPr>
              <a:t> </a:t>
            </a:r>
            <a:r>
              <a:rPr sz="2500" b="1" spc="-20" dirty="0">
                <a:solidFill>
                  <a:srgbClr val="A8842D"/>
                </a:solidFill>
                <a:latin typeface="Cambria"/>
                <a:cs typeface="Cambria"/>
              </a:rPr>
              <a:t>you.</a:t>
            </a:r>
            <a:endParaRPr sz="2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914"/>
              </a:spcBef>
            </a:pPr>
            <a:endParaRPr sz="2500">
              <a:latin typeface="Cambria"/>
              <a:cs typeface="Cambria"/>
            </a:endParaRPr>
          </a:p>
          <a:p>
            <a:pPr marL="2540" algn="ctr">
              <a:lnSpc>
                <a:spcPct val="100000"/>
              </a:lnSpc>
            </a:pP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Associate</a:t>
            </a:r>
            <a:r>
              <a:rPr sz="23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Professor</a:t>
            </a:r>
            <a:r>
              <a:rPr sz="23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Justin</a:t>
            </a:r>
            <a:r>
              <a:rPr sz="23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Atiang</a:t>
            </a:r>
            <a:r>
              <a:rPr sz="23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FFFFFF"/>
                </a:solidFill>
                <a:latin typeface="Calibri"/>
                <a:cs typeface="Calibri"/>
              </a:rPr>
              <a:t>Beshel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95186" y="9301988"/>
            <a:ext cx="5897880" cy="8229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1550" dirty="0">
                <a:solidFill>
                  <a:srgbClr val="CFDFD4"/>
                </a:solidFill>
                <a:latin typeface="Calibri"/>
                <a:cs typeface="Calibri"/>
              </a:rPr>
              <a:t>Honourable Commissioner,</a:t>
            </a:r>
            <a:r>
              <a:rPr sz="1550" spc="-5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CFDFD4"/>
                </a:solidFill>
                <a:latin typeface="Calibri"/>
                <a:cs typeface="Calibri"/>
              </a:rPr>
              <a:t>Ministry</a:t>
            </a:r>
            <a:r>
              <a:rPr sz="1550" spc="-5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CFDFD4"/>
                </a:solidFill>
                <a:latin typeface="Calibri"/>
                <a:cs typeface="Calibri"/>
              </a:rPr>
              <a:t>of</a:t>
            </a:r>
            <a:r>
              <a:rPr sz="1550" spc="5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CFDFD4"/>
                </a:solidFill>
                <a:latin typeface="Calibri"/>
                <a:cs typeface="Calibri"/>
              </a:rPr>
              <a:t>Science,</a:t>
            </a:r>
            <a:r>
              <a:rPr sz="1550" spc="10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CFDFD4"/>
                </a:solidFill>
                <a:latin typeface="Calibri"/>
                <a:cs typeface="Calibri"/>
              </a:rPr>
              <a:t>Technology &amp;</a:t>
            </a:r>
            <a:r>
              <a:rPr sz="1550" spc="5" dirty="0">
                <a:solidFill>
                  <a:srgbClr val="CFDFD4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CFDFD4"/>
                </a:solidFill>
                <a:latin typeface="Calibri"/>
                <a:cs typeface="Calibri"/>
              </a:rPr>
              <a:t>Innovation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55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550" i="1" dirty="0">
                <a:solidFill>
                  <a:srgbClr val="A8842D"/>
                </a:solidFill>
                <a:latin typeface="Calibri"/>
                <a:cs typeface="Calibri"/>
              </a:rPr>
              <a:t>Cross</a:t>
            </a:r>
            <a:r>
              <a:rPr sz="1550" i="1" spc="15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A8842D"/>
                </a:solidFill>
                <a:latin typeface="Calibri"/>
                <a:cs typeface="Calibri"/>
              </a:rPr>
              <a:t>River</a:t>
            </a:r>
            <a:r>
              <a:rPr sz="1550" i="1" spc="15" dirty="0">
                <a:solidFill>
                  <a:srgbClr val="A8842D"/>
                </a:solidFill>
                <a:latin typeface="Calibri"/>
                <a:cs typeface="Calibri"/>
              </a:rPr>
              <a:t> </a:t>
            </a:r>
            <a:r>
              <a:rPr sz="1550" i="1" spc="-20" dirty="0">
                <a:solidFill>
                  <a:srgbClr val="A8842D"/>
                </a:solidFill>
                <a:latin typeface="Calibri"/>
                <a:cs typeface="Calibri"/>
              </a:rPr>
              <a:t>State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1769</Words>
  <Application>Microsoft Macintosh PowerPoint</Application>
  <PresentationFormat>Custom</PresentationFormat>
  <Paragraphs>178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Cambria</vt:lpstr>
      <vt:lpstr>Times New Roman</vt:lpstr>
      <vt:lpstr>Office Theme</vt:lpstr>
      <vt:lpstr>Fostering an Enabling Environment for Electoral Technology</vt:lpstr>
      <vt:lpstr>The Future of Election Management Is Increasingly Digital</vt:lpstr>
      <vt:lpstr>Broadband Is Now Part of the Infrastructure of Election Management</vt:lpstr>
      <vt:lpstr>States Role Is to Enable — Not Duplicate</vt:lpstr>
      <vt:lpstr>Cross River: Building the Digital Foundations</vt:lpstr>
      <vt:lpstr>Right-of-Way: From Infrastructure Bottleneck to Digital Accelerator</vt:lpstr>
      <vt:lpstr>Election Infrastructure Must Be Designed for Resilience</vt:lpstr>
      <vt:lpstr>PowerPoint Presentation</vt:lpstr>
      <vt:lpstr>Election Technology Cannot Be an Island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River ICT Commissioner - Enabling Environment for Electoral Technology.pptx</dc:title>
  <dc:creator>pc</dc:creator>
  <cp:lastModifiedBy>Microsoft Office User</cp:lastModifiedBy>
  <cp:revision>2</cp:revision>
  <dcterms:created xsi:type="dcterms:W3CDTF">2026-09-09T11:49:37Z</dcterms:created>
  <dcterms:modified xsi:type="dcterms:W3CDTF">2026-09-10T07:53:22Z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2026-09-08T00:00:00Z</vt:filetime>
  </property>
  <property fmtid="{D5CDD505-2E9C-101B-9397-08002B2CF9AE}" pid="4" name="Creator">
    <vt:lpwstr>Microsoft® PowerPoint® 2024</vt:lpwstr>
  </property>
  <property fmtid="{D5CDD505-2E9C-101B-9397-08002B2CF9AE}" pid="5" name="LastSaved">
    <vt:filetime>2026-09-09T00:00:00Z</vt:filetime>
  </property>
  <property fmtid="{D5CDD505-2E9C-101B-9397-08002B2CF9AE}" pid="6" name="Producer">
    <vt:lpwstr>Microsoft® PowerPoint® 2024</vt:lpwstr>
  </property>
</Properties>
</file>