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0T03:37:09.87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1106 6553,'3'15'7955,"0"-1"-6760,45 196-1195,9 9 634,26 76 2532,25 64 212,506 1361-1684,-159-771-1694,-360-788 0,6-5 0,7-4 0,208 224 0,-240-298 17,4-4 1,2-4-1,4-3 0,179 105 0,-201-139-38,1-2-1,1-4 1,83 23-1,-95-36-47,0-2 0,1-3 1,0-2-1,93 0 0,-104-9-340,1-2 0,-1-1 1,-1-2-1,1-3 0,-2-1 0,1-2 1,-1-2-1,-1-1 0,-1-3 0,-1-1 1,0-2-1,-2-1 0,0-2 1,-2-2-1,38-37 0,-25 16-355,-3-3 0,-2-2-1,-2-1 1,-3-2 0,-2-2-1,-2-1 1,36-92 0,-28 41-381,-4-1 0,-6-2 0,27-174 0,-38 127 1053,-8 0-1,-6-1 1,-7 0-1,-8 1 1,-55-315-1,20 282 116,-8 1-1,-8 3 0,-8 2 0,-133-258 0,113 283-22,-168-234 0,180 296 0,-5 3 0,-4 4 0,-112-97 0,154 153 14,-2 2-1,-83-49 0,118 79 52,0 1 0,1-1 0,-2 1 0,1 1 0,0 0-1,-1 0 1,0 1 0,-17-2 0,23 4 11,0 0 0,0 0 0,0 1 1,1-1-1,-1 1 0,0 0 0,0 0 0,1 1 1,-1-1-1,0 1 0,1 0 0,0 0 0,-1 0 0,1 0 1,0 0-1,0 1 0,0 0 0,0-1 0,1 1 1,-1 0-1,1 0 0,0 1 0,-1-1 0,-2 7 1,-1 3 256,1 1 0,0-1 0,0 1 1,2 0-1,0 0 0,-2 15 1,0 16 712,3 1 1,2 51 0,30 178 2824,48 88 249,46 62-2334,234 512-1482,72-32-365,-224-517 61,-19-66 0,-28-69 0,-83-137 0,155 181 0,-231-296 0,11 11 0,0 0 0,0 0 0,1-1 0,0 0 0,28 17 0,-38-27-7,0 0-1,0 0 1,0 0 0,1 0-1,-1-1 1,0 1-1,0-1 1,1 1-1,-1-1 1,1 0-1,-1 0 1,0 0 0,1 0-1,-1 0 1,1 0-1,-1-1 1,0 1-1,1-1 1,-1 0 0,0 0-1,0 0 1,1 0-1,-1 0 1,0 0-1,0 0 1,0-1-1,0 1 1,-1-1 0,1 1-1,0-1 1,2-4-1,4-4-150,-1 0 0,0-1-1,-1 0 1,9-22-1,7-23-1161,26-105-1,0-68-788,-13 55 928,-29 143 975,36-139-837,-31 134 724,1 0 0,28-53 0,-33 76 169,0 1-1,1-1 1,1 2-1,0-1 1,1 1 0,0 1-1,0-1 1,1 2-1,1 0 1,-1 0-1,2 1 1,12-7-1,-2 4 156,0 2 0,0 0 0,0 1 0,1 2 0,1 0 0,32-2 0,19 0 838,96 4 0,81 17 637,-45-2-261,-68-8-1509,1-5 0,-1-7-1,179-34 1,-243 26-394,0-3 1,127-52-1,-152 48 400,0-2 1,-1-2-1,-2-2 0,66-53 1,-90 62 120,0 0 0,-2-2 0,-1 0 1,0-2-1,-2 0 0,-1-1 1,26-50-1,-36 59 59,-1 1 0,-1-2 0,-1 1 0,0 0 0,-2-1 0,3-25 0,-5 30 18,-1-1 0,0 0 1,-1 1-1,-1-1 0,0 1 0,-1-1 0,0 1 0,-1 0 1,-7-15-1,7 18 78,-1 1-1,0 0 1,-1 0 0,0 1 0,0 0-1,-1 0 1,0 0 0,0 1 0,-1 0 0,1 0-1,-2 1 1,1 0 0,-1 0 0,-18-8 0,21 12 67,0-1 1,0 1 0,-1 0 0,1 1 0,-1-1 0,0 1 0,0 0 0,1 1 0,-1 0 0,0 0 0,0 1 0,1-1 0,-1 1 0,0 1 0,1-1 0,-1 1 0,1 0 0,0 1-1,0 0 1,-1 0 0,2 0 0,-1 0 0,-8 8 0,6-4 49,0 1 0,1-1-1,0 2 1,1-1 0,0 1 0,0 0-1,1 0 1,0 0 0,0 1 0,1 0-1,0 0 1,1 0 0,1 0-1,-3 12 1,1 2 79,2 0 0,0 0 0,1 0-1,2 0 1,3 29 0,0-29-29,1 0 0,1-1 1,0 1-1,2-1 0,1-1 1,1 0-1,0 0 0,2-1 1,1 0-1,0-1 0,27 31 1,-30-41-59,-1-1 0,2 0 0,-1 0 0,1-1 0,0 0 0,1-1 0,0 0 0,0-1 0,21 7 0,-22-10-25,0 0 0,0-1 1,0 0-1,0-1 0,0 0 1,0-1-1,0 0 0,1-1 0,-1 0 1,0-1-1,0 0 0,20-7 0,-16 3-149,-1 0-1,0-1 1,0 0-1,-1-1 1,0-1-1,0 0 1,-1 0-1,0-2 1,-1 1-1,0-2 1,17-22-1,-16 17-15,-1-1 0,0 0 0,-2 0 0,0-1 0,-1-1 0,-1 1-1,0-1 1,4-28 0,-10 41 79,2-6-103,-1-1-1,2 1 0,6-18 1,-8 26 112,0 1 0,1 0 0,-1 0 0,1 0 0,0 0 0,0 1 0,0-1 0,0 1 0,0-1 0,1 1 0,0 0 0,0 1 0,7-5 0,9-3 22,0 2-1,1 0 0,31-7 1,71-9-129,-79 16-50,64-11 90,229-50-839,-282 54 654,-1-2 0,0-3 0,-1-2 0,49-30 0,-36 10-205,118-100 1,-140 106 319,-36 29 220,1 1-1,-1 0 1,1 0-1,0 1 1,1 1-1,-1-1 1,1 2-1,0-1 1,0 1-1,0 1 1,0 0-1,1 0 1,-1 1-1,0 0 1,1 1-1,-1 0 1,1 0-1,-1 2 1,1-1-1,15 5 1,39 12 535,71 30 0,-83-27-148,0-2-1,101 20 0,-136-36-442,-1-1-1,1-1 1,0 0-1,-1-1 1,1-2-1,-1 1 1,1-2-1,-1 0 0,0-1 1,0-1-1,0-1 1,-1 0-1,22-11 1,-5-3-348,-1-1 1,0-2 0,39-36-1,79-90-866,-86 82 815,-5 8-281,76-60 1,-111 101 654,0 1 0,1 1 0,1 1 0,0 2 0,1 0 0,54-16 0,-31 17 580,88-10 1,55 8 354,38-5-524,-188 13-624,0-2-1,-1-2 1,55-20 0,-81 23 106,1 0 0,-1-1 0,-1-1 1,0 0-1,0-1 0,0 0 1,-2-2-1,1 1 0,-1-2 1,-1 0-1,11-15 0,-10 10-92,-2 0-1,0-1 1,-1 0 0,-1-1 0,-1 0-1,0 0 1,-2-1 0,8-40-1,-8 14-165,-1-1-1,-3 0 1,-1 0-1,-3 0 0,-9-59 1,-7 12-590,-46-154 0,12 98 636,-6 1 0,-131-240 1,96 232 227,-6 4 1,-132-156-1,66 119 76,129 155 38,-2 0-1,-73-52 1,104 83 31,0 0-1,1 1 1,-2 0 0,1 0-1,0 1 1,-1 0 0,1 0-1,-1 1 1,-10-2 0,16 3-14,0 1 1,0 0 0,0 0 0,0 1 0,0-1 0,0 0 0,0 1 0,0-1 0,1 1 0,-1 0 0,0-1 0,0 1 0,0 0 0,1 0 0,-1 0 0,-2 2-1,2 0 39,-1-1-1,1 1 0,0 0 0,0-1 0,0 1 0,1 0 1,-1 1-1,1-1 0,-1 0 0,1 0 0,0 0 0,0 5 1,-2 9 264,0-1 0,2 0 0,0 1 0,0-1 1,4 24-1,20 94 1644,38 83 1063,6-39-1781,8-3 0,8-4 1,119 186-1,375 442 2221,-122-293-3491,-449-500 0,25 24 0,0-2 0,49 34 0,-71-56 0,-1-1 0,1 0 0,0 0 0,1-1 0,-1 0 0,1-1 0,0 0 0,0 0 0,0-1 0,0 0 0,0-1 0,0 0 0,0-1 0,0 0 0,11-1 0,-15 0 0,-1-1 0,1 1 0,-1-1 0,10-4 0,9-9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0T03:37:10.27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1060 1 6553,'-7'3'5245,"-3"2"-3472,-224 176-1809,91-66 251,134-108-145,-279 205 1676,202-155-1114,-134 68 0,158-99-65,142-27 1543,81 10 0,-65-1-886,253 16 182,365 18-983,3-49-841,-565-7-700,-2-6-1,0-7 0,-1-7 0,280-102 1,-335 97 1118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0T03:37:10.97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3915 6553,'0'0'0,"6"-1"0,53-21 0,-16 3 0,138-57 0,133-55 0,122-55 0,108-54 0,79-41 0,56-27 0,2978-1341 0,-3236 1461 0,-65 25 0,-60 22 0,13-14 0,138-65 0,-377 189 0,1 2 0,1 4 0,81-18 0,-114 36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0T03:37:12.92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2285 6553,'5'11'5854,"-4"-9"-5488,3 2-93,19 22-273,29 27 0,-46-47 0,71 65 807,3-3 1,3-4 0,2-3-1,152 81 1,-170-110 119,2-2-1,122 36 1,-136-52-672,1-2-1,0-3 1,1-2-1,62-1 1,-81-7-493,1-1 1,-1-2-1,0-1 1,0-3-1,-1-1 1,0-1-1,0-2 1,44-22-1,-50 19-24,-2-2-1,0 0 0,0-3 1,-2 0-1,-1-2 0,0 0 1,-2-2-1,0-1 0,31-43 0,-29 28-134,-1-1-1,-1-1 0,-3-1 0,-1-1 0,-3-1 0,22-85 0,-30 90 175,-1-1 0,-3 1-1,-1-1 1,-2 0-1,-2 0 1,-2 0-1,-1 0 1,-12-53-1,10 71 132,-1-1-1,-1 1 0,-2 0 0,0 1 0,-1 0 0,-1 0 0,-1 1 0,-1 1 0,-25-31 0,13 31 326,24 20-227,1-1 1,0 1-1,0 0 1,0 0 0,0 0-1,0 0 1,-1 0-1,1 0 1,0 0-1,0 0 1,0 0-1,0 0 1,-1-1-1,1 1 1,0 0 0,0 0-1,0 0 1,0 0-1,-1 0 1,1 0-1,0 0 1,0 0-1,0 1 1,-1-1-1,1 0 1,0 0-1,0 0 1,0 0 0,0 0-1,-1 0 1,1 0-1,0 0 1,0 0-1,0 0 1,0 1-1,0-1 1,-1 0-1,1 0 1,0 0 0,0 0-1,0 0 1,0 1-1,0-1 1,0 0-1,0 0 1,5 20 426,11 13 523,1-2-1,39 53 0,-39-60-570,102 142 1828,951 1202 4289,-700-906-5507,-350-437-995,214 275 0,-22 9 0,-177-252 0,39 88 0,-65-124 0,0 1 0,-2 0 0,-1 1 0,-1 0 0,0 0 0,-2 0 0,1 35 0,-5-45 0,0-1 0,0 1 0,-1-1 0,-1 0 0,0 0 0,-1 0 0,0 0 0,0 0 0,-12 18 0,7-15 0,0-1 0,-2 0 0,0 0 0,0-2 0,-1 1 0,-19 14 0,-3-2 0,-2-2 0,0-1 0,-1-2 0,-1-1 0,-43 14 0,-26 4 0,0-6 0,-2-3 0,-1-6 0,-1-4 0,-140 3 0,148-18-481,-111-10-1,146 0-267,1-3 0,-116-32 1,142 29 321,0-2 0,1-1 0,1-3 0,0-1-1,-46-32 1,59 33 188,0-2 0,1-1 0,1 0 0,1-2 0,1-1 0,2-1 0,-32-49 0,34 42-317,1-1 0,1-1-1,2-1 1,1 0 0,-12-60 0,16 45-206,2 1 0,3-1 0,3-88 0,8 53 27,4 0 0,4 0 0,4 2-1,52-147 1,-13 80 620,8 3 0,107-180-1,-74 168 151,202-247-1,-232 326 70,2 4-1,84-70 1,-120 118 2,1 1 1,1 2-1,1 1 0,1 3 1,1 1-1,1 2 0,51-17 1,-67 29 106,0 1 1,1 1 0,0 1-1,0 1 1,0 1-1,0 2 1,0 1 0,30 4-1,-27 0 123,1 1-1,-1 2 1,-1 1-1,1 1 0,-1 1 1,46 27-1,11 16 1294,151 128-1,-67-46-168,-119-100-806,81 45-1,-110-70-380,1-1 0,0-1 0,0-1 0,1 0 0,0-2 0,45 6-1,-52-10-280,-1-2 0,1 0-1,0 0 1,-1-2-1,1 0 1,-1 0 0,0-2-1,0 0 1,0 0-1,0-2 1,22-11-1,-13 3-263,-1-1 0,-1-1 0,-1-1 0,0 0-1,-1-2 1,-1-1 0,0 0 0,22-33 0,-17 16-87,-1 0 0,-2-1 0,-1-2 0,22-63 0,-30 65 103,-1 1-1,-2-2 1,-1 1-1,-3-1 1,-1 0 0,-1 0-1,-3-1 1,-8-73-1,4 88 72,0 0-1,-3 0 0,0 0 0,-1 1 0,-1 0 0,-1 0 1,-2 1-1,0 1 0,-1 0 0,-1 0 0,-1 1 0,-1 1 1,-1 1-1,-30-27 0,24 28 186,-1 1 0,0 0 0,-1 3 0,-1 0 0,0 1 0,-1 1 0,0 2 0,-1 1 0,-37-8 0,37 12 169,0 0-1,0 2 1,0 1 0,-1 1-1,1 2 1,-1 1-1,1 0 1,0 3 0,-43 11-1,59-12-83,1 0-1,-1 1 1,1 0 0,0 1-1,0 0 1,0 0-1,1 2 1,0-1-1,0 1 1,1 0 0,-15 18-1,19-19 1,0 0-1,1 0 1,0 0-1,0 0 0,1 0 1,0 1-1,0 0 1,1 0-1,0 0 1,0 0-1,1 0 1,0 0-1,0 0 1,1 0-1,0 1 1,1-1-1,-1 0 1,4 14-1,2-4 84,-1-1-1,2 1 1,0-1-1,2-1 1,-1 0 0,2 0-1,0-1 1,1 0-1,0 0 1,1-1-1,1-1 1,0 0-1,1-1 1,20 14 0,-7-8 129,1 0-1,0-2 1,1-1 0,0-1 0,1-2 0,1-1 0,43 10 0,-33-14-451,2-1 1,-1-2-1,0-3 0,1 0 1,-1-3-1,0-2 0,0-1 0,0-2 1,0-3-1,-1 0 0,-1-3 1,0-2-1,-1-1 0,0-2 1,45-28-1,-51 25-135,-1-1 0,-1-2-1,-1 0 1,-2-2 0,0-2 0,-2 0-1,31-44 1,-39 46 123,-1-1-1,-2-1 1,0 0-1,-2-1 1,-2-1 0,0 0-1,-2 0 1,-1-1-1,5-48 1,-10 44-80,-1-1 1,-7-70 0,-24-68-252,28 155 427,1 19 76,0 0 0,0-1 1,0 1-1,0-1 0,0 1 0,0 0 0,1-1 1,-1 1-1,0 0 0,0-1 0,0 1 0,1 0 1,-1-1-1,0 1 0,0 0 0,1-1 0,-1 1 1,0 0-1,1 0 0,-1-1 0,0 1 1,1 0-1,0 0 0,1-1 41,0 1 1,0 0-1,1 1 1,-1-1-1,0 0 0,0 1 1,1-1-1,-1 1 1,0-1-1,0 1 1,0 0-1,3 2 0,215 103 2606,-34-15-1355,-78-42-255,191 59 0,-252-96-742,0-2-1,75 6 1,-90-15-320,0 0 0,0-2 0,0-2 0,55-11 0,-64 8-154,0-1-1,-1-1 1,0-1-1,0 0 1,-1-2 0,0-1-1,-1-1 1,0 0-1,-1-1 1,0-2 0,-2 1-1,0-2 1,0-1 0,14-19-1,-13 11-57,-1 0 0,-1-2 1,-1 1-1,-2-2 0,0 0 0,-2 0 0,-2-1 0,0-1 1,-2 1-1,3-37 0,-6 21 39,-2 0 0,-2 0 0,-2-1 0,-2 1-1,-2 0 1,-3 1 0,-1-1 0,-2 2 0,-2 0 0,-2 0 0,-26-51 0,9 43 10,42 68 530,1-1 0,0-1 0,1 1 0,19 19 0,-9-11 17,127 139 2101,194 162-1,-236-236-1866,3-6-1,4-4 1,177 92 0,-204-128-599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0T03:37:13.49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83 63 6553,'-24'0'0,"10"0"0,11 1 0,-1-1 0,1 0 0,-1 0 0,1 0 0,-1-1 0,-4 0 0,7 1 0,0-1 0,0 1 0,0-1 0,1 1 0,-1-1 0,0 1 0,0-1 0,0 1 0,1-1 0,-1 0 0,1 0 0,-1 1 0,0-1 0,1 0 0,-1 0 0,1 1 0,-1-1 0,1 0 0,0 0 0,-1 0 0,1 0 0,0 0 0,0 0 0,0 0 0,-1 0 0,1 0 0,0 1 0,0-3 0,0-1 0,0 0 0,0 0 0,0 0 0,0 1 0,0-1 0,0 0 0,1 1 0,1-5 0,-2 10 0,0-2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0104" y="0"/>
            <a:ext cx="12191695" cy="6858000"/>
          </a:xfrm>
          <a:prstGeom prst="rect">
            <a:avLst/>
          </a:prstGeom>
          <a:solidFill>
            <a:srgbClr val="091F34"/>
          </a:solidFill>
          <a:ln>
            <a:solidFill>
              <a:srgbClr val="09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Connector 2"/>
          <p:cNvCxnSpPr/>
          <p:nvPr/>
        </p:nvCxnSpPr>
        <p:spPr>
          <a:xfrm>
            <a:off x="8138160" y="457200"/>
            <a:ext cx="3474720" cy="1188720"/>
          </a:xfrm>
          <a:prstGeom prst="line">
            <a:avLst/>
          </a:prstGeom>
          <a:ln w="19050">
            <a:solidFill>
              <a:srgbClr val="3252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589520" y="1371600"/>
            <a:ext cx="4023360" cy="2651760"/>
          </a:xfrm>
          <a:prstGeom prst="line">
            <a:avLst/>
          </a:prstGeom>
          <a:ln w="19050">
            <a:solidFill>
              <a:srgbClr val="3252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8595360" y="4663440"/>
            <a:ext cx="3200400" cy="1554480"/>
          </a:xfrm>
          <a:prstGeom prst="line">
            <a:avLst/>
          </a:prstGeom>
          <a:ln w="19050">
            <a:solidFill>
              <a:srgbClr val="3252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7040880" y="4206240"/>
            <a:ext cx="4663440" cy="1920240"/>
          </a:xfrm>
          <a:prstGeom prst="line">
            <a:avLst/>
          </a:prstGeom>
          <a:ln w="19050">
            <a:solidFill>
              <a:srgbClr val="3252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8174736" y="402336"/>
            <a:ext cx="109728" cy="1097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1558015" y="1591056"/>
            <a:ext cx="109728" cy="1097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34656" y="1316736"/>
            <a:ext cx="109728" cy="1097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1558015" y="3968496"/>
            <a:ext cx="109728" cy="1097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540496" y="6163056"/>
            <a:ext cx="109728" cy="1097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1740896" y="4608576"/>
            <a:ext cx="109728" cy="1097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986016" y="4151376"/>
            <a:ext cx="109728" cy="1097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1649456" y="6071616"/>
            <a:ext cx="109728" cy="1097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8640" y="411480"/>
            <a:ext cx="4572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NIGERIA </a:t>
            </a:r>
            <a:r>
              <a:rPr sz="12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eGOVT</a:t>
            </a:r>
            <a:r>
              <a:rPr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SUMMIT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1097280"/>
            <a:ext cx="7315200" cy="12618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LAST MILE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3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2697480"/>
            <a:ext cx="667512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1F4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Powering Connectivity &amp; Energy</a:t>
            </a:r>
            <a:br>
              <a:rPr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2200" b="1">
                <a:solidFill>
                  <a:srgbClr val="E1F4E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100% Polling Unit Coverage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794760"/>
            <a:ext cx="6537960" cy="54864"/>
          </a:xfrm>
          <a:prstGeom prst="rect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6928" y="4160520"/>
            <a:ext cx="18288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CORE MESSAGE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4462272"/>
            <a:ext cx="658368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cannot 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efficiently </a:t>
            </a:r>
            <a:r>
              <a:rPr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digitali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an elect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oral process </a:t>
            </a:r>
            <a:r>
              <a:rPr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sustainable </a:t>
            </a:r>
            <a:r>
              <a:rPr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supply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integration</a:t>
            </a:r>
            <a:r>
              <a:rPr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1828800"/>
            <a:ext cx="30175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POLLING UNIT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549640" y="2331720"/>
            <a:ext cx="2468880" cy="502920"/>
          </a:xfrm>
          <a:prstGeom prst="roundRect">
            <a:avLst/>
          </a:prstGeom>
          <a:solidFill>
            <a:srgbClr val="11324A"/>
          </a:solidFill>
          <a:ln>
            <a:solidFill>
              <a:srgbClr val="3662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49640" y="2404872"/>
            <a:ext cx="246888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49640" y="3063240"/>
            <a:ext cx="2468880" cy="502920"/>
          </a:xfrm>
          <a:prstGeom prst="roundRect">
            <a:avLst/>
          </a:prstGeom>
          <a:solidFill>
            <a:srgbClr val="11324A"/>
          </a:solidFill>
          <a:ln>
            <a:solidFill>
              <a:srgbClr val="3662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49640" y="3136392"/>
            <a:ext cx="246888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CONNECTIVITY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549640" y="3794760"/>
            <a:ext cx="2468880" cy="502920"/>
          </a:xfrm>
          <a:prstGeom prst="roundRect">
            <a:avLst/>
          </a:prstGeom>
          <a:solidFill>
            <a:srgbClr val="11324A"/>
          </a:solidFill>
          <a:ln>
            <a:solidFill>
              <a:srgbClr val="3662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49640" y="3867912"/>
            <a:ext cx="246888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ELECTION </a:t>
            </a:r>
            <a:r>
              <a:rPr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</a:t>
            </a: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NOLOGY</a:t>
            </a:r>
            <a:endParaRPr sz="12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549640" y="4526280"/>
            <a:ext cx="2468880" cy="502920"/>
          </a:xfrm>
          <a:prstGeom prst="roundRect">
            <a:avLst/>
          </a:prstGeom>
          <a:solidFill>
            <a:srgbClr val="11324A"/>
          </a:solidFill>
          <a:ln>
            <a:solidFill>
              <a:srgbClr val="3662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49640" y="4599432"/>
            <a:ext cx="246888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2816" y="6510528"/>
            <a:ext cx="457200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 dirty="0">
                <a:solidFill>
                  <a:srgbClr val="B4C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NIGERIA </a:t>
            </a:r>
            <a:r>
              <a:rPr sz="800" b="1" dirty="0" err="1">
                <a:solidFill>
                  <a:srgbClr val="B4C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eGOVT</a:t>
            </a:r>
            <a:r>
              <a:rPr sz="800" b="1" dirty="0">
                <a:solidFill>
                  <a:srgbClr val="B4C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SUMMIT • LAGOS</a:t>
            </a:r>
            <a:r>
              <a:rPr lang="en-US" sz="800" b="1" dirty="0">
                <a:solidFill>
                  <a:srgbClr val="B4C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||   Speaker: Oluwasoji AGBOOLA</a:t>
            </a:r>
            <a:endParaRPr sz="800" b="1" dirty="0">
              <a:solidFill>
                <a:srgbClr val="B4C3C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4C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45720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 • 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09728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 dirty="0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Last Mile Is an Infrastructure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97864"/>
            <a:ext cx="1097280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100% digital polling-unit coverage requires reliable power + resilient connectivity at the edge.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37360"/>
            <a:ext cx="3474720" cy="1143000"/>
          </a:xfrm>
          <a:prstGeom prst="rect">
            <a:avLst/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" y="1847088"/>
            <a:ext cx="1737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 dirty="0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176,846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31720"/>
            <a:ext cx="265176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Polling units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29260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INEC, 2023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9120" y="1737360"/>
            <a:ext cx="3474720" cy="1143000"/>
          </a:xfrm>
          <a:prstGeom prst="rect">
            <a:avLst/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1847088"/>
            <a:ext cx="1737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54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~62.5%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331720"/>
            <a:ext cx="265176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Electricity access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615184"/>
            <a:ext cx="29260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Bank, 2024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0" y="1737360"/>
            <a:ext cx="3474720" cy="1143000"/>
          </a:xfrm>
          <a:prstGeom prst="rect">
            <a:avLst/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12480" y="1847088"/>
            <a:ext cx="1737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CD99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331720"/>
            <a:ext cx="265176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Coverage target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615184"/>
            <a:ext cx="29260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+ connectivity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6120"/>
            <a:ext cx="5349240" cy="2889504"/>
          </a:xfrm>
          <a:prstGeom prst="roundRect">
            <a:avLst/>
          </a:prstGeom>
          <a:solidFill>
            <a:srgbClr val="FAE7E7"/>
          </a:solidFill>
          <a:ln>
            <a:solidFill>
              <a:srgbClr val="C4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8680" y="3369563"/>
            <a:ext cx="402336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C4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CHALLENGE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79" y="3689602"/>
            <a:ext cx="4726577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Unreliable / absent grid power</a:t>
            </a:r>
          </a:p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Weak or unavailable mobile coverage</a:t>
            </a:r>
          </a:p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Generator dependence: fuel, logistics &amp; security</a:t>
            </a:r>
          </a:p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Difficult terrain and dispersed infrastructure</a:t>
            </a:r>
          </a:p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Power and ICT often procured as separate systems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246120"/>
            <a:ext cx="5349240" cy="3227832"/>
          </a:xfrm>
          <a:prstGeom prst="roundRect">
            <a:avLst/>
          </a:prstGeom>
          <a:solidFill>
            <a:srgbClr val="E5F0F9"/>
          </a:solidFill>
          <a:ln>
            <a:solidFill>
              <a:srgbClr val="154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83680" y="3369563"/>
            <a:ext cx="4480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154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POWER MATTERS FOR ELECTIONS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0" y="3669356"/>
            <a:ext cx="4572000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BVAS and field devices require charged batteries</a:t>
            </a:r>
          </a:p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Routers, modems and satellite terminals need stable power</a:t>
            </a:r>
          </a:p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Lighting, laptops and ancillary systems are electrical loads</a:t>
            </a:r>
          </a:p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Backend networks and data cent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require continuous power</a:t>
            </a:r>
          </a:p>
          <a:p>
            <a:pPr>
              <a:spcAft>
                <a:spcPts val="4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Power reliability affects transmission, credibility and trust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510528"/>
            <a:ext cx="457200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NIGERIA eGOVT SUMMIT • LAGOS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088" y="0"/>
            <a:ext cx="12191695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45720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 •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09728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the Polling Unit as a Critical Infrastructure Node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97864"/>
            <a:ext cx="1097280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 from temporary power logistics to a standardised, monitored and resilient energy architecture.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19" y="1691640"/>
            <a:ext cx="7455103" cy="4251960"/>
          </a:xfrm>
          <a:prstGeom prst="roundRect">
            <a:avLst/>
          </a:prstGeom>
          <a:solidFill>
            <a:srgbClr val="E1F4E9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6766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STANDARDISED POLLING UNIT ENERGY SYSTEM (PUES)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514600"/>
            <a:ext cx="141732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651760"/>
            <a:ext cx="141732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PV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44368"/>
            <a:ext cx="14173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88920" y="2514600"/>
            <a:ext cx="141732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154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88920" y="2651760"/>
            <a:ext cx="141732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54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BATTERY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8920" y="2944368"/>
            <a:ext cx="14173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BUFFER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2514600"/>
            <a:ext cx="141732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CD99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3440" y="2651760"/>
            <a:ext cx="141732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CD99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2944368"/>
            <a:ext cx="14173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2514600"/>
            <a:ext cx="10972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C4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69380" y="2622318"/>
            <a:ext cx="96012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>
                <a:solidFill>
                  <a:srgbClr val="C4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9380" y="2956075"/>
            <a:ext cx="109728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EMERGEN</a:t>
            </a:r>
            <a:r>
              <a:rPr lang="en-US" sz="1050" b="1" dirty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050" b="1" dirty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28800" y="3703320"/>
            <a:ext cx="4709160" cy="658368"/>
          </a:xfrm>
          <a:prstGeom prst="roundRect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28800" y="3822191"/>
            <a:ext cx="470916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INTELLIGENT DC BUS + POWER MANAGEMENT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33271" y="4666053"/>
            <a:ext cx="141732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A0B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4400" y="4791456"/>
            <a:ext cx="141732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BVAS / DEVICES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817222" y="4672584"/>
            <a:ext cx="141732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A0B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3200" y="4791456"/>
            <a:ext cx="141732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0" y="4663440"/>
            <a:ext cx="141732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A0B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0" y="4791456"/>
            <a:ext cx="141732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LAPTOPS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0" y="4663440"/>
            <a:ext cx="141732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A0B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00800" y="4791456"/>
            <a:ext cx="141732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LIGHTING</a:t>
            </a:r>
          </a:p>
        </p:txBody>
      </p:sp>
      <p:cxnSp>
        <p:nvCxnSpPr>
          <p:cNvPr id="30" name="Connector 29"/>
          <p:cNvCxnSpPr>
            <a:cxnSpLocks/>
          </p:cNvCxnSpPr>
          <p:nvPr/>
        </p:nvCxnSpPr>
        <p:spPr>
          <a:xfrm>
            <a:off x="1618488" y="3337560"/>
            <a:ext cx="713232" cy="365760"/>
          </a:xfrm>
          <a:prstGeom prst="line">
            <a:avLst/>
          </a:prstGeom>
          <a:ln w="25400">
            <a:solidFill>
              <a:srgbClr val="1C99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3493008" y="3337560"/>
            <a:ext cx="0" cy="365760"/>
          </a:xfrm>
          <a:prstGeom prst="line">
            <a:avLst/>
          </a:prstGeom>
          <a:ln w="25400">
            <a:solidFill>
              <a:srgbClr val="1C99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5367528" y="3337560"/>
            <a:ext cx="0" cy="365760"/>
          </a:xfrm>
          <a:prstGeom prst="line">
            <a:avLst/>
          </a:prstGeom>
          <a:ln w="25400">
            <a:solidFill>
              <a:srgbClr val="1C99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>
            <a:cxnSpLocks/>
          </p:cNvCxnSpPr>
          <p:nvPr/>
        </p:nvCxnSpPr>
        <p:spPr>
          <a:xfrm flipH="1">
            <a:off x="6080760" y="3337560"/>
            <a:ext cx="960120" cy="365760"/>
          </a:xfrm>
          <a:prstGeom prst="line">
            <a:avLst/>
          </a:prstGeom>
          <a:ln w="25400">
            <a:solidFill>
              <a:srgbClr val="1C99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>
            <a:cxnSpLocks/>
            <a:endCxn id="22" idx="0"/>
          </p:cNvCxnSpPr>
          <p:nvPr/>
        </p:nvCxnSpPr>
        <p:spPr>
          <a:xfrm flipH="1">
            <a:off x="1741931" y="4361688"/>
            <a:ext cx="800101" cy="304365"/>
          </a:xfrm>
          <a:prstGeom prst="line">
            <a:avLst/>
          </a:prstGeom>
          <a:ln w="25400">
            <a:solidFill>
              <a:srgbClr val="1C99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3493008" y="4370832"/>
            <a:ext cx="0" cy="301752"/>
          </a:xfrm>
          <a:prstGeom prst="line">
            <a:avLst/>
          </a:prstGeom>
          <a:ln w="25400">
            <a:solidFill>
              <a:srgbClr val="1C99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>
            <a:cxnSpLocks/>
          </p:cNvCxnSpPr>
          <p:nvPr/>
        </p:nvCxnSpPr>
        <p:spPr>
          <a:xfrm>
            <a:off x="6281928" y="4361688"/>
            <a:ext cx="827532" cy="301752"/>
          </a:xfrm>
          <a:prstGeom prst="line">
            <a:avLst/>
          </a:prstGeom>
          <a:ln w="25400">
            <a:solidFill>
              <a:srgbClr val="1C99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8092440" y="1691640"/>
            <a:ext cx="3566160" cy="4626864"/>
          </a:xfrm>
          <a:prstGeom prst="rect">
            <a:avLst/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66760" y="1713715"/>
            <a:ext cx="329184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 REQUIREMENTS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15223" y="2204579"/>
            <a:ext cx="283464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DC-first architecture where p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ossible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Modular and scalable design</a:t>
            </a:r>
          </a:p>
          <a:p>
            <a:pPr>
              <a:spcAft>
                <a:spcPts val="4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Defined battery autonomy</a:t>
            </a:r>
          </a:p>
          <a:p>
            <a:pPr>
              <a:spcAft>
                <a:spcPts val="4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Remote monitoring &amp; status telemetry</a:t>
            </a:r>
          </a:p>
          <a:p>
            <a:pPr>
              <a:spcAft>
                <a:spcPts val="4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High availability during elections</a:t>
            </a:r>
          </a:p>
          <a:p>
            <a:pPr>
              <a:spcAft>
                <a:spcPts val="4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Multi-network + satellite fallback</a:t>
            </a:r>
          </a:p>
          <a:p>
            <a:pPr>
              <a:spcAft>
                <a:spcPts val="4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Offline capability with store-and-forward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510528"/>
            <a:ext cx="457200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NIGERIA eGOVT SUMMIT • LAGOS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</a:p>
        </p:txBody>
      </p:sp>
      <p:cxnSp>
        <p:nvCxnSpPr>
          <p:cNvPr id="45" name="Connector 34">
            <a:extLst>
              <a:ext uri="{FF2B5EF4-FFF2-40B4-BE49-F238E27FC236}">
                <a16:creationId xmlns:a16="http://schemas.microsoft.com/office/drawing/2014/main" id="{04D54F53-7C1F-B195-25B7-E519C6F4D233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5280660" y="4288536"/>
            <a:ext cx="0" cy="374904"/>
          </a:xfrm>
          <a:prstGeom prst="line">
            <a:avLst/>
          </a:prstGeom>
          <a:ln w="25400">
            <a:solidFill>
              <a:srgbClr val="1C99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45720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• POLICY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09728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 dirty="0">
                <a:solidFill>
                  <a:srgbClr val="091F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Can Either Enable or Constrain the Last Mile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97864"/>
            <a:ext cx="1097280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 solutions become expensive when energy, ICT, customs and electoral policies are designed in silos.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737360"/>
            <a:ext cx="5212080" cy="1417320"/>
          </a:xfrm>
          <a:prstGeom prst="roundRect">
            <a:avLst/>
          </a:prstGeom>
          <a:solidFill>
            <a:srgbClr val="FAE7E7"/>
          </a:solidFill>
          <a:ln>
            <a:solidFill>
              <a:srgbClr val="C4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1938528"/>
            <a:ext cx="470916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C4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STORAGE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304288"/>
            <a:ext cx="470916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232D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Battery import duties / taxes can raise the cost of reliable off-grid systems.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79" y="1737360"/>
            <a:ext cx="5212080" cy="1417320"/>
          </a:xfrm>
          <a:prstGeom prst="roundRect">
            <a:avLst/>
          </a:prstGeom>
          <a:solidFill>
            <a:srgbClr val="F9F1DA"/>
          </a:solidFill>
          <a:ln>
            <a:solidFill>
              <a:srgbClr val="CD99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5079" y="1938528"/>
            <a:ext cx="470916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dirty="0">
                <a:solidFill>
                  <a:srgbClr val="CD99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FRAGMENTED PROCUREMENT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79" y="2304288"/>
            <a:ext cx="470916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232D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ICT hardware and power infrastructure are often specified separately.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429000"/>
            <a:ext cx="5212080" cy="1417320"/>
          </a:xfrm>
          <a:prstGeom prst="roundRect">
            <a:avLst/>
          </a:prstGeom>
          <a:solidFill>
            <a:srgbClr val="E5F0F9"/>
          </a:solidFill>
          <a:ln>
            <a:solidFill>
              <a:srgbClr val="154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7240" y="3630168"/>
            <a:ext cx="470916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54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GAP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995928"/>
            <a:ext cx="4709160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232D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Renewable energy and mini-grid frameworks need stronger deployment at the edge.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79" y="3429000"/>
            <a:ext cx="5212080" cy="1417320"/>
          </a:xfrm>
          <a:prstGeom prst="roundRect">
            <a:avLst/>
          </a:prstGeom>
          <a:solidFill>
            <a:srgbClr val="E1F4E9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55079" y="3630168"/>
            <a:ext cx="470916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SILOS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79" y="3995928"/>
            <a:ext cx="4709160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232D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Power, telecoms, digital economy and electoral planning need one infrastructure strategy.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349240"/>
            <a:ext cx="11064240" cy="713232"/>
          </a:xfrm>
          <a:prstGeom prst="roundRect">
            <a:avLst/>
          </a:prstGeom>
          <a:solidFill>
            <a:srgbClr val="091F34"/>
          </a:solidFill>
          <a:ln>
            <a:solidFill>
              <a:srgbClr val="09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960" y="5513832"/>
            <a:ext cx="292608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SHIFT THE PROCUREMENT QUESTION: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0" y="5468112"/>
            <a:ext cx="754380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“What equipment are we buying?” → to “What availability are we guaranteeing?”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10528"/>
            <a:ext cx="457200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NIGERIA eGOVT SUMMIT • LAGOS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6973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43488"/>
            <a:ext cx="12191695" cy="6858000"/>
          </a:xfrm>
          <a:prstGeom prst="rect">
            <a:avLst/>
          </a:prstGeom>
          <a:solidFill>
            <a:srgbClr val="091F34"/>
          </a:solidFill>
          <a:ln>
            <a:solidFill>
              <a:srgbClr val="09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457200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 • THE WAY FORWARD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09728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Election Logistics to National Digital Infrastructure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97864"/>
            <a:ext cx="1097280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BECDD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polling unit can become a resilient digital-public-infrastructure node—not a temporary election site.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828800"/>
            <a:ext cx="2057400" cy="1828800"/>
          </a:xfrm>
          <a:prstGeom prst="roundRect">
            <a:avLst/>
          </a:prstGeom>
          <a:solidFill>
            <a:srgbClr val="11324A"/>
          </a:solidFill>
          <a:ln>
            <a:solidFill>
              <a:srgbClr val="2D58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243584" y="2029968"/>
            <a:ext cx="566928" cy="5669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43584" y="2148840"/>
            <a:ext cx="566928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43200"/>
            <a:ext cx="178308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3154680"/>
            <a:ext cx="1737360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CFDD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• network • terrain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34639" y="1828800"/>
            <a:ext cx="2057400" cy="1828800"/>
          </a:xfrm>
          <a:prstGeom prst="roundRect">
            <a:avLst/>
          </a:prstGeom>
          <a:solidFill>
            <a:srgbClr val="11324A"/>
          </a:solidFill>
          <a:ln>
            <a:solidFill>
              <a:srgbClr val="2D58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575303" y="2029968"/>
            <a:ext cx="566928" cy="5669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5303" y="2148840"/>
            <a:ext cx="566928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799" y="2743200"/>
            <a:ext cx="178308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99232" y="3154680"/>
            <a:ext cx="17373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CFDD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Grid-ready • weak-grid • off-grid • extreme last-mile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66359" y="1828800"/>
            <a:ext cx="2057400" cy="1828800"/>
          </a:xfrm>
          <a:prstGeom prst="roundRect">
            <a:avLst/>
          </a:prstGeom>
          <a:solidFill>
            <a:srgbClr val="11324A"/>
          </a:solidFill>
          <a:ln>
            <a:solidFill>
              <a:srgbClr val="2D58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907023" y="2029968"/>
            <a:ext cx="566928" cy="5669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07023" y="2148840"/>
            <a:ext cx="566928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0" y="2743200"/>
            <a:ext cx="178308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STANDARDISE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0951" y="3154680"/>
            <a:ext cx="17373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CFDD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PUES + connectivity specification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79" y="1828800"/>
            <a:ext cx="2057400" cy="1828800"/>
          </a:xfrm>
          <a:prstGeom prst="roundRect">
            <a:avLst/>
          </a:prstGeom>
          <a:solidFill>
            <a:srgbClr val="11324A"/>
          </a:solidFill>
          <a:ln>
            <a:solidFill>
              <a:srgbClr val="2D58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238744" y="2029968"/>
            <a:ext cx="566928" cy="5669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38744" y="2148840"/>
            <a:ext cx="566928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35240" y="2743200"/>
            <a:ext cx="178308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DEPLOY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62671" y="3154680"/>
            <a:ext cx="17373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CFDD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+ storage + resilient communications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829800" y="1828800"/>
            <a:ext cx="2057400" cy="1828800"/>
          </a:xfrm>
          <a:prstGeom prst="roundRect">
            <a:avLst/>
          </a:prstGeom>
          <a:solidFill>
            <a:srgbClr val="11324A"/>
          </a:solidFill>
          <a:ln>
            <a:solidFill>
              <a:srgbClr val="2D58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0570464" y="2029968"/>
            <a:ext cx="566928" cy="566928"/>
          </a:xfrm>
          <a:prstGeom prst="ellipse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70464" y="2148840"/>
            <a:ext cx="566928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66960" y="2743200"/>
            <a:ext cx="178308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94392" y="3154680"/>
            <a:ext cx="17373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CFDD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dashboard + predictive maintenance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" y="4069079"/>
            <a:ext cx="6995160" cy="1711447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7240" y="4194307"/>
            <a:ext cx="137160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1C99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PAYOFF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580" y="4457088"/>
            <a:ext cx="63093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091F34"/>
                </a:solidFill>
                <a:latin typeface="Aptos"/>
              </a:defRPr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Higher election-system availability and resilience</a:t>
            </a:r>
          </a:p>
          <a:p>
            <a:pPr>
              <a:spcAft>
                <a:spcPts val="400"/>
              </a:spcAft>
              <a:defRPr sz="1100">
                <a:solidFill>
                  <a:srgbClr val="091F34"/>
                </a:solidFill>
                <a:latin typeface="Aptos"/>
              </a:defRPr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Lower dependence on diesel logistics</a:t>
            </a:r>
          </a:p>
          <a:p>
            <a:pPr>
              <a:spcAft>
                <a:spcPts val="400"/>
              </a:spcAft>
              <a:defRPr sz="1100">
                <a:solidFill>
                  <a:srgbClr val="091F34"/>
                </a:solidFill>
                <a:latin typeface="Aptos"/>
              </a:defRPr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Better visibility of failures before they become incidents</a:t>
            </a:r>
          </a:p>
          <a:p>
            <a:pPr>
              <a:spcAft>
                <a:spcPts val="400"/>
              </a:spcAft>
              <a:defRPr sz="1100">
                <a:solidFill>
                  <a:srgbClr val="091F34"/>
                </a:solidFill>
                <a:latin typeface="Aptos"/>
              </a:defRPr>
            </a:pP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Reusable infrastructure for government services beyond elections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e.g. health care systems</a:t>
            </a:r>
            <a:endParaRPr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772400" y="4069080"/>
            <a:ext cx="3840480" cy="1600200"/>
          </a:xfrm>
          <a:prstGeom prst="roundRect">
            <a:avLst/>
          </a:prstGeom>
          <a:solidFill>
            <a:srgbClr val="1C9953"/>
          </a:solidFill>
          <a:ln>
            <a:solidFill>
              <a:srgbClr val="1C99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96794" y="4160520"/>
            <a:ext cx="324612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TAKEAWAY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23860" y="4422130"/>
            <a:ext cx="3337560" cy="10772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THE LAST MILE.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 EVERY POLLING UNIT.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1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STRENGTHEN DEMOCRACY.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5989320"/>
            <a:ext cx="1083564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“The polling unit is the smallest unit of our democracy. If we cannot reliably power and connect it, we have not truly digiti</a:t>
            </a:r>
            <a:r>
              <a:rPr lang="en-US" sz="11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sz="11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 the Nigerian election.”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510528"/>
            <a:ext cx="457200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4C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NIGERIA eGOVT SUMMIT • LAGOS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4C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3053D239-DABB-FC4E-5BED-63DC320B1CDD}"/>
              </a:ext>
            </a:extLst>
          </p:cNvPr>
          <p:cNvGrpSpPr/>
          <p:nvPr/>
        </p:nvGrpSpPr>
        <p:grpSpPr>
          <a:xfrm>
            <a:off x="1851137" y="962520"/>
            <a:ext cx="7028640" cy="3751200"/>
            <a:chOff x="1851137" y="962520"/>
            <a:chExt cx="7028640" cy="375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A81C8F6-666C-FDFC-BC4D-9993AFD1BB4B}"/>
                    </a:ext>
                  </a:extLst>
                </p14:cNvPr>
                <p14:cNvContentPartPr/>
                <p14:nvPr/>
              </p14:nvContentPartPr>
              <p14:xfrm>
                <a:off x="2370617" y="1260960"/>
                <a:ext cx="4705920" cy="22978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A81C8F6-666C-FDFC-BC4D-9993AFD1BB4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352617" y="1242960"/>
                  <a:ext cx="4741560" cy="233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60A13CB-E652-A102-17DF-30A6331286A3}"/>
                    </a:ext>
                  </a:extLst>
                </p14:cNvPr>
                <p14:cNvContentPartPr/>
                <p14:nvPr/>
              </p14:nvContentPartPr>
              <p14:xfrm>
                <a:off x="6847577" y="1539960"/>
                <a:ext cx="1167480" cy="2934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60A13CB-E652-A102-17DF-30A6331286A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29937" y="1522320"/>
                  <a:ext cx="120312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2D438B0-26CE-9CEF-C514-909DE81BAE08}"/>
                    </a:ext>
                  </a:extLst>
                </p14:cNvPr>
                <p14:cNvContentPartPr/>
                <p14:nvPr/>
              </p14:nvContentPartPr>
              <p14:xfrm>
                <a:off x="1851137" y="962520"/>
                <a:ext cx="3159720" cy="14097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2D438B0-26CE-9CEF-C514-909DE81BAE0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33137" y="944520"/>
                  <a:ext cx="3195360" cy="144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5C0F99D-64DF-497D-EA59-B501F4A30EBE}"/>
                    </a:ext>
                  </a:extLst>
                </p14:cNvPr>
                <p14:cNvContentPartPr/>
                <p14:nvPr/>
              </p14:nvContentPartPr>
              <p14:xfrm>
                <a:off x="5207417" y="2787720"/>
                <a:ext cx="3138840" cy="19260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5C0F99D-64DF-497D-EA59-B501F4A30EB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89417" y="2770080"/>
                  <a:ext cx="3174480" cy="19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A35E858-81B8-956D-8AE3-FA0B8EB84D3D}"/>
                    </a:ext>
                  </a:extLst>
                </p14:cNvPr>
                <p14:cNvContentPartPr/>
                <p14:nvPr/>
              </p14:nvContentPartPr>
              <p14:xfrm>
                <a:off x="8849537" y="3007320"/>
                <a:ext cx="30240" cy="230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A35E858-81B8-956D-8AE3-FA0B8EB84D3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831897" y="2989680"/>
                  <a:ext cx="65880" cy="58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364464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588</Words>
  <Application>Microsoft Office PowerPoint</Application>
  <PresentationFormat>Widescreen</PresentationFormat>
  <Paragraphs>108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Oluwasoji Agboola</cp:lastModifiedBy>
  <cp:revision>14</cp:revision>
  <dcterms:created xsi:type="dcterms:W3CDTF">2013-01-27T09:14:16Z</dcterms:created>
  <dcterms:modified xsi:type="dcterms:W3CDTF">2026-09-10T03:50:51Z</dcterms:modified>
  <cp:category/>
</cp:coreProperties>
</file>