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embeddedFontLst>
    <p:embeddedFont>
      <p:font typeface="Barlow Bold" panose="020B0604020202020204" charset="0"/>
      <p:regular r:id="rId18"/>
    </p:embeddedFont>
    <p:embeddedFont>
      <p:font typeface="Montserrat" panose="00000500000000000000" pitchFamily="2" charset="0"/>
      <p:regular r:id="rId19"/>
    </p:embeddedFont>
    <p:embeddedFont>
      <p:font typeface="Montserrat Bold" panose="00000800000000000000" charset="0"/>
      <p:regular r:id="rId20"/>
    </p:embeddedFont>
    <p:embeddedFont>
      <p:font typeface="Montserrat Light" panose="00000400000000000000" pitchFamily="2" charset="0"/>
      <p:regular r:id="rId21"/>
    </p:embeddedFont>
    <p:embeddedFont>
      <p:font typeface="Open Sans" panose="020B0606030504020204" pitchFamily="34" charset="0"/>
      <p:regular r:id="rId22"/>
    </p:embeddedFont>
    <p:embeddedFont>
      <p:font typeface="Roboto" panose="02000000000000000000" pitchFamily="2" charset="0"/>
      <p:regular r:id="rId23"/>
    </p:embeddedFont>
    <p:embeddedFont>
      <p:font typeface="Roboto Bold" panose="02000000000000000000" charset="0"/>
      <p:regular r:id="rId24"/>
    </p:embeddedFont>
    <p:embeddedFont>
      <p:font typeface="Telegraf Bold" panose="020B0604020202020204"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0" d="100"/>
          <a:sy n="60" d="100"/>
        </p:scale>
        <p:origin x="34"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that digital identity, connectivity, energy and trust form one operating system. Failure in any one layer creates queues, delayed uploads, inconsistent procedures and public doubt.</a:t>
            </a:r>
          </a:p>
          <a:p>
            <a:endParaRPr lang="en-US"/>
          </a:p>
          <a:p>
            <a:r>
              <a:rPr lang="en-US"/>
              <a:t>Sources:</a:t>
            </a:r>
          </a:p>
          <a:p>
            <a:r>
              <a:rPr lang="en-US"/>
              <a:t>https://wp1.inecnigeria.org/wp-content/uploads/2023/02/2023-Election-Procedure-1.pdf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Set the scale. INEC currently displays more than 176,000 polling units and more than 93 million registered voters. USPF's 2024 study identified 87 ICT gap clusters containing 23.37 million people. World Bank data reports 62.5 percent electricity access in 2024.</a:t>
            </a:r>
          </a:p>
          <a:p>
            <a:endParaRPr lang="en-US"/>
          </a:p>
          <a:p>
            <a:r>
              <a:rPr lang="en-US"/>
              <a:t>Sources:</a:t>
            </a:r>
          </a:p>
          <a:p>
            <a:r>
              <a:rPr lang="en-US"/>
              <a:t>https://inecnigeria.org/</a:t>
            </a:r>
          </a:p>
          <a:p>
            <a:r>
              <a:rPr lang="en-US"/>
              <a:t>https://www.uspf.gov.ng/clusters-of-ict-gap</a:t>
            </a:r>
          </a:p>
          <a:p>
            <a:r>
              <a:rPr lang="en-US"/>
              <a:t>https://api.worldbank.org/v2/country/NGA/indicator/EG.ELC.ACCS.ZS?format=json&amp;per_page=10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Walk across the chain. A narrow focus on the handheld device misses radio congestion, backhaul failure, platform capacity and public access. Accountability must cover the complete transaction path.</a:t>
            </a:r>
          </a:p>
          <a:p>
            <a:endParaRPr lang="en-US"/>
          </a:p>
          <a:p>
            <a:r>
              <a:rPr lang="en-US"/>
              <a:t>Sources:</a:t>
            </a:r>
          </a:p>
          <a:p>
            <a:r>
              <a:rPr lang="en-US"/>
              <a:t>https://wp1.inecnigeria.org/wp-content/uploads/2023/02/2023-Election-Procedure-1.pdf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is a real success story: USPF studies show identified ICT gap clusters falling from 207 in 2013 to 87 in 2024. The remaining gaps are likely to require more targeted subsidy, shared infrastructure and alternative backhaul.</a:t>
            </a:r>
          </a:p>
          <a:p>
            <a:endParaRPr lang="en-US"/>
          </a:p>
          <a:p>
            <a:r>
              <a:rPr lang="en-US"/>
              <a:t>Sources:</a:t>
            </a:r>
          </a:p>
          <a:p>
            <a:r>
              <a:rPr lang="en-US"/>
              <a:t>https://www.uspf.gov.ng/clusters-of-ict-gap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Stress that no single technology solves the last mile. Remote sites face weak business cases, while urban sites may fail through congestion. Governance and transparency are as important as equipment.</a:t>
            </a:r>
          </a:p>
          <a:p>
            <a:endParaRPr lang="en-US"/>
          </a:p>
          <a:p>
            <a:r>
              <a:rPr lang="en-US"/>
              <a:t>Sources:</a:t>
            </a:r>
          </a:p>
          <a:p>
            <a:r>
              <a:rPr lang="en-US"/>
              <a:t>https://www.uspf.gov.ng/clusters-of-ict-gap</a:t>
            </a:r>
          </a:p>
          <a:p>
            <a:r>
              <a:rPr lang="en-US"/>
              <a:t>https://www.ncc.gov.ng/q4-2025-report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Recommend a location-based design. Technology neutrality should not mean standards neutrality. Every archetype must meet the same measured availability, security and recovery targets.</a:t>
            </a:r>
          </a:p>
          <a:p>
            <a:endParaRPr lang="en-US"/>
          </a:p>
          <a:p>
            <a:r>
              <a:rPr lang="en-US"/>
              <a:t>Sources:</a:t>
            </a:r>
          </a:p>
          <a:p>
            <a:r>
              <a:rPr lang="en-US"/>
              <a:t>https://www.uspf.gov.ng/clusters-of-ict-gap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Describe primary, secondary and fallback paths. The design should support store-and-forward with signed timestamps, so a temporary outage delays transmission but does not compromise evidence. Security architecture requires INEC validation.</a:t>
            </a:r>
          </a:p>
          <a:p>
            <a:endParaRPr lang="en-US"/>
          </a:p>
          <a:p>
            <a:r>
              <a:rPr lang="en-US"/>
              <a:t>Sources:</a:t>
            </a:r>
          </a:p>
          <a:p>
            <a:r>
              <a:rPr lang="en-US"/>
              <a:t>https://wp1.inecnigeria.org/wp-content/uploads/2023/02/2023-Election-Procedure-1.pdf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Avoid prescribing one battery size nationally. Define loads, hours, reserve and recharge assumptions for each archetype. Procurement should pay for verified service rather than panels and batteries delivered.</a:t>
            </a:r>
          </a:p>
          <a:p>
            <a:endParaRPr lang="en-US"/>
          </a:p>
          <a:p>
            <a:r>
              <a:rPr lang="en-US"/>
              <a:t>Sources:</a:t>
            </a:r>
          </a:p>
          <a:p>
            <a:r>
              <a:rPr lang="en-US"/>
              <a:t>https://api.worldbank.org/v2/country/NGA/indicator/EG.ELC.ACCS.ZS?format=json&amp;per_page=10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Emphasise rehearsals. The first full-load test must not occur on election day. A joint operations centre should bring INEC, NCC, operators, power providers, security and field support into one incident process.</a:t>
            </a:r>
          </a:p>
          <a:p>
            <a:endParaRPr lang="en-US"/>
          </a:p>
          <a:p>
            <a:r>
              <a:rPr lang="en-US"/>
              <a:t>Sources:</a:t>
            </a:r>
          </a:p>
          <a:p>
            <a:r>
              <a:rPr lang="en-US"/>
              <a:t>https://www.ncc.gov.ng/q4-2025-report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Propose a formal Polling Unit Connectivity and Energy Programme with INEC as service owner. NCC and USPF coordinate infrastructure evidence and market interventions. Independent assurance protects credibility.</a:t>
            </a:r>
          </a:p>
          <a:p>
            <a:endParaRPr lang="en-US"/>
          </a:p>
          <a:p>
            <a:r>
              <a:rPr lang="en-US"/>
              <a:t>Sources:</a:t>
            </a:r>
          </a:p>
          <a:p>
            <a:r>
              <a:rPr lang="en-US"/>
              <a:t>https://www.uspf.gov.ng/clusters-of-ict-gap</a:t>
            </a:r>
          </a:p>
          <a:p>
            <a:r>
              <a:rPr lang="en-US"/>
              <a:t>https://inecnigeria.org/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funding model should preserve competition. Use existing commercial networks first, shared assets where they improve economics, and targeted universal service support for the true gap. Contracts should reward availability.</a:t>
            </a:r>
          </a:p>
          <a:p>
            <a:endParaRPr lang="en-US"/>
          </a:p>
          <a:p>
            <a:r>
              <a:rPr lang="en-US"/>
              <a:t>Sources:</a:t>
            </a:r>
          </a:p>
          <a:p>
            <a:r>
              <a:rPr lang="en-US"/>
              <a:t>https://www.uspf.gov.ng/clusters-of-ict-gap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roadmap is deliberately front-loaded. By the time campaigns peak, the infrastructure baseline, contracts and tests should already exist. Pilots must represent difficult geography, not only convenient sites.</a:t>
            </a:r>
          </a:p>
          <a:p>
            <a:endParaRPr lang="en-US"/>
          </a:p>
          <a:p>
            <a:r>
              <a:rPr lang="en-US"/>
              <a:t>Sources: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Close with confidence. Invite government, regulators and industry to commit to the standard, survey and pilot. The goal is not a perfect national network everywhere. The goal is a verified, resilient service at every polling unit when democracy needs it.</a:t>
            </a:r>
          </a:p>
          <a:p>
            <a:endParaRPr lang="en-US"/>
          </a:p>
          <a:p>
            <a:r>
              <a:rPr lang="en-US"/>
              <a:t>Sources: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svg"/><Relationship Id="rId7"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svg"/><Relationship Id="rId4" Type="http://schemas.openxmlformats.org/officeDocument/2006/relationships/image" Target="../media/image14.jpe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0.png"/><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18" Type="http://schemas.openxmlformats.org/officeDocument/2006/relationships/image" Target="../media/image43.png"/><Relationship Id="rId3" Type="http://schemas.openxmlformats.org/officeDocument/2006/relationships/image" Target="../media/image28.png"/><Relationship Id="rId21" Type="http://schemas.openxmlformats.org/officeDocument/2006/relationships/image" Target="../media/image46.png"/><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image" Target="../media/image42.png"/><Relationship Id="rId2" Type="http://schemas.openxmlformats.org/officeDocument/2006/relationships/notesSlide" Target="../notesSlides/notesSlide9.xml"/><Relationship Id="rId16" Type="http://schemas.openxmlformats.org/officeDocument/2006/relationships/image" Target="../media/image41.png"/><Relationship Id="rId20"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image" Target="../media/image40.png"/><Relationship Id="rId10" Type="http://schemas.openxmlformats.org/officeDocument/2006/relationships/image" Target="../media/image35.png"/><Relationship Id="rId19" Type="http://schemas.openxmlformats.org/officeDocument/2006/relationships/image" Target="../media/image44.pn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 Id="rId22" Type="http://schemas.openxmlformats.org/officeDocument/2006/relationships/image" Target="../media/image47.png"/></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svg"/><Relationship Id="rId7" Type="http://schemas.openxmlformats.org/officeDocument/2006/relationships/image" Target="../media/image54.svg"/><Relationship Id="rId2" Type="http://schemas.openxmlformats.org/officeDocument/2006/relationships/image" Target="../media/image49.jpeg"/><Relationship Id="rId1" Type="http://schemas.openxmlformats.org/officeDocument/2006/relationships/slideLayout" Target="../slideLayouts/slideLayout7.xml"/><Relationship Id="rId6" Type="http://schemas.openxmlformats.org/officeDocument/2006/relationships/image" Target="../media/image53.svg"/><Relationship Id="rId5" Type="http://schemas.openxmlformats.org/officeDocument/2006/relationships/image" Target="../media/image52.svg"/><Relationship Id="rId10" Type="http://schemas.openxmlformats.org/officeDocument/2006/relationships/image" Target="../media/image12.png"/><Relationship Id="rId4" Type="http://schemas.openxmlformats.org/officeDocument/2006/relationships/image" Target="../media/image51.svg"/><Relationship Id="rId9" Type="http://schemas.openxmlformats.org/officeDocument/2006/relationships/image" Target="../media/image16.jpeg"/></Relationships>
</file>

<file path=ppt/slides/_rels/slide14.xml.rels><?xml version="1.0" encoding="UTF-8" standalone="yes"?>
<Relationships xmlns="http://schemas.openxmlformats.org/package/2006/relationships"><Relationship Id="rId8" Type="http://schemas.openxmlformats.org/officeDocument/2006/relationships/image" Target="../media/image61.svg"/><Relationship Id="rId13" Type="http://schemas.openxmlformats.org/officeDocument/2006/relationships/image" Target="../media/image66.svg"/><Relationship Id="rId18" Type="http://schemas.openxmlformats.org/officeDocument/2006/relationships/image" Target="../media/image70.svg"/><Relationship Id="rId3" Type="http://schemas.openxmlformats.org/officeDocument/2006/relationships/image" Target="../media/image56.jpeg"/><Relationship Id="rId21" Type="http://schemas.openxmlformats.org/officeDocument/2006/relationships/image" Target="../media/image72.png"/><Relationship Id="rId7" Type="http://schemas.openxmlformats.org/officeDocument/2006/relationships/image" Target="../media/image60.svg"/><Relationship Id="rId12" Type="http://schemas.openxmlformats.org/officeDocument/2006/relationships/image" Target="../media/image65.svg"/><Relationship Id="rId17" Type="http://schemas.openxmlformats.org/officeDocument/2006/relationships/image" Target="../media/image69.svg"/><Relationship Id="rId2" Type="http://schemas.openxmlformats.org/officeDocument/2006/relationships/notesSlide" Target="../notesSlides/notesSlide12.xml"/><Relationship Id="rId16" Type="http://schemas.openxmlformats.org/officeDocument/2006/relationships/image" Target="../media/image16.jpeg"/><Relationship Id="rId20"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59.svg"/><Relationship Id="rId11" Type="http://schemas.openxmlformats.org/officeDocument/2006/relationships/image" Target="../media/image64.svg"/><Relationship Id="rId5" Type="http://schemas.openxmlformats.org/officeDocument/2006/relationships/image" Target="../media/image58.svg"/><Relationship Id="rId15" Type="http://schemas.openxmlformats.org/officeDocument/2006/relationships/image" Target="../media/image68.svg"/><Relationship Id="rId10" Type="http://schemas.openxmlformats.org/officeDocument/2006/relationships/image" Target="../media/image63.svg"/><Relationship Id="rId19" Type="http://schemas.openxmlformats.org/officeDocument/2006/relationships/image" Target="../media/image71.svg"/><Relationship Id="rId4" Type="http://schemas.openxmlformats.org/officeDocument/2006/relationships/image" Target="../media/image57.svg"/><Relationship Id="rId9" Type="http://schemas.openxmlformats.org/officeDocument/2006/relationships/image" Target="../media/image62.svg"/><Relationship Id="rId14" Type="http://schemas.openxmlformats.org/officeDocument/2006/relationships/image" Target="../media/image67.svg"/></Relationships>
</file>

<file path=ppt/slides/_rels/slide1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26" b="-26"/>
            </a:stretch>
          </a:blipFill>
        </p:spPr>
        <p:txBody>
          <a:bodyPr/>
          <a:lstStyle/>
          <a:p>
            <a:endParaRPr lang="en-GB"/>
          </a:p>
        </p:txBody>
      </p:sp>
      <p:sp>
        <p:nvSpPr>
          <p:cNvPr id="3" name="Freeform 3"/>
          <p:cNvSpPr/>
          <p:nvPr/>
        </p:nvSpPr>
        <p:spPr>
          <a:xfrm>
            <a:off x="4859" y="7925691"/>
            <a:ext cx="8931434" cy="2361309"/>
          </a:xfrm>
          <a:custGeom>
            <a:avLst/>
            <a:gdLst/>
            <a:ahLst/>
            <a:cxnLst/>
            <a:rect l="l" t="t" r="r" b="b"/>
            <a:pathLst>
              <a:path w="8931434" h="2361309">
                <a:moveTo>
                  <a:pt x="0" y="0"/>
                </a:moveTo>
                <a:lnTo>
                  <a:pt x="8931433" y="0"/>
                </a:lnTo>
                <a:lnTo>
                  <a:pt x="8931433" y="2361309"/>
                </a:lnTo>
                <a:lnTo>
                  <a:pt x="0" y="2361309"/>
                </a:lnTo>
                <a:lnTo>
                  <a:pt x="0" y="0"/>
                </a:lnTo>
                <a:close/>
              </a:path>
            </a:pathLst>
          </a:custGeom>
          <a:blipFill>
            <a:blip r:embed="rId3"/>
            <a:stretch>
              <a:fillRect/>
            </a:stretch>
          </a:blipFill>
        </p:spPr>
        <p:txBody>
          <a:bodyPr/>
          <a:lstStyle/>
          <a:p>
            <a:endParaRPr lang="en-GB"/>
          </a:p>
        </p:txBody>
      </p:sp>
      <p:sp>
        <p:nvSpPr>
          <p:cNvPr id="4" name="Freeform 4"/>
          <p:cNvSpPr/>
          <p:nvPr/>
        </p:nvSpPr>
        <p:spPr>
          <a:xfrm>
            <a:off x="8488081" y="0"/>
            <a:ext cx="9795061" cy="10287000"/>
          </a:xfrm>
          <a:custGeom>
            <a:avLst/>
            <a:gdLst/>
            <a:ahLst/>
            <a:cxnLst/>
            <a:rect l="l" t="t" r="r" b="b"/>
            <a:pathLst>
              <a:path w="9795061" h="10287000">
                <a:moveTo>
                  <a:pt x="0" y="0"/>
                </a:moveTo>
                <a:lnTo>
                  <a:pt x="9795060" y="0"/>
                </a:lnTo>
                <a:lnTo>
                  <a:pt x="9795060" y="10287000"/>
                </a:lnTo>
                <a:lnTo>
                  <a:pt x="0" y="10287000"/>
                </a:lnTo>
                <a:lnTo>
                  <a:pt x="0" y="0"/>
                </a:lnTo>
                <a:close/>
              </a:path>
            </a:pathLst>
          </a:custGeom>
          <a:blipFill>
            <a:blip r:embed="rId4"/>
            <a:stretch>
              <a:fillRect/>
            </a:stretch>
          </a:blipFill>
        </p:spPr>
        <p:txBody>
          <a:bodyPr/>
          <a:lstStyle/>
          <a:p>
            <a:endParaRPr lang="en-GB"/>
          </a:p>
        </p:txBody>
      </p:sp>
      <p:sp>
        <p:nvSpPr>
          <p:cNvPr id="5" name="Freeform 5"/>
          <p:cNvSpPr/>
          <p:nvPr/>
        </p:nvSpPr>
        <p:spPr>
          <a:xfrm>
            <a:off x="14249238" y="0"/>
            <a:ext cx="3705944" cy="3017228"/>
          </a:xfrm>
          <a:custGeom>
            <a:avLst/>
            <a:gdLst/>
            <a:ahLst/>
            <a:cxnLst/>
            <a:rect l="l" t="t" r="r" b="b"/>
            <a:pathLst>
              <a:path w="3705944" h="3017228">
                <a:moveTo>
                  <a:pt x="0" y="0"/>
                </a:moveTo>
                <a:lnTo>
                  <a:pt x="3705944" y="0"/>
                </a:lnTo>
                <a:lnTo>
                  <a:pt x="3705944" y="3017228"/>
                </a:lnTo>
                <a:lnTo>
                  <a:pt x="0" y="3017228"/>
                </a:lnTo>
                <a:lnTo>
                  <a:pt x="0" y="0"/>
                </a:lnTo>
                <a:close/>
              </a:path>
            </a:pathLst>
          </a:custGeom>
          <a:blipFill>
            <a:blip r:embed="rId5"/>
            <a:stretch>
              <a:fillRect/>
            </a:stretch>
          </a:blipFill>
        </p:spPr>
        <p:txBody>
          <a:bodyPr/>
          <a:lstStyle/>
          <a:p>
            <a:endParaRPr lang="en-GB"/>
          </a:p>
        </p:txBody>
      </p:sp>
      <p:sp>
        <p:nvSpPr>
          <p:cNvPr id="6" name="Freeform 6"/>
          <p:cNvSpPr/>
          <p:nvPr/>
        </p:nvSpPr>
        <p:spPr>
          <a:xfrm>
            <a:off x="1311231" y="8629418"/>
            <a:ext cx="666851" cy="644987"/>
          </a:xfrm>
          <a:custGeom>
            <a:avLst/>
            <a:gdLst/>
            <a:ahLst/>
            <a:cxnLst/>
            <a:rect l="l" t="t" r="r" b="b"/>
            <a:pathLst>
              <a:path w="666851" h="644987">
                <a:moveTo>
                  <a:pt x="0" y="0"/>
                </a:moveTo>
                <a:lnTo>
                  <a:pt x="666851" y="0"/>
                </a:lnTo>
                <a:lnTo>
                  <a:pt x="666851" y="644988"/>
                </a:lnTo>
                <a:lnTo>
                  <a:pt x="0" y="644988"/>
                </a:lnTo>
                <a:lnTo>
                  <a:pt x="0" y="0"/>
                </a:lnTo>
                <a:close/>
              </a:path>
            </a:pathLst>
          </a:custGeom>
          <a:blipFill>
            <a:blip r:embed="rId6"/>
            <a:stretch>
              <a:fillRect/>
            </a:stretch>
          </a:blipFill>
        </p:spPr>
        <p:txBody>
          <a:bodyPr/>
          <a:lstStyle/>
          <a:p>
            <a:endParaRPr lang="en-GB"/>
          </a:p>
        </p:txBody>
      </p:sp>
      <p:sp>
        <p:nvSpPr>
          <p:cNvPr id="7" name="Freeform 7"/>
          <p:cNvSpPr/>
          <p:nvPr/>
        </p:nvSpPr>
        <p:spPr>
          <a:xfrm>
            <a:off x="4579895" y="8629418"/>
            <a:ext cx="229572" cy="644987"/>
          </a:xfrm>
          <a:custGeom>
            <a:avLst/>
            <a:gdLst/>
            <a:ahLst/>
            <a:cxnLst/>
            <a:rect l="l" t="t" r="r" b="b"/>
            <a:pathLst>
              <a:path w="229572" h="644987">
                <a:moveTo>
                  <a:pt x="0" y="0"/>
                </a:moveTo>
                <a:lnTo>
                  <a:pt x="229572" y="0"/>
                </a:lnTo>
                <a:lnTo>
                  <a:pt x="229572" y="644988"/>
                </a:lnTo>
                <a:lnTo>
                  <a:pt x="0" y="644988"/>
                </a:lnTo>
                <a:lnTo>
                  <a:pt x="0" y="0"/>
                </a:lnTo>
                <a:close/>
              </a:path>
            </a:pathLst>
          </a:custGeom>
          <a:blipFill>
            <a:blip r:embed="rId7"/>
            <a:stretch>
              <a:fillRect/>
            </a:stretch>
          </a:blipFill>
        </p:spPr>
        <p:txBody>
          <a:bodyPr/>
          <a:lstStyle/>
          <a:p>
            <a:endParaRPr lang="en-GB"/>
          </a:p>
        </p:txBody>
      </p:sp>
      <p:sp>
        <p:nvSpPr>
          <p:cNvPr id="8" name="Freeform 8"/>
          <p:cNvSpPr/>
          <p:nvPr/>
        </p:nvSpPr>
        <p:spPr>
          <a:xfrm>
            <a:off x="5017175" y="8629418"/>
            <a:ext cx="437279" cy="644987"/>
          </a:xfrm>
          <a:custGeom>
            <a:avLst/>
            <a:gdLst/>
            <a:ahLst/>
            <a:cxnLst/>
            <a:rect l="l" t="t" r="r" b="b"/>
            <a:pathLst>
              <a:path w="437279" h="644987">
                <a:moveTo>
                  <a:pt x="0" y="0"/>
                </a:moveTo>
                <a:lnTo>
                  <a:pt x="437279" y="0"/>
                </a:lnTo>
                <a:lnTo>
                  <a:pt x="437279" y="644988"/>
                </a:lnTo>
                <a:lnTo>
                  <a:pt x="0" y="644988"/>
                </a:lnTo>
                <a:lnTo>
                  <a:pt x="0" y="0"/>
                </a:lnTo>
                <a:close/>
              </a:path>
            </a:pathLst>
          </a:custGeom>
          <a:blipFill>
            <a:blip r:embed="rId8"/>
            <a:stretch>
              <a:fillRect/>
            </a:stretch>
          </a:blipFill>
        </p:spPr>
        <p:txBody>
          <a:bodyPr/>
          <a:lstStyle/>
          <a:p>
            <a:endParaRPr lang="en-GB"/>
          </a:p>
        </p:txBody>
      </p:sp>
      <p:sp>
        <p:nvSpPr>
          <p:cNvPr id="9" name="Freeform 9"/>
          <p:cNvSpPr/>
          <p:nvPr/>
        </p:nvSpPr>
        <p:spPr>
          <a:xfrm>
            <a:off x="15670396" y="9642013"/>
            <a:ext cx="655919" cy="218640"/>
          </a:xfrm>
          <a:custGeom>
            <a:avLst/>
            <a:gdLst/>
            <a:ahLst/>
            <a:cxnLst/>
            <a:rect l="l" t="t" r="r" b="b"/>
            <a:pathLst>
              <a:path w="655919" h="218640">
                <a:moveTo>
                  <a:pt x="0" y="0"/>
                </a:moveTo>
                <a:lnTo>
                  <a:pt x="655920" y="0"/>
                </a:lnTo>
                <a:lnTo>
                  <a:pt x="655920" y="218639"/>
                </a:lnTo>
                <a:lnTo>
                  <a:pt x="0" y="218639"/>
                </a:lnTo>
                <a:lnTo>
                  <a:pt x="0" y="0"/>
                </a:lnTo>
                <a:close/>
              </a:path>
            </a:pathLst>
          </a:custGeom>
          <a:blipFill>
            <a:blip r:embed="rId9"/>
            <a:stretch>
              <a:fillRect/>
            </a:stretch>
          </a:blipFill>
        </p:spPr>
        <p:txBody>
          <a:bodyPr/>
          <a:lstStyle/>
          <a:p>
            <a:endParaRPr lang="en-GB"/>
          </a:p>
        </p:txBody>
      </p:sp>
      <p:sp>
        <p:nvSpPr>
          <p:cNvPr id="10" name="Freeform 10"/>
          <p:cNvSpPr/>
          <p:nvPr/>
        </p:nvSpPr>
        <p:spPr>
          <a:xfrm>
            <a:off x="4859" y="8133399"/>
            <a:ext cx="3705944" cy="2153601"/>
          </a:xfrm>
          <a:custGeom>
            <a:avLst/>
            <a:gdLst/>
            <a:ahLst/>
            <a:cxnLst/>
            <a:rect l="l" t="t" r="r" b="b"/>
            <a:pathLst>
              <a:path w="3705944" h="2153601">
                <a:moveTo>
                  <a:pt x="0" y="0"/>
                </a:moveTo>
                <a:lnTo>
                  <a:pt x="3705943" y="0"/>
                </a:lnTo>
                <a:lnTo>
                  <a:pt x="3705943" y="2153601"/>
                </a:lnTo>
                <a:lnTo>
                  <a:pt x="0" y="2153601"/>
                </a:lnTo>
                <a:lnTo>
                  <a:pt x="0" y="0"/>
                </a:lnTo>
                <a:close/>
              </a:path>
            </a:pathLst>
          </a:custGeom>
          <a:blipFill>
            <a:blip r:embed="rId10"/>
            <a:stretch>
              <a:fillRect/>
            </a:stretch>
          </a:blipFill>
        </p:spPr>
        <p:txBody>
          <a:bodyPr/>
          <a:lstStyle/>
          <a:p>
            <a:endParaRPr lang="en-GB"/>
          </a:p>
        </p:txBody>
      </p:sp>
      <p:sp>
        <p:nvSpPr>
          <p:cNvPr id="11" name="Freeform 11"/>
          <p:cNvSpPr/>
          <p:nvPr/>
        </p:nvSpPr>
        <p:spPr>
          <a:xfrm>
            <a:off x="15774250" y="8783852"/>
            <a:ext cx="4361863" cy="1716322"/>
          </a:xfrm>
          <a:custGeom>
            <a:avLst/>
            <a:gdLst/>
            <a:ahLst/>
            <a:cxnLst/>
            <a:rect l="l" t="t" r="r" b="b"/>
            <a:pathLst>
              <a:path w="4361863" h="1716322">
                <a:moveTo>
                  <a:pt x="0" y="0"/>
                </a:moveTo>
                <a:lnTo>
                  <a:pt x="4361863" y="0"/>
                </a:lnTo>
                <a:lnTo>
                  <a:pt x="4361863" y="1716322"/>
                </a:lnTo>
                <a:lnTo>
                  <a:pt x="0" y="1716322"/>
                </a:lnTo>
                <a:lnTo>
                  <a:pt x="0" y="0"/>
                </a:lnTo>
                <a:close/>
              </a:path>
            </a:pathLst>
          </a:custGeom>
          <a:blipFill>
            <a:blip r:embed="rId11"/>
            <a:stretch>
              <a:fillRect/>
            </a:stretch>
          </a:blipFill>
        </p:spPr>
        <p:txBody>
          <a:bodyPr/>
          <a:lstStyle/>
          <a:p>
            <a:endParaRPr lang="en-GB"/>
          </a:p>
        </p:txBody>
      </p:sp>
      <p:sp>
        <p:nvSpPr>
          <p:cNvPr id="12" name="TextBox 12"/>
          <p:cNvSpPr txBox="1"/>
          <p:nvPr/>
        </p:nvSpPr>
        <p:spPr>
          <a:xfrm>
            <a:off x="1028700" y="4893014"/>
            <a:ext cx="8413561" cy="1334629"/>
          </a:xfrm>
          <a:prstGeom prst="rect">
            <a:avLst/>
          </a:prstGeom>
        </p:spPr>
        <p:txBody>
          <a:bodyPr lIns="0" tIns="0" rIns="0" bIns="0" rtlCol="0" anchor="t">
            <a:spAutoFit/>
          </a:bodyPr>
          <a:lstStyle/>
          <a:p>
            <a:pPr algn="l">
              <a:lnSpc>
                <a:spcPts val="3527"/>
              </a:lnSpc>
            </a:pPr>
            <a:r>
              <a:rPr lang="en-US" sz="2822">
                <a:solidFill>
                  <a:srgbClr val="001F5D"/>
                </a:solidFill>
                <a:latin typeface="Montserrat"/>
                <a:ea typeface="Montserrat"/>
                <a:cs typeface="Montserrat"/>
                <a:sym typeface="Montserrat"/>
              </a:rPr>
              <a:t>The Last Mile Challenge: Powering Connectivity and Energy for 100% Polling Unit Coverage</a:t>
            </a:r>
          </a:p>
        </p:txBody>
      </p:sp>
      <p:sp>
        <p:nvSpPr>
          <p:cNvPr id="13" name="TextBox 13"/>
          <p:cNvSpPr txBox="1"/>
          <p:nvPr/>
        </p:nvSpPr>
        <p:spPr>
          <a:xfrm>
            <a:off x="1090559" y="6889370"/>
            <a:ext cx="9616779" cy="474810"/>
          </a:xfrm>
          <a:prstGeom prst="rect">
            <a:avLst/>
          </a:prstGeom>
        </p:spPr>
        <p:txBody>
          <a:bodyPr lIns="0" tIns="0" rIns="0" bIns="0" rtlCol="0" anchor="t">
            <a:spAutoFit/>
          </a:bodyPr>
          <a:lstStyle/>
          <a:p>
            <a:pPr algn="l">
              <a:lnSpc>
                <a:spcPts val="3935"/>
              </a:lnSpc>
            </a:pPr>
            <a:r>
              <a:rPr lang="en-US" sz="3148" b="1" dirty="0">
                <a:solidFill>
                  <a:srgbClr val="001F5D"/>
                </a:solidFill>
                <a:latin typeface="Montserrat Bold"/>
                <a:ea typeface="Montserrat Bold"/>
                <a:cs typeface="Montserrat Bold"/>
                <a:sym typeface="Montserrat Bold"/>
              </a:rPr>
              <a:t> Adewumi Anjorin</a:t>
            </a:r>
          </a:p>
        </p:txBody>
      </p:sp>
      <p:sp>
        <p:nvSpPr>
          <p:cNvPr id="14" name="TextBox 14"/>
          <p:cNvSpPr txBox="1"/>
          <p:nvPr/>
        </p:nvSpPr>
        <p:spPr>
          <a:xfrm>
            <a:off x="1090559" y="7364679"/>
            <a:ext cx="8813848" cy="375439"/>
          </a:xfrm>
          <a:prstGeom prst="rect">
            <a:avLst/>
          </a:prstGeom>
        </p:spPr>
        <p:txBody>
          <a:bodyPr lIns="0" tIns="0" rIns="0" bIns="0" rtlCol="0" anchor="t">
            <a:spAutoFit/>
          </a:bodyPr>
          <a:lstStyle/>
          <a:p>
            <a:pPr algn="l">
              <a:lnSpc>
                <a:spcPts val="2969"/>
              </a:lnSpc>
            </a:pPr>
            <a:r>
              <a:rPr lang="en-US" sz="2375">
                <a:solidFill>
                  <a:srgbClr val="001F5D"/>
                </a:solidFill>
                <a:latin typeface="Montserrat"/>
                <a:ea typeface="Montserrat"/>
                <a:cs typeface="Montserrat"/>
                <a:sym typeface="Montserrat"/>
              </a:rPr>
              <a:t>Founder &amp; Managing Director, LinkOrg Networks Ltd</a:t>
            </a:r>
          </a:p>
        </p:txBody>
      </p:sp>
      <p:sp>
        <p:nvSpPr>
          <p:cNvPr id="15" name="TextBox 15"/>
          <p:cNvSpPr txBox="1"/>
          <p:nvPr/>
        </p:nvSpPr>
        <p:spPr>
          <a:xfrm>
            <a:off x="790825" y="2570663"/>
            <a:ext cx="9413316" cy="1587751"/>
          </a:xfrm>
          <a:prstGeom prst="rect">
            <a:avLst/>
          </a:prstGeom>
        </p:spPr>
        <p:txBody>
          <a:bodyPr lIns="0" tIns="0" rIns="0" bIns="0" rtlCol="0" anchor="t">
            <a:spAutoFit/>
          </a:bodyPr>
          <a:lstStyle/>
          <a:p>
            <a:pPr algn="l">
              <a:lnSpc>
                <a:spcPts val="6151"/>
              </a:lnSpc>
            </a:pPr>
            <a:r>
              <a:rPr lang="en-US" sz="5858" b="1" spc="-234">
                <a:solidFill>
                  <a:srgbClr val="001F5D"/>
                </a:solidFill>
                <a:latin typeface="Montserrat Bold"/>
                <a:ea typeface="Montserrat Bold"/>
                <a:cs typeface="Montserrat Bold"/>
                <a:sym typeface="Montserrat Bold"/>
              </a:rPr>
              <a:t>Digital Infrastructure, </a:t>
            </a:r>
            <a:r>
              <a:rPr lang="en-US" sz="5858" b="1" spc="-234">
                <a:solidFill>
                  <a:srgbClr val="F1732A"/>
                </a:solidFill>
                <a:latin typeface="Montserrat Bold"/>
                <a:ea typeface="Montserrat Bold"/>
                <a:cs typeface="Montserrat Bold"/>
                <a:sym typeface="Montserrat Bold"/>
              </a:rPr>
              <a:t>Energy &amp; Inclusive Access</a:t>
            </a:r>
          </a:p>
        </p:txBody>
      </p:sp>
      <p:sp>
        <p:nvSpPr>
          <p:cNvPr id="16" name="TextBox 16"/>
          <p:cNvSpPr txBox="1"/>
          <p:nvPr/>
        </p:nvSpPr>
        <p:spPr>
          <a:xfrm>
            <a:off x="1964002" y="8787399"/>
            <a:ext cx="2449290" cy="311534"/>
          </a:xfrm>
          <a:prstGeom prst="rect">
            <a:avLst/>
          </a:prstGeom>
        </p:spPr>
        <p:txBody>
          <a:bodyPr lIns="0" tIns="0" rIns="0" bIns="0" rtlCol="0" anchor="t">
            <a:spAutoFit/>
          </a:bodyPr>
          <a:lstStyle/>
          <a:p>
            <a:pPr algn="l">
              <a:lnSpc>
                <a:spcPts val="2424"/>
              </a:lnSpc>
            </a:pPr>
            <a:r>
              <a:rPr lang="en-US" sz="1939">
                <a:solidFill>
                  <a:srgbClr val="001F5D"/>
                </a:solidFill>
                <a:latin typeface="Montserrat"/>
                <a:ea typeface="Montserrat"/>
                <a:cs typeface="Montserrat"/>
                <a:sym typeface="Montserrat"/>
              </a:rPr>
              <a:t>10 September 2026</a:t>
            </a:r>
          </a:p>
        </p:txBody>
      </p:sp>
      <p:sp>
        <p:nvSpPr>
          <p:cNvPr id="17" name="TextBox 17"/>
          <p:cNvSpPr txBox="1"/>
          <p:nvPr/>
        </p:nvSpPr>
        <p:spPr>
          <a:xfrm>
            <a:off x="5418597" y="8787399"/>
            <a:ext cx="3216978" cy="311534"/>
          </a:xfrm>
          <a:prstGeom prst="rect">
            <a:avLst/>
          </a:prstGeom>
        </p:spPr>
        <p:txBody>
          <a:bodyPr lIns="0" tIns="0" rIns="0" bIns="0" rtlCol="0" anchor="t">
            <a:spAutoFit/>
          </a:bodyPr>
          <a:lstStyle/>
          <a:p>
            <a:pPr algn="l">
              <a:lnSpc>
                <a:spcPts val="2424"/>
              </a:lnSpc>
            </a:pPr>
            <a:r>
              <a:rPr lang="en-US" sz="1939">
                <a:solidFill>
                  <a:srgbClr val="001F5D"/>
                </a:solidFill>
                <a:latin typeface="Montserrat"/>
                <a:ea typeface="Montserrat"/>
                <a:cs typeface="Montserrat"/>
                <a:sym typeface="Montserrat"/>
              </a:rPr>
              <a:t>Radisson Blu, Ikeja, Lagos</a:t>
            </a:r>
          </a:p>
        </p:txBody>
      </p:sp>
      <p:sp>
        <p:nvSpPr>
          <p:cNvPr id="18" name="TextBox 18"/>
          <p:cNvSpPr txBox="1"/>
          <p:nvPr/>
        </p:nvSpPr>
        <p:spPr>
          <a:xfrm>
            <a:off x="6711380" y="610220"/>
            <a:ext cx="2730881" cy="1373441"/>
          </a:xfrm>
          <a:prstGeom prst="rect">
            <a:avLst/>
          </a:prstGeom>
        </p:spPr>
        <p:txBody>
          <a:bodyPr lIns="0" tIns="0" rIns="0" bIns="0" rtlCol="0" anchor="t">
            <a:spAutoFit/>
          </a:bodyPr>
          <a:lstStyle/>
          <a:p>
            <a:pPr algn="r">
              <a:lnSpc>
                <a:spcPts val="3620"/>
              </a:lnSpc>
            </a:pPr>
            <a:r>
              <a:rPr lang="en-US" sz="3148" b="1">
                <a:solidFill>
                  <a:srgbClr val="004B24"/>
                </a:solidFill>
                <a:latin typeface="Barlow Bold"/>
                <a:ea typeface="Barlow Bold"/>
                <a:cs typeface="Barlow Bold"/>
                <a:sym typeface="Barlow Bold"/>
              </a:rPr>
              <a:t>THENIGERIA EGOVERNMENT SUMMIT </a:t>
            </a:r>
            <a:r>
              <a:rPr lang="en-US" sz="3148" b="1">
                <a:solidFill>
                  <a:srgbClr val="C49A3D"/>
                </a:solidFill>
                <a:latin typeface="Barlow Bold"/>
                <a:ea typeface="Barlow Bold"/>
                <a:cs typeface="Barlow Bold"/>
                <a:sym typeface="Barlow Bold"/>
              </a:rPr>
              <a:t>2026</a:t>
            </a:r>
          </a:p>
        </p:txBody>
      </p:sp>
      <p:sp>
        <p:nvSpPr>
          <p:cNvPr id="19" name="Freeform 19"/>
          <p:cNvSpPr/>
          <p:nvPr/>
        </p:nvSpPr>
        <p:spPr>
          <a:xfrm>
            <a:off x="9651811" y="501384"/>
            <a:ext cx="1763470" cy="1581587"/>
          </a:xfrm>
          <a:custGeom>
            <a:avLst/>
            <a:gdLst/>
            <a:ahLst/>
            <a:cxnLst/>
            <a:rect l="l" t="t" r="r" b="b"/>
            <a:pathLst>
              <a:path w="1763470" h="1581587">
                <a:moveTo>
                  <a:pt x="0" y="0"/>
                </a:moveTo>
                <a:lnTo>
                  <a:pt x="1763470" y="0"/>
                </a:lnTo>
                <a:lnTo>
                  <a:pt x="1763470" y="1581588"/>
                </a:lnTo>
                <a:lnTo>
                  <a:pt x="0" y="1581588"/>
                </a:lnTo>
                <a:lnTo>
                  <a:pt x="0" y="0"/>
                </a:lnTo>
                <a:close/>
              </a:path>
            </a:pathLst>
          </a:custGeom>
          <a:blipFill>
            <a:blip r:embed="rId12"/>
            <a:stretch>
              <a:fillRect/>
            </a:stretch>
          </a:blipFill>
        </p:spPr>
        <p:txBody>
          <a:bodyPr/>
          <a:lstStyle/>
          <a:p>
            <a:endParaRPr lang="en-GB"/>
          </a:p>
        </p:txBody>
      </p:sp>
      <p:sp>
        <p:nvSpPr>
          <p:cNvPr id="20" name="Freeform 20"/>
          <p:cNvSpPr/>
          <p:nvPr/>
        </p:nvSpPr>
        <p:spPr>
          <a:xfrm>
            <a:off x="649846" y="-358072"/>
            <a:ext cx="5856273" cy="2576310"/>
          </a:xfrm>
          <a:custGeom>
            <a:avLst/>
            <a:gdLst/>
            <a:ahLst/>
            <a:cxnLst/>
            <a:rect l="l" t="t" r="r" b="b"/>
            <a:pathLst>
              <a:path w="5856273" h="2576310">
                <a:moveTo>
                  <a:pt x="0" y="0"/>
                </a:moveTo>
                <a:lnTo>
                  <a:pt x="5856273" y="0"/>
                </a:lnTo>
                <a:lnTo>
                  <a:pt x="5856273" y="2576310"/>
                </a:lnTo>
                <a:lnTo>
                  <a:pt x="0" y="2576310"/>
                </a:lnTo>
                <a:lnTo>
                  <a:pt x="0" y="0"/>
                </a:lnTo>
                <a:close/>
              </a:path>
            </a:pathLst>
          </a:custGeom>
          <a:blipFill>
            <a:blip r:embed="rId13"/>
            <a:stretch>
              <a:fillRect l="-11096" r="-9501" b="-31012"/>
            </a:stretch>
          </a:blipFill>
        </p:spPr>
        <p:txBody>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56214" y="5126327"/>
            <a:ext cx="786217" cy="782783"/>
          </a:xfrm>
          <a:custGeom>
            <a:avLst/>
            <a:gdLst/>
            <a:ahLst/>
            <a:cxnLst/>
            <a:rect l="l" t="t" r="r" b="b"/>
            <a:pathLst>
              <a:path w="786217" h="782783">
                <a:moveTo>
                  <a:pt x="0" y="0"/>
                </a:moveTo>
                <a:lnTo>
                  <a:pt x="786217" y="0"/>
                </a:lnTo>
                <a:lnTo>
                  <a:pt x="786217" y="782784"/>
                </a:lnTo>
                <a:lnTo>
                  <a:pt x="0" y="782784"/>
                </a:lnTo>
                <a:lnTo>
                  <a:pt x="0" y="0"/>
                </a:lnTo>
                <a:close/>
              </a:path>
            </a:pathLst>
          </a:custGeom>
          <a:blipFill>
            <a:blip>
              <a:extLst>
                <a:ext uri="{96DAC541-7B7A-43D3-8B79-37D633B846F1}">
                  <asvg:svgBlip xmlns:asvg="http://schemas.microsoft.com/office/drawing/2016/SVG/main" r:embed="rId3"/>
                </a:ext>
              </a:extLst>
            </a:blip>
            <a:stretch>
              <a:fillRect l="-98745" t="-52251" r="-97170" b="-220430"/>
            </a:stretch>
          </a:blipFill>
          <a:ln cap="sq">
            <a:noFill/>
            <a:prstDash val="solid"/>
            <a:miter/>
          </a:ln>
        </p:spPr>
        <p:txBody>
          <a:bodyPr/>
          <a:lstStyle/>
          <a:p>
            <a:endParaRPr lang="en-GB"/>
          </a:p>
        </p:txBody>
      </p:sp>
      <p:sp>
        <p:nvSpPr>
          <p:cNvPr id="3" name="Freeform 3"/>
          <p:cNvSpPr/>
          <p:nvPr/>
        </p:nvSpPr>
        <p:spPr>
          <a:xfrm>
            <a:off x="9290082" y="5126327"/>
            <a:ext cx="786217" cy="782783"/>
          </a:xfrm>
          <a:custGeom>
            <a:avLst/>
            <a:gdLst/>
            <a:ahLst/>
            <a:cxnLst/>
            <a:rect l="l" t="t" r="r" b="b"/>
            <a:pathLst>
              <a:path w="786217" h="782783">
                <a:moveTo>
                  <a:pt x="0" y="0"/>
                </a:moveTo>
                <a:lnTo>
                  <a:pt x="786217" y="0"/>
                </a:lnTo>
                <a:lnTo>
                  <a:pt x="786217" y="782784"/>
                </a:lnTo>
                <a:lnTo>
                  <a:pt x="0" y="782784"/>
                </a:lnTo>
                <a:lnTo>
                  <a:pt x="0" y="0"/>
                </a:lnTo>
                <a:close/>
              </a:path>
            </a:pathLst>
          </a:custGeom>
          <a:blipFill>
            <a:blip>
              <a:extLst>
                <a:ext uri="{96DAC541-7B7A-43D3-8B79-37D633B846F1}">
                  <asvg:svgBlip xmlns:asvg="http://schemas.microsoft.com/office/drawing/2016/SVG/main" r:embed="rId3"/>
                </a:ext>
              </a:extLst>
            </a:blip>
            <a:stretch>
              <a:fillRect l="-98745" t="-52251" r="-97170" b="-220430"/>
            </a:stretch>
          </a:blipFill>
          <a:ln cap="sq">
            <a:noFill/>
            <a:prstDash val="solid"/>
            <a:miter/>
          </a:ln>
        </p:spPr>
        <p:txBody>
          <a:bodyPr/>
          <a:lstStyle/>
          <a:p>
            <a:endParaRPr lang="en-GB"/>
          </a:p>
        </p:txBody>
      </p:sp>
      <p:grpSp>
        <p:nvGrpSpPr>
          <p:cNvPr id="4" name="Group 4"/>
          <p:cNvGrpSpPr/>
          <p:nvPr/>
        </p:nvGrpSpPr>
        <p:grpSpPr>
          <a:xfrm rot="-10800000">
            <a:off x="13782118" y="-3317102"/>
            <a:ext cx="7358531" cy="8654085"/>
            <a:chOff x="0" y="0"/>
            <a:chExt cx="1243356" cy="1462263"/>
          </a:xfrm>
        </p:grpSpPr>
        <p:sp>
          <p:nvSpPr>
            <p:cNvPr id="5" name="Freeform 5"/>
            <p:cNvSpPr/>
            <p:nvPr/>
          </p:nvSpPr>
          <p:spPr>
            <a:xfrm>
              <a:off x="0" y="0"/>
              <a:ext cx="1243356" cy="1462263"/>
            </a:xfrm>
            <a:custGeom>
              <a:avLst/>
              <a:gdLst/>
              <a:ahLst/>
              <a:cxnLst/>
              <a:rect l="l" t="t" r="r" b="b"/>
              <a:pathLst>
                <a:path w="1243356" h="1462263">
                  <a:moveTo>
                    <a:pt x="621678" y="0"/>
                  </a:moveTo>
                  <a:cubicBezTo>
                    <a:pt x="278335" y="0"/>
                    <a:pt x="0" y="327339"/>
                    <a:pt x="0" y="731132"/>
                  </a:cubicBezTo>
                  <a:cubicBezTo>
                    <a:pt x="0" y="1134924"/>
                    <a:pt x="278335" y="1462263"/>
                    <a:pt x="621678" y="1462263"/>
                  </a:cubicBezTo>
                  <a:cubicBezTo>
                    <a:pt x="965021" y="1462263"/>
                    <a:pt x="1243356" y="1134924"/>
                    <a:pt x="1243356" y="731132"/>
                  </a:cubicBezTo>
                  <a:cubicBezTo>
                    <a:pt x="1243356" y="327339"/>
                    <a:pt x="965021" y="0"/>
                    <a:pt x="621678" y="0"/>
                  </a:cubicBezTo>
                  <a:close/>
                </a:path>
              </a:pathLst>
            </a:custGeom>
            <a:solidFill>
              <a:srgbClr val="DA5D21"/>
            </a:solidFill>
          </p:spPr>
          <p:txBody>
            <a:bodyPr/>
            <a:lstStyle/>
            <a:p>
              <a:endParaRPr lang="en-GB"/>
            </a:p>
          </p:txBody>
        </p:sp>
        <p:sp>
          <p:nvSpPr>
            <p:cNvPr id="6" name="TextBox 6"/>
            <p:cNvSpPr txBox="1"/>
            <p:nvPr/>
          </p:nvSpPr>
          <p:spPr>
            <a:xfrm>
              <a:off x="116565" y="118037"/>
              <a:ext cx="1010227" cy="1207139"/>
            </a:xfrm>
            <a:prstGeom prst="rect">
              <a:avLst/>
            </a:prstGeom>
          </p:spPr>
          <p:txBody>
            <a:bodyPr lIns="50800" tIns="50800" rIns="50800" bIns="50800" rtlCol="0" anchor="ctr"/>
            <a:lstStyle/>
            <a:p>
              <a:pPr algn="ctr">
                <a:lnSpc>
                  <a:spcPts val="1744"/>
                </a:lnSpc>
              </a:pPr>
              <a:endParaRPr/>
            </a:p>
          </p:txBody>
        </p:sp>
      </p:grpSp>
      <p:grpSp>
        <p:nvGrpSpPr>
          <p:cNvPr id="7" name="Group 7"/>
          <p:cNvGrpSpPr/>
          <p:nvPr/>
        </p:nvGrpSpPr>
        <p:grpSpPr>
          <a:xfrm>
            <a:off x="13357225" y="-3518"/>
            <a:ext cx="5979882" cy="4913834"/>
            <a:chOff x="0" y="0"/>
            <a:chExt cx="7727621" cy="6350000"/>
          </a:xfrm>
        </p:grpSpPr>
        <p:sp>
          <p:nvSpPr>
            <p:cNvPr id="8" name="Freeform 8"/>
            <p:cNvSpPr/>
            <p:nvPr/>
          </p:nvSpPr>
          <p:spPr>
            <a:xfrm>
              <a:off x="0" y="0"/>
              <a:ext cx="7727621" cy="6350000"/>
            </a:xfrm>
            <a:custGeom>
              <a:avLst/>
              <a:gdLst/>
              <a:ahLst/>
              <a:cxnLst/>
              <a:rect l="l" t="t" r="r" b="b"/>
              <a:pathLst>
                <a:path w="7727621" h="6350000">
                  <a:moveTo>
                    <a:pt x="0" y="0"/>
                  </a:moveTo>
                  <a:cubicBezTo>
                    <a:pt x="0" y="3506470"/>
                    <a:pt x="3460429" y="6350000"/>
                    <a:pt x="7727621" y="6350000"/>
                  </a:cubicBezTo>
                  <a:lnTo>
                    <a:pt x="7727621" y="0"/>
                  </a:lnTo>
                  <a:lnTo>
                    <a:pt x="0" y="0"/>
                  </a:lnTo>
                  <a:close/>
                </a:path>
              </a:pathLst>
            </a:custGeom>
            <a:blipFill>
              <a:blip r:embed="rId4"/>
              <a:stretch>
                <a:fillRect l="-56533" t="-76427" r="-59848"/>
              </a:stretch>
            </a:blipFill>
            <a:ln cap="sq">
              <a:noFill/>
              <a:prstDash val="solid"/>
              <a:miter/>
            </a:ln>
          </p:spPr>
          <p:txBody>
            <a:bodyPr/>
            <a:lstStyle/>
            <a:p>
              <a:endParaRPr lang="en-GB"/>
            </a:p>
          </p:txBody>
        </p:sp>
      </p:grpSp>
      <p:sp>
        <p:nvSpPr>
          <p:cNvPr id="9" name="Freeform 9"/>
          <p:cNvSpPr/>
          <p:nvPr/>
        </p:nvSpPr>
        <p:spPr>
          <a:xfrm>
            <a:off x="13307016" y="5126327"/>
            <a:ext cx="786217" cy="782783"/>
          </a:xfrm>
          <a:custGeom>
            <a:avLst/>
            <a:gdLst/>
            <a:ahLst/>
            <a:cxnLst/>
            <a:rect l="l" t="t" r="r" b="b"/>
            <a:pathLst>
              <a:path w="786217" h="782783">
                <a:moveTo>
                  <a:pt x="0" y="0"/>
                </a:moveTo>
                <a:lnTo>
                  <a:pt x="786217" y="0"/>
                </a:lnTo>
                <a:lnTo>
                  <a:pt x="786217" y="782784"/>
                </a:lnTo>
                <a:lnTo>
                  <a:pt x="0" y="782784"/>
                </a:lnTo>
                <a:lnTo>
                  <a:pt x="0" y="0"/>
                </a:lnTo>
                <a:close/>
              </a:path>
            </a:pathLst>
          </a:custGeom>
          <a:blipFill>
            <a:blip>
              <a:extLst>
                <a:ext uri="{96DAC541-7B7A-43D3-8B79-37D633B846F1}">
                  <asvg:svgBlip xmlns:asvg="http://schemas.microsoft.com/office/drawing/2016/SVG/main" r:embed="rId3"/>
                </a:ext>
              </a:extLst>
            </a:blip>
            <a:stretch>
              <a:fillRect l="-98745" t="-52251" r="-97170" b="-220430"/>
            </a:stretch>
          </a:blipFill>
          <a:ln cap="sq">
            <a:noFill/>
            <a:prstDash val="solid"/>
            <a:miter/>
          </a:ln>
        </p:spPr>
        <p:txBody>
          <a:bodyPr/>
          <a:lstStyle/>
          <a:p>
            <a:endParaRPr lang="en-GB"/>
          </a:p>
        </p:txBody>
      </p:sp>
      <p:sp>
        <p:nvSpPr>
          <p:cNvPr id="10" name="Freeform 10"/>
          <p:cNvSpPr/>
          <p:nvPr/>
        </p:nvSpPr>
        <p:spPr>
          <a:xfrm rot="2700000">
            <a:off x="-3706244" y="7678446"/>
            <a:ext cx="5032270" cy="5010295"/>
          </a:xfrm>
          <a:custGeom>
            <a:avLst/>
            <a:gdLst/>
            <a:ahLst/>
            <a:cxnLst/>
            <a:rect l="l" t="t" r="r" b="b"/>
            <a:pathLst>
              <a:path w="5032270" h="5010295">
                <a:moveTo>
                  <a:pt x="0" y="0"/>
                </a:moveTo>
                <a:lnTo>
                  <a:pt x="5032270" y="0"/>
                </a:lnTo>
                <a:lnTo>
                  <a:pt x="5032270" y="5010296"/>
                </a:lnTo>
                <a:lnTo>
                  <a:pt x="0" y="5010296"/>
                </a:lnTo>
                <a:lnTo>
                  <a:pt x="0" y="0"/>
                </a:lnTo>
                <a:close/>
              </a:path>
            </a:pathLst>
          </a:custGeom>
          <a:blipFill>
            <a:blip>
              <a:extLst>
                <a:ext uri="{96DAC541-7B7A-43D3-8B79-37D633B846F1}">
                  <asvg:svgBlip xmlns:asvg="http://schemas.microsoft.com/office/drawing/2016/SVG/main" r:embed="rId3"/>
                </a:ext>
              </a:extLst>
            </a:blip>
            <a:stretch>
              <a:fillRect l="-98745" t="-52251" r="-97170" b="-220430"/>
            </a:stretch>
          </a:blipFill>
          <a:ln cap="sq">
            <a:noFill/>
            <a:prstDash val="solid"/>
            <a:miter/>
          </a:ln>
        </p:spPr>
        <p:txBody>
          <a:bodyPr/>
          <a:lstStyle/>
          <a:p>
            <a:endParaRPr lang="en-GB"/>
          </a:p>
        </p:txBody>
      </p:sp>
      <p:sp>
        <p:nvSpPr>
          <p:cNvPr id="11" name="Freeform 11"/>
          <p:cNvSpPr/>
          <p:nvPr/>
        </p:nvSpPr>
        <p:spPr>
          <a:xfrm>
            <a:off x="1290858" y="5985311"/>
            <a:ext cx="3582240" cy="2015010"/>
          </a:xfrm>
          <a:custGeom>
            <a:avLst/>
            <a:gdLst/>
            <a:ahLst/>
            <a:cxnLst/>
            <a:rect l="l" t="t" r="r" b="b"/>
            <a:pathLst>
              <a:path w="3582240" h="2015010">
                <a:moveTo>
                  <a:pt x="0" y="0"/>
                </a:moveTo>
                <a:lnTo>
                  <a:pt x="3582240" y="0"/>
                </a:lnTo>
                <a:lnTo>
                  <a:pt x="3582240" y="2015010"/>
                </a:lnTo>
                <a:lnTo>
                  <a:pt x="0" y="2015010"/>
                </a:lnTo>
                <a:lnTo>
                  <a:pt x="0" y="0"/>
                </a:lnTo>
                <a:close/>
              </a:path>
            </a:pathLst>
          </a:custGeom>
          <a:blipFill>
            <a:blip>
              <a:extLst>
                <a:ext uri="{96DAC541-7B7A-43D3-8B79-37D633B846F1}">
                  <asvg:svgBlip xmlns:asvg="http://schemas.microsoft.com/office/drawing/2016/SVG/main" r:embed="rId5"/>
                </a:ext>
              </a:extLst>
            </a:blip>
            <a:stretch>
              <a:fillRect l="-134929" t="-5490" r="-226638" b="-4259"/>
            </a:stretch>
          </a:blipFill>
        </p:spPr>
        <p:txBody>
          <a:bodyPr/>
          <a:lstStyle/>
          <a:p>
            <a:endParaRPr lang="en-GB"/>
          </a:p>
        </p:txBody>
      </p:sp>
      <p:sp>
        <p:nvSpPr>
          <p:cNvPr id="12" name="Freeform 12"/>
          <p:cNvSpPr/>
          <p:nvPr/>
        </p:nvSpPr>
        <p:spPr>
          <a:xfrm>
            <a:off x="5273148" y="5126327"/>
            <a:ext cx="786217" cy="782783"/>
          </a:xfrm>
          <a:custGeom>
            <a:avLst/>
            <a:gdLst/>
            <a:ahLst/>
            <a:cxnLst/>
            <a:rect l="l" t="t" r="r" b="b"/>
            <a:pathLst>
              <a:path w="786217" h="782783">
                <a:moveTo>
                  <a:pt x="0" y="0"/>
                </a:moveTo>
                <a:lnTo>
                  <a:pt x="786217" y="0"/>
                </a:lnTo>
                <a:lnTo>
                  <a:pt x="786217" y="782784"/>
                </a:lnTo>
                <a:lnTo>
                  <a:pt x="0" y="782784"/>
                </a:lnTo>
                <a:lnTo>
                  <a:pt x="0" y="0"/>
                </a:lnTo>
                <a:close/>
              </a:path>
            </a:pathLst>
          </a:custGeom>
          <a:blipFill>
            <a:blip>
              <a:extLst>
                <a:ext uri="{96DAC541-7B7A-43D3-8B79-37D633B846F1}">
                  <asvg:svgBlip xmlns:asvg="http://schemas.microsoft.com/office/drawing/2016/SVG/main" r:embed="rId3"/>
                </a:ext>
              </a:extLst>
            </a:blip>
            <a:stretch>
              <a:fillRect l="-98745" t="-52251" r="-97170" b="-220430"/>
            </a:stretch>
          </a:blipFill>
          <a:ln cap="sq">
            <a:noFill/>
            <a:prstDash val="solid"/>
            <a:miter/>
          </a:ln>
        </p:spPr>
        <p:txBody>
          <a:bodyPr/>
          <a:lstStyle/>
          <a:p>
            <a:endParaRPr lang="en-GB"/>
          </a:p>
        </p:txBody>
      </p:sp>
      <p:sp>
        <p:nvSpPr>
          <p:cNvPr id="13" name="Freeform 13"/>
          <p:cNvSpPr/>
          <p:nvPr/>
        </p:nvSpPr>
        <p:spPr>
          <a:xfrm>
            <a:off x="9253079" y="5985311"/>
            <a:ext cx="3582240" cy="2015010"/>
          </a:xfrm>
          <a:custGeom>
            <a:avLst/>
            <a:gdLst/>
            <a:ahLst/>
            <a:cxnLst/>
            <a:rect l="l" t="t" r="r" b="b"/>
            <a:pathLst>
              <a:path w="3582240" h="2015010">
                <a:moveTo>
                  <a:pt x="0" y="0"/>
                </a:moveTo>
                <a:lnTo>
                  <a:pt x="3582240" y="0"/>
                </a:lnTo>
                <a:lnTo>
                  <a:pt x="3582240" y="2015010"/>
                </a:lnTo>
                <a:lnTo>
                  <a:pt x="0" y="2015010"/>
                </a:lnTo>
                <a:lnTo>
                  <a:pt x="0" y="0"/>
                </a:lnTo>
                <a:close/>
              </a:path>
            </a:pathLst>
          </a:custGeom>
          <a:blipFill>
            <a:blip>
              <a:extLst>
                <a:ext uri="{96DAC541-7B7A-43D3-8B79-37D633B846F1}">
                  <asvg:svgBlip xmlns:asvg="http://schemas.microsoft.com/office/drawing/2016/SVG/main" r:embed="rId5"/>
                </a:ext>
              </a:extLst>
            </a:blip>
            <a:stretch>
              <a:fillRect l="-134929" t="-5490" r="-226638" b="-4259"/>
            </a:stretch>
          </a:blipFill>
        </p:spPr>
        <p:txBody>
          <a:bodyPr/>
          <a:lstStyle/>
          <a:p>
            <a:endParaRPr lang="en-GB"/>
          </a:p>
        </p:txBody>
      </p:sp>
      <p:sp>
        <p:nvSpPr>
          <p:cNvPr id="14" name="Freeform 14"/>
          <p:cNvSpPr/>
          <p:nvPr/>
        </p:nvSpPr>
        <p:spPr>
          <a:xfrm>
            <a:off x="5273148" y="5985311"/>
            <a:ext cx="3582240" cy="2015010"/>
          </a:xfrm>
          <a:custGeom>
            <a:avLst/>
            <a:gdLst/>
            <a:ahLst/>
            <a:cxnLst/>
            <a:rect l="l" t="t" r="r" b="b"/>
            <a:pathLst>
              <a:path w="3582240" h="2015010">
                <a:moveTo>
                  <a:pt x="0" y="0"/>
                </a:moveTo>
                <a:lnTo>
                  <a:pt x="3582240" y="0"/>
                </a:lnTo>
                <a:lnTo>
                  <a:pt x="3582240" y="2015010"/>
                </a:lnTo>
                <a:lnTo>
                  <a:pt x="0" y="2015010"/>
                </a:lnTo>
                <a:lnTo>
                  <a:pt x="0" y="0"/>
                </a:lnTo>
                <a:close/>
              </a:path>
            </a:pathLst>
          </a:custGeom>
          <a:blipFill>
            <a:blip>
              <a:extLst>
                <a:ext uri="{96DAC541-7B7A-43D3-8B79-37D633B846F1}">
                  <asvg:svgBlip xmlns:asvg="http://schemas.microsoft.com/office/drawing/2016/SVG/main" r:embed="rId5"/>
                </a:ext>
              </a:extLst>
            </a:blip>
            <a:stretch>
              <a:fillRect l="-134929" t="-5490" r="-226638" b="-4259"/>
            </a:stretch>
          </a:blipFill>
        </p:spPr>
        <p:txBody>
          <a:bodyPr/>
          <a:lstStyle/>
          <a:p>
            <a:endParaRPr lang="en-GB"/>
          </a:p>
        </p:txBody>
      </p:sp>
      <p:sp>
        <p:nvSpPr>
          <p:cNvPr id="15" name="Freeform 15"/>
          <p:cNvSpPr/>
          <p:nvPr/>
        </p:nvSpPr>
        <p:spPr>
          <a:xfrm>
            <a:off x="13307016" y="5985311"/>
            <a:ext cx="3582240" cy="2015010"/>
          </a:xfrm>
          <a:custGeom>
            <a:avLst/>
            <a:gdLst/>
            <a:ahLst/>
            <a:cxnLst/>
            <a:rect l="l" t="t" r="r" b="b"/>
            <a:pathLst>
              <a:path w="3582240" h="2015010">
                <a:moveTo>
                  <a:pt x="0" y="0"/>
                </a:moveTo>
                <a:lnTo>
                  <a:pt x="3582240" y="0"/>
                </a:lnTo>
                <a:lnTo>
                  <a:pt x="3582240" y="2015010"/>
                </a:lnTo>
                <a:lnTo>
                  <a:pt x="0" y="2015010"/>
                </a:lnTo>
                <a:lnTo>
                  <a:pt x="0" y="0"/>
                </a:lnTo>
                <a:close/>
              </a:path>
            </a:pathLst>
          </a:custGeom>
          <a:blipFill>
            <a:blip>
              <a:extLst>
                <a:ext uri="{96DAC541-7B7A-43D3-8B79-37D633B846F1}">
                  <asvg:svgBlip xmlns:asvg="http://schemas.microsoft.com/office/drawing/2016/SVG/main" r:embed="rId5"/>
                </a:ext>
              </a:extLst>
            </a:blip>
            <a:stretch>
              <a:fillRect l="-134929" t="-5490" r="-226638" b="-4259"/>
            </a:stretch>
          </a:blipFill>
        </p:spPr>
        <p:txBody>
          <a:bodyPr/>
          <a:lstStyle/>
          <a:p>
            <a:endParaRPr lang="en-GB"/>
          </a:p>
        </p:txBody>
      </p:sp>
      <p:grpSp>
        <p:nvGrpSpPr>
          <p:cNvPr id="16" name="Group 16"/>
          <p:cNvGrpSpPr/>
          <p:nvPr/>
        </p:nvGrpSpPr>
        <p:grpSpPr>
          <a:xfrm>
            <a:off x="1649322" y="6306356"/>
            <a:ext cx="2576666" cy="1265137"/>
            <a:chOff x="0" y="0"/>
            <a:chExt cx="3435554" cy="1686849"/>
          </a:xfrm>
        </p:grpSpPr>
        <p:sp>
          <p:nvSpPr>
            <p:cNvPr id="17" name="Freeform 17"/>
            <p:cNvSpPr/>
            <p:nvPr/>
          </p:nvSpPr>
          <p:spPr>
            <a:xfrm>
              <a:off x="0" y="0"/>
              <a:ext cx="3435555" cy="1686849"/>
            </a:xfrm>
            <a:custGeom>
              <a:avLst/>
              <a:gdLst/>
              <a:ahLst/>
              <a:cxnLst/>
              <a:rect l="l" t="t" r="r" b="b"/>
              <a:pathLst>
                <a:path w="3435555" h="1686849">
                  <a:moveTo>
                    <a:pt x="0" y="0"/>
                  </a:moveTo>
                  <a:lnTo>
                    <a:pt x="3435555" y="0"/>
                  </a:lnTo>
                  <a:lnTo>
                    <a:pt x="3435555" y="1686849"/>
                  </a:lnTo>
                  <a:lnTo>
                    <a:pt x="0" y="1686849"/>
                  </a:lnTo>
                  <a:close/>
                </a:path>
              </a:pathLst>
            </a:custGeom>
            <a:blipFill>
              <a:blip r:embed="rId6">
                <a:alphaModFix amt="0"/>
              </a:blip>
              <a:stretch>
                <a:fillRect t="-1668" r="-20880" b="5726"/>
              </a:stretch>
            </a:blipFill>
          </p:spPr>
          <p:txBody>
            <a:bodyPr/>
            <a:lstStyle/>
            <a:p>
              <a:endParaRPr lang="en-GB"/>
            </a:p>
          </p:txBody>
        </p:sp>
        <p:sp>
          <p:nvSpPr>
            <p:cNvPr id="18" name="TextBox 18"/>
            <p:cNvSpPr txBox="1"/>
            <p:nvPr/>
          </p:nvSpPr>
          <p:spPr>
            <a:xfrm>
              <a:off x="0" y="0"/>
              <a:ext cx="3435554" cy="1686849"/>
            </a:xfrm>
            <a:prstGeom prst="rect">
              <a:avLst/>
            </a:prstGeom>
          </p:spPr>
          <p:txBody>
            <a:bodyPr lIns="0" tIns="0" rIns="0" bIns="0" rtlCol="0" anchor="ctr"/>
            <a:lstStyle/>
            <a:p>
              <a:pPr algn="l">
                <a:lnSpc>
                  <a:spcPts val="3044"/>
                </a:lnSpc>
              </a:pPr>
              <a:r>
                <a:rPr lang="en-US" sz="2537">
                  <a:solidFill>
                    <a:srgbClr val="FFFFFF"/>
                  </a:solidFill>
                  <a:latin typeface="Montserrat"/>
                  <a:ea typeface="Montserrat"/>
                  <a:cs typeface="Montserrat"/>
                  <a:sym typeface="Montserrat"/>
                </a:rPr>
                <a:t>BVAS can authenticate the voter</a:t>
              </a:r>
            </a:p>
          </p:txBody>
        </p:sp>
      </p:grpSp>
      <p:grpSp>
        <p:nvGrpSpPr>
          <p:cNvPr id="19" name="Group 19"/>
          <p:cNvGrpSpPr/>
          <p:nvPr/>
        </p:nvGrpSpPr>
        <p:grpSpPr>
          <a:xfrm>
            <a:off x="5505751" y="6306356"/>
            <a:ext cx="3114675" cy="1265137"/>
            <a:chOff x="0" y="0"/>
            <a:chExt cx="4152900" cy="1686849"/>
          </a:xfrm>
        </p:grpSpPr>
        <p:sp>
          <p:nvSpPr>
            <p:cNvPr id="20" name="Freeform 20"/>
            <p:cNvSpPr/>
            <p:nvPr/>
          </p:nvSpPr>
          <p:spPr>
            <a:xfrm>
              <a:off x="0" y="0"/>
              <a:ext cx="4152900" cy="1686849"/>
            </a:xfrm>
            <a:custGeom>
              <a:avLst/>
              <a:gdLst/>
              <a:ahLst/>
              <a:cxnLst/>
              <a:rect l="l" t="t" r="r" b="b"/>
              <a:pathLst>
                <a:path w="4152900" h="1686849">
                  <a:moveTo>
                    <a:pt x="0" y="0"/>
                  </a:moveTo>
                  <a:lnTo>
                    <a:pt x="4152900" y="0"/>
                  </a:lnTo>
                  <a:lnTo>
                    <a:pt x="4152900" y="1686849"/>
                  </a:lnTo>
                  <a:lnTo>
                    <a:pt x="0" y="1686849"/>
                  </a:lnTo>
                  <a:close/>
                </a:path>
              </a:pathLst>
            </a:custGeom>
            <a:blipFill>
              <a:blip r:embed="rId6">
                <a:alphaModFix amt="0"/>
              </a:blip>
              <a:stretch>
                <a:fillRect t="-1668" b="5726"/>
              </a:stretch>
            </a:blipFill>
          </p:spPr>
          <p:txBody>
            <a:bodyPr/>
            <a:lstStyle/>
            <a:p>
              <a:endParaRPr lang="en-GB"/>
            </a:p>
          </p:txBody>
        </p:sp>
        <p:sp>
          <p:nvSpPr>
            <p:cNvPr id="21" name="TextBox 21"/>
            <p:cNvSpPr txBox="1"/>
            <p:nvPr/>
          </p:nvSpPr>
          <p:spPr>
            <a:xfrm>
              <a:off x="0" y="0"/>
              <a:ext cx="4152900" cy="1686849"/>
            </a:xfrm>
            <a:prstGeom prst="rect">
              <a:avLst/>
            </a:prstGeom>
          </p:spPr>
          <p:txBody>
            <a:bodyPr lIns="0" tIns="0" rIns="0" bIns="0" rtlCol="0" anchor="ctr"/>
            <a:lstStyle/>
            <a:p>
              <a:pPr algn="l">
                <a:lnSpc>
                  <a:spcPts val="3044"/>
                </a:lnSpc>
              </a:pPr>
              <a:r>
                <a:rPr lang="en-US" sz="2537">
                  <a:solidFill>
                    <a:srgbClr val="FFFFFF"/>
                  </a:solidFill>
                  <a:latin typeface="Montserrat"/>
                  <a:ea typeface="Montserrat"/>
                  <a:cs typeface="Montserrat"/>
                  <a:sym typeface="Montserrat"/>
                </a:rPr>
                <a:t>The device can reach the required service</a:t>
              </a:r>
            </a:p>
          </p:txBody>
        </p:sp>
      </p:grpSp>
      <p:grpSp>
        <p:nvGrpSpPr>
          <p:cNvPr id="22" name="Group 22"/>
          <p:cNvGrpSpPr/>
          <p:nvPr/>
        </p:nvGrpSpPr>
        <p:grpSpPr>
          <a:xfrm>
            <a:off x="9427976" y="6306356"/>
            <a:ext cx="3306452" cy="1265137"/>
            <a:chOff x="0" y="0"/>
            <a:chExt cx="4408603" cy="1686849"/>
          </a:xfrm>
        </p:grpSpPr>
        <p:sp>
          <p:nvSpPr>
            <p:cNvPr id="23" name="Freeform 23"/>
            <p:cNvSpPr/>
            <p:nvPr/>
          </p:nvSpPr>
          <p:spPr>
            <a:xfrm>
              <a:off x="0" y="0"/>
              <a:ext cx="4408603" cy="1686849"/>
            </a:xfrm>
            <a:custGeom>
              <a:avLst/>
              <a:gdLst/>
              <a:ahLst/>
              <a:cxnLst/>
              <a:rect l="l" t="t" r="r" b="b"/>
              <a:pathLst>
                <a:path w="4408603" h="1686849">
                  <a:moveTo>
                    <a:pt x="0" y="0"/>
                  </a:moveTo>
                  <a:lnTo>
                    <a:pt x="4408603" y="0"/>
                  </a:lnTo>
                  <a:lnTo>
                    <a:pt x="4408603" y="1686849"/>
                  </a:lnTo>
                  <a:lnTo>
                    <a:pt x="0" y="1686849"/>
                  </a:lnTo>
                  <a:close/>
                </a:path>
              </a:pathLst>
            </a:custGeom>
            <a:blipFill>
              <a:blip r:embed="rId6">
                <a:alphaModFix amt="0"/>
              </a:blip>
              <a:stretch>
                <a:fillRect t="-1668" r="5800" b="5726"/>
              </a:stretch>
            </a:blipFill>
          </p:spPr>
          <p:txBody>
            <a:bodyPr/>
            <a:lstStyle/>
            <a:p>
              <a:endParaRPr lang="en-GB"/>
            </a:p>
          </p:txBody>
        </p:sp>
        <p:sp>
          <p:nvSpPr>
            <p:cNvPr id="24" name="TextBox 24"/>
            <p:cNvSpPr txBox="1"/>
            <p:nvPr/>
          </p:nvSpPr>
          <p:spPr>
            <a:xfrm>
              <a:off x="0" y="0"/>
              <a:ext cx="4408603" cy="1686849"/>
            </a:xfrm>
            <a:prstGeom prst="rect">
              <a:avLst/>
            </a:prstGeom>
          </p:spPr>
          <p:txBody>
            <a:bodyPr lIns="0" tIns="0" rIns="0" bIns="0" rtlCol="0" anchor="ctr"/>
            <a:lstStyle/>
            <a:p>
              <a:pPr algn="l">
                <a:lnSpc>
                  <a:spcPts val="3044"/>
                </a:lnSpc>
              </a:pPr>
              <a:r>
                <a:rPr lang="en-US" sz="2537">
                  <a:solidFill>
                    <a:srgbClr val="FFFFFF"/>
                  </a:solidFill>
                  <a:latin typeface="Montserrat"/>
                  <a:ea typeface="Montserrat"/>
                  <a:cs typeface="Montserrat"/>
                  <a:sym typeface="Montserrat"/>
                </a:rPr>
                <a:t>Power lasts through accreditation and result upload</a:t>
              </a:r>
            </a:p>
          </p:txBody>
        </p:sp>
      </p:grpSp>
      <p:grpSp>
        <p:nvGrpSpPr>
          <p:cNvPr id="25" name="Group 25"/>
          <p:cNvGrpSpPr/>
          <p:nvPr/>
        </p:nvGrpSpPr>
        <p:grpSpPr>
          <a:xfrm>
            <a:off x="13566370" y="6340244"/>
            <a:ext cx="3322886" cy="1265137"/>
            <a:chOff x="0" y="0"/>
            <a:chExt cx="4430515" cy="1686849"/>
          </a:xfrm>
        </p:grpSpPr>
        <p:sp>
          <p:nvSpPr>
            <p:cNvPr id="26" name="Freeform 26"/>
            <p:cNvSpPr/>
            <p:nvPr/>
          </p:nvSpPr>
          <p:spPr>
            <a:xfrm>
              <a:off x="0" y="0"/>
              <a:ext cx="4430515" cy="1686849"/>
            </a:xfrm>
            <a:custGeom>
              <a:avLst/>
              <a:gdLst/>
              <a:ahLst/>
              <a:cxnLst/>
              <a:rect l="l" t="t" r="r" b="b"/>
              <a:pathLst>
                <a:path w="4430515" h="1686849">
                  <a:moveTo>
                    <a:pt x="0" y="0"/>
                  </a:moveTo>
                  <a:lnTo>
                    <a:pt x="4430515" y="0"/>
                  </a:lnTo>
                  <a:lnTo>
                    <a:pt x="4430515" y="1686849"/>
                  </a:lnTo>
                  <a:lnTo>
                    <a:pt x="0" y="1686849"/>
                  </a:lnTo>
                  <a:close/>
                </a:path>
              </a:pathLst>
            </a:custGeom>
            <a:blipFill>
              <a:blip r:embed="rId6">
                <a:alphaModFix amt="0"/>
              </a:blip>
              <a:stretch>
                <a:fillRect t="-1668" r="6265" b="5726"/>
              </a:stretch>
            </a:blipFill>
          </p:spPr>
          <p:txBody>
            <a:bodyPr/>
            <a:lstStyle/>
            <a:p>
              <a:endParaRPr lang="en-GB"/>
            </a:p>
          </p:txBody>
        </p:sp>
        <p:sp>
          <p:nvSpPr>
            <p:cNvPr id="27" name="TextBox 27"/>
            <p:cNvSpPr txBox="1"/>
            <p:nvPr/>
          </p:nvSpPr>
          <p:spPr>
            <a:xfrm>
              <a:off x="0" y="0"/>
              <a:ext cx="4430515" cy="1686849"/>
            </a:xfrm>
            <a:prstGeom prst="rect">
              <a:avLst/>
            </a:prstGeom>
          </p:spPr>
          <p:txBody>
            <a:bodyPr lIns="0" tIns="0" rIns="0" bIns="0" rtlCol="0" anchor="ctr"/>
            <a:lstStyle/>
            <a:p>
              <a:pPr algn="l">
                <a:lnSpc>
                  <a:spcPts val="3044"/>
                </a:lnSpc>
              </a:pPr>
              <a:r>
                <a:rPr lang="en-US" sz="2537">
                  <a:solidFill>
                    <a:srgbClr val="FFFFFF"/>
                  </a:solidFill>
                  <a:latin typeface="Montserrat Light"/>
                  <a:ea typeface="Montserrat Light"/>
                  <a:cs typeface="Montserrat Light"/>
                  <a:sym typeface="Montserrat Light"/>
                </a:rPr>
                <a:t>Evidence remains available, secure and auditable</a:t>
              </a:r>
            </a:p>
          </p:txBody>
        </p:sp>
      </p:grpSp>
      <p:grpSp>
        <p:nvGrpSpPr>
          <p:cNvPr id="28" name="Group 28"/>
          <p:cNvGrpSpPr/>
          <p:nvPr/>
        </p:nvGrpSpPr>
        <p:grpSpPr>
          <a:xfrm>
            <a:off x="1028700" y="9390971"/>
            <a:ext cx="10001250" cy="403472"/>
            <a:chOff x="0" y="0"/>
            <a:chExt cx="13335000" cy="537962"/>
          </a:xfrm>
        </p:grpSpPr>
        <p:sp>
          <p:nvSpPr>
            <p:cNvPr id="29" name="Freeform 29"/>
            <p:cNvSpPr/>
            <p:nvPr/>
          </p:nvSpPr>
          <p:spPr>
            <a:xfrm>
              <a:off x="0" y="0"/>
              <a:ext cx="13335000" cy="537962"/>
            </a:xfrm>
            <a:custGeom>
              <a:avLst/>
              <a:gdLst/>
              <a:ahLst/>
              <a:cxnLst/>
              <a:rect l="l" t="t" r="r" b="b"/>
              <a:pathLst>
                <a:path w="13335000" h="537962">
                  <a:moveTo>
                    <a:pt x="0" y="0"/>
                  </a:moveTo>
                  <a:lnTo>
                    <a:pt x="13335000" y="0"/>
                  </a:lnTo>
                  <a:lnTo>
                    <a:pt x="13335000" y="537962"/>
                  </a:lnTo>
                  <a:lnTo>
                    <a:pt x="0" y="537962"/>
                  </a:lnTo>
                  <a:close/>
                </a:path>
              </a:pathLst>
            </a:custGeom>
            <a:blipFill>
              <a:blip r:embed="rId6">
                <a:alphaModFix amt="0"/>
              </a:blip>
              <a:stretch>
                <a:fillRect t="-447583" b="-418406"/>
              </a:stretch>
            </a:blipFill>
          </p:spPr>
          <p:txBody>
            <a:bodyPr/>
            <a:lstStyle/>
            <a:p>
              <a:endParaRPr lang="en-GB"/>
            </a:p>
          </p:txBody>
        </p:sp>
        <p:sp>
          <p:nvSpPr>
            <p:cNvPr id="30" name="TextBox 30"/>
            <p:cNvSpPr txBox="1"/>
            <p:nvPr/>
          </p:nvSpPr>
          <p:spPr>
            <a:xfrm>
              <a:off x="0" y="0"/>
              <a:ext cx="13335000" cy="537962"/>
            </a:xfrm>
            <a:prstGeom prst="rect">
              <a:avLst/>
            </a:prstGeom>
          </p:spPr>
          <p:txBody>
            <a:bodyPr lIns="0" tIns="0" rIns="0" bIns="0" rtlCol="0" anchor="ctr"/>
            <a:lstStyle/>
            <a:p>
              <a:pPr algn="l">
                <a:lnSpc>
                  <a:spcPts val="2459"/>
                </a:lnSpc>
              </a:pPr>
              <a:r>
                <a:rPr lang="en-US" sz="2049">
                  <a:solidFill>
                    <a:srgbClr val="010157"/>
                  </a:solidFill>
                  <a:latin typeface="Montserrat"/>
                  <a:ea typeface="Montserrat"/>
                  <a:cs typeface="Montserrat"/>
                  <a:sym typeface="Montserrat"/>
                </a:rPr>
                <a:t>8th Nigeria eGovernment Summit  |  10 September 2026</a:t>
              </a:r>
            </a:p>
          </p:txBody>
        </p:sp>
      </p:grpSp>
      <p:sp>
        <p:nvSpPr>
          <p:cNvPr id="31" name="Freeform 31"/>
          <p:cNvSpPr/>
          <p:nvPr/>
        </p:nvSpPr>
        <p:spPr>
          <a:xfrm>
            <a:off x="13895180" y="8619446"/>
            <a:ext cx="4061699" cy="1941154"/>
          </a:xfrm>
          <a:custGeom>
            <a:avLst/>
            <a:gdLst/>
            <a:ahLst/>
            <a:cxnLst/>
            <a:rect l="l" t="t" r="r" b="b"/>
            <a:pathLst>
              <a:path w="4061699" h="1941154">
                <a:moveTo>
                  <a:pt x="0" y="0"/>
                </a:moveTo>
                <a:lnTo>
                  <a:pt x="4061699" y="0"/>
                </a:lnTo>
                <a:lnTo>
                  <a:pt x="4061699" y="1941153"/>
                </a:lnTo>
                <a:lnTo>
                  <a:pt x="0" y="1941153"/>
                </a:lnTo>
                <a:lnTo>
                  <a:pt x="0" y="0"/>
                </a:lnTo>
                <a:close/>
              </a:path>
            </a:pathLst>
          </a:custGeom>
          <a:blipFill>
            <a:blip r:embed="rId7"/>
            <a:stretch>
              <a:fillRect/>
            </a:stretch>
          </a:blipFill>
        </p:spPr>
        <p:txBody>
          <a:bodyPr/>
          <a:lstStyle/>
          <a:p>
            <a:endParaRPr lang="en-GB"/>
          </a:p>
        </p:txBody>
      </p:sp>
      <p:sp>
        <p:nvSpPr>
          <p:cNvPr id="32" name="TextBox 32"/>
          <p:cNvSpPr txBox="1"/>
          <p:nvPr/>
        </p:nvSpPr>
        <p:spPr>
          <a:xfrm>
            <a:off x="1063344" y="3375225"/>
            <a:ext cx="14164469" cy="971550"/>
          </a:xfrm>
          <a:prstGeom prst="rect">
            <a:avLst/>
          </a:prstGeom>
        </p:spPr>
        <p:txBody>
          <a:bodyPr lIns="0" tIns="0" rIns="0" bIns="0" rtlCol="0" anchor="t">
            <a:spAutoFit/>
          </a:bodyPr>
          <a:lstStyle/>
          <a:p>
            <a:pPr algn="l">
              <a:lnSpc>
                <a:spcPts val="3840"/>
              </a:lnSpc>
            </a:pPr>
            <a:r>
              <a:rPr lang="en-US" sz="3200" b="1">
                <a:solidFill>
                  <a:srgbClr val="DA5D21"/>
                </a:solidFill>
                <a:latin typeface="Montserrat Bold"/>
                <a:ea typeface="Montserrat Bold"/>
                <a:cs typeface="Montserrat Bold"/>
                <a:sym typeface="Montserrat Bold"/>
              </a:rPr>
              <a:t>Digital election systems depend on four conditions working together at the polling unit</a:t>
            </a:r>
          </a:p>
        </p:txBody>
      </p:sp>
      <p:sp>
        <p:nvSpPr>
          <p:cNvPr id="33" name="TextBox 33"/>
          <p:cNvSpPr txBox="1"/>
          <p:nvPr/>
        </p:nvSpPr>
        <p:spPr>
          <a:xfrm>
            <a:off x="1063344" y="1091159"/>
            <a:ext cx="11544461" cy="1555626"/>
          </a:xfrm>
          <a:prstGeom prst="rect">
            <a:avLst/>
          </a:prstGeom>
        </p:spPr>
        <p:txBody>
          <a:bodyPr lIns="0" tIns="0" rIns="0" bIns="0" rtlCol="0" anchor="t">
            <a:spAutoFit/>
          </a:bodyPr>
          <a:lstStyle/>
          <a:p>
            <a:pPr algn="l">
              <a:lnSpc>
                <a:spcPts val="6150"/>
              </a:lnSpc>
            </a:pPr>
            <a:r>
              <a:rPr lang="en-US" sz="5125" b="1">
                <a:solidFill>
                  <a:srgbClr val="010157"/>
                </a:solidFill>
                <a:latin typeface="Montserrat Bold"/>
                <a:ea typeface="Montserrat Bold"/>
                <a:cs typeface="Montserrat Bold"/>
                <a:sym typeface="Montserrat Bold"/>
              </a:rPr>
              <a:t>Election Technology Succeeds or Fails at the Last Mile</a:t>
            </a:r>
          </a:p>
        </p:txBody>
      </p:sp>
      <p:sp>
        <p:nvSpPr>
          <p:cNvPr id="34" name="TextBox 34"/>
          <p:cNvSpPr txBox="1"/>
          <p:nvPr/>
        </p:nvSpPr>
        <p:spPr>
          <a:xfrm>
            <a:off x="1028700" y="8428946"/>
            <a:ext cx="16192003" cy="381000"/>
          </a:xfrm>
          <a:prstGeom prst="rect">
            <a:avLst/>
          </a:prstGeom>
        </p:spPr>
        <p:txBody>
          <a:bodyPr lIns="0" tIns="0" rIns="0" bIns="0" rtlCol="0" anchor="t">
            <a:spAutoFit/>
          </a:bodyPr>
          <a:lstStyle/>
          <a:p>
            <a:pPr algn="ctr">
              <a:lnSpc>
                <a:spcPts val="3060"/>
              </a:lnSpc>
            </a:pPr>
            <a:r>
              <a:rPr lang="en-US" sz="2550">
                <a:solidFill>
                  <a:srgbClr val="010157"/>
                </a:solidFill>
                <a:latin typeface="Montserrat"/>
                <a:ea typeface="Montserrat"/>
                <a:cs typeface="Montserrat"/>
                <a:sym typeface="Montserrat"/>
              </a:rPr>
              <a:t>100% coverage means verified availability, not a coloured area on a network map</a:t>
            </a:r>
          </a:p>
        </p:txBody>
      </p:sp>
      <p:grpSp>
        <p:nvGrpSpPr>
          <p:cNvPr id="35" name="Group 35"/>
          <p:cNvGrpSpPr/>
          <p:nvPr/>
        </p:nvGrpSpPr>
        <p:grpSpPr>
          <a:xfrm>
            <a:off x="1306422" y="5246257"/>
            <a:ext cx="685800" cy="542925"/>
            <a:chOff x="0" y="0"/>
            <a:chExt cx="914400" cy="723900"/>
          </a:xfrm>
        </p:grpSpPr>
        <p:sp>
          <p:nvSpPr>
            <p:cNvPr id="36" name="Freeform 36"/>
            <p:cNvSpPr/>
            <p:nvPr/>
          </p:nvSpPr>
          <p:spPr>
            <a:xfrm>
              <a:off x="0" y="0"/>
              <a:ext cx="914400" cy="723900"/>
            </a:xfrm>
            <a:custGeom>
              <a:avLst/>
              <a:gdLst/>
              <a:ahLst/>
              <a:cxnLst/>
              <a:rect l="l" t="t" r="r" b="b"/>
              <a:pathLst>
                <a:path w="914400" h="723900">
                  <a:moveTo>
                    <a:pt x="0" y="0"/>
                  </a:moveTo>
                  <a:lnTo>
                    <a:pt x="914400" y="0"/>
                  </a:lnTo>
                  <a:lnTo>
                    <a:pt x="914400" y="723900"/>
                  </a:lnTo>
                  <a:lnTo>
                    <a:pt x="0" y="723900"/>
                  </a:lnTo>
                  <a:close/>
                </a:path>
              </a:pathLst>
            </a:custGeom>
            <a:blipFill>
              <a:blip r:embed="rId6">
                <a:alphaModFix amt="0"/>
              </a:blip>
              <a:stretch>
                <a:fillRect l="-51573" r="-51573"/>
              </a:stretch>
            </a:blipFill>
          </p:spPr>
          <p:txBody>
            <a:bodyPr/>
            <a:lstStyle/>
            <a:p>
              <a:endParaRPr lang="en-GB"/>
            </a:p>
          </p:txBody>
        </p:sp>
        <p:sp>
          <p:nvSpPr>
            <p:cNvPr id="37" name="TextBox 37"/>
            <p:cNvSpPr txBox="1"/>
            <p:nvPr/>
          </p:nvSpPr>
          <p:spPr>
            <a:xfrm>
              <a:off x="0" y="0"/>
              <a:ext cx="914400" cy="723900"/>
            </a:xfrm>
            <a:prstGeom prst="rect">
              <a:avLst/>
            </a:prstGeom>
          </p:spPr>
          <p:txBody>
            <a:bodyPr lIns="0" tIns="0" rIns="0" bIns="0" rtlCol="0" anchor="ctr"/>
            <a:lstStyle/>
            <a:p>
              <a:pPr algn="ctr">
                <a:lnSpc>
                  <a:spcPts val="2025"/>
                </a:lnSpc>
              </a:pPr>
              <a:r>
                <a:rPr lang="en-US" sz="1687" b="1">
                  <a:solidFill>
                    <a:srgbClr val="FFFFFF"/>
                  </a:solidFill>
                  <a:latin typeface="Montserrat Bold"/>
                  <a:ea typeface="Montserrat Bold"/>
                  <a:cs typeface="Montserrat Bold"/>
                  <a:sym typeface="Montserrat Bold"/>
                </a:rPr>
                <a:t>1</a:t>
              </a:r>
            </a:p>
          </p:txBody>
        </p:sp>
      </p:grpSp>
      <p:grpSp>
        <p:nvGrpSpPr>
          <p:cNvPr id="38" name="Group 38"/>
          <p:cNvGrpSpPr/>
          <p:nvPr/>
        </p:nvGrpSpPr>
        <p:grpSpPr>
          <a:xfrm>
            <a:off x="5323356" y="5233302"/>
            <a:ext cx="685800" cy="542925"/>
            <a:chOff x="0" y="0"/>
            <a:chExt cx="914400" cy="723900"/>
          </a:xfrm>
        </p:grpSpPr>
        <p:sp>
          <p:nvSpPr>
            <p:cNvPr id="39" name="Freeform 39"/>
            <p:cNvSpPr/>
            <p:nvPr/>
          </p:nvSpPr>
          <p:spPr>
            <a:xfrm>
              <a:off x="0" y="0"/>
              <a:ext cx="914400" cy="723900"/>
            </a:xfrm>
            <a:custGeom>
              <a:avLst/>
              <a:gdLst/>
              <a:ahLst/>
              <a:cxnLst/>
              <a:rect l="l" t="t" r="r" b="b"/>
              <a:pathLst>
                <a:path w="914400" h="723900">
                  <a:moveTo>
                    <a:pt x="0" y="0"/>
                  </a:moveTo>
                  <a:lnTo>
                    <a:pt x="914400" y="0"/>
                  </a:lnTo>
                  <a:lnTo>
                    <a:pt x="914400" y="723900"/>
                  </a:lnTo>
                  <a:lnTo>
                    <a:pt x="0" y="723900"/>
                  </a:lnTo>
                  <a:close/>
                </a:path>
              </a:pathLst>
            </a:custGeom>
            <a:blipFill>
              <a:blip r:embed="rId6">
                <a:alphaModFix amt="0"/>
              </a:blip>
              <a:stretch>
                <a:fillRect l="-51573" r="-51573"/>
              </a:stretch>
            </a:blipFill>
          </p:spPr>
          <p:txBody>
            <a:bodyPr/>
            <a:lstStyle/>
            <a:p>
              <a:endParaRPr lang="en-GB"/>
            </a:p>
          </p:txBody>
        </p:sp>
        <p:sp>
          <p:nvSpPr>
            <p:cNvPr id="40" name="TextBox 40"/>
            <p:cNvSpPr txBox="1"/>
            <p:nvPr/>
          </p:nvSpPr>
          <p:spPr>
            <a:xfrm>
              <a:off x="0" y="0"/>
              <a:ext cx="914400" cy="723900"/>
            </a:xfrm>
            <a:prstGeom prst="rect">
              <a:avLst/>
            </a:prstGeom>
          </p:spPr>
          <p:txBody>
            <a:bodyPr lIns="0" tIns="0" rIns="0" bIns="0" rtlCol="0" anchor="ctr"/>
            <a:lstStyle/>
            <a:p>
              <a:pPr algn="ctr">
                <a:lnSpc>
                  <a:spcPts val="2025"/>
                </a:lnSpc>
              </a:pPr>
              <a:r>
                <a:rPr lang="en-US" sz="1687" b="1">
                  <a:solidFill>
                    <a:srgbClr val="FFFFFF"/>
                  </a:solidFill>
                  <a:latin typeface="Montserrat Bold"/>
                  <a:ea typeface="Montserrat Bold"/>
                  <a:cs typeface="Montserrat Bold"/>
                  <a:sym typeface="Montserrat Bold"/>
                </a:rPr>
                <a:t>2</a:t>
              </a:r>
            </a:p>
          </p:txBody>
        </p:sp>
      </p:grpSp>
      <p:grpSp>
        <p:nvGrpSpPr>
          <p:cNvPr id="41" name="Group 41"/>
          <p:cNvGrpSpPr/>
          <p:nvPr/>
        </p:nvGrpSpPr>
        <p:grpSpPr>
          <a:xfrm>
            <a:off x="9340291" y="5246257"/>
            <a:ext cx="685800" cy="542925"/>
            <a:chOff x="0" y="0"/>
            <a:chExt cx="914400" cy="723900"/>
          </a:xfrm>
        </p:grpSpPr>
        <p:sp>
          <p:nvSpPr>
            <p:cNvPr id="42" name="Freeform 42"/>
            <p:cNvSpPr/>
            <p:nvPr/>
          </p:nvSpPr>
          <p:spPr>
            <a:xfrm>
              <a:off x="0" y="0"/>
              <a:ext cx="914400" cy="723900"/>
            </a:xfrm>
            <a:custGeom>
              <a:avLst/>
              <a:gdLst/>
              <a:ahLst/>
              <a:cxnLst/>
              <a:rect l="l" t="t" r="r" b="b"/>
              <a:pathLst>
                <a:path w="914400" h="723900">
                  <a:moveTo>
                    <a:pt x="0" y="0"/>
                  </a:moveTo>
                  <a:lnTo>
                    <a:pt x="914400" y="0"/>
                  </a:lnTo>
                  <a:lnTo>
                    <a:pt x="914400" y="723900"/>
                  </a:lnTo>
                  <a:lnTo>
                    <a:pt x="0" y="723900"/>
                  </a:lnTo>
                  <a:close/>
                </a:path>
              </a:pathLst>
            </a:custGeom>
            <a:blipFill>
              <a:blip r:embed="rId6">
                <a:alphaModFix amt="0"/>
              </a:blip>
              <a:stretch>
                <a:fillRect l="-51573" r="-51573"/>
              </a:stretch>
            </a:blipFill>
          </p:spPr>
          <p:txBody>
            <a:bodyPr/>
            <a:lstStyle/>
            <a:p>
              <a:endParaRPr lang="en-GB"/>
            </a:p>
          </p:txBody>
        </p:sp>
        <p:sp>
          <p:nvSpPr>
            <p:cNvPr id="43" name="TextBox 43"/>
            <p:cNvSpPr txBox="1"/>
            <p:nvPr/>
          </p:nvSpPr>
          <p:spPr>
            <a:xfrm>
              <a:off x="0" y="0"/>
              <a:ext cx="914400" cy="723900"/>
            </a:xfrm>
            <a:prstGeom prst="rect">
              <a:avLst/>
            </a:prstGeom>
          </p:spPr>
          <p:txBody>
            <a:bodyPr lIns="0" tIns="0" rIns="0" bIns="0" rtlCol="0" anchor="ctr"/>
            <a:lstStyle/>
            <a:p>
              <a:pPr algn="ctr">
                <a:lnSpc>
                  <a:spcPts val="2025"/>
                </a:lnSpc>
              </a:pPr>
              <a:r>
                <a:rPr lang="en-US" sz="1687" b="1">
                  <a:solidFill>
                    <a:srgbClr val="FFFFFF"/>
                  </a:solidFill>
                  <a:latin typeface="Montserrat Bold"/>
                  <a:ea typeface="Montserrat Bold"/>
                  <a:cs typeface="Montserrat Bold"/>
                  <a:sym typeface="Montserrat Bold"/>
                </a:rPr>
                <a:t>3</a:t>
              </a:r>
            </a:p>
          </p:txBody>
        </p:sp>
      </p:grpSp>
      <p:grpSp>
        <p:nvGrpSpPr>
          <p:cNvPr id="44" name="Group 44"/>
          <p:cNvGrpSpPr/>
          <p:nvPr/>
        </p:nvGrpSpPr>
        <p:grpSpPr>
          <a:xfrm>
            <a:off x="13357225" y="5233302"/>
            <a:ext cx="685800" cy="542925"/>
            <a:chOff x="0" y="0"/>
            <a:chExt cx="914400" cy="723900"/>
          </a:xfrm>
        </p:grpSpPr>
        <p:sp>
          <p:nvSpPr>
            <p:cNvPr id="45" name="Freeform 45"/>
            <p:cNvSpPr/>
            <p:nvPr/>
          </p:nvSpPr>
          <p:spPr>
            <a:xfrm>
              <a:off x="0" y="0"/>
              <a:ext cx="914400" cy="723900"/>
            </a:xfrm>
            <a:custGeom>
              <a:avLst/>
              <a:gdLst/>
              <a:ahLst/>
              <a:cxnLst/>
              <a:rect l="l" t="t" r="r" b="b"/>
              <a:pathLst>
                <a:path w="914400" h="723900">
                  <a:moveTo>
                    <a:pt x="0" y="0"/>
                  </a:moveTo>
                  <a:lnTo>
                    <a:pt x="914400" y="0"/>
                  </a:lnTo>
                  <a:lnTo>
                    <a:pt x="914400" y="723900"/>
                  </a:lnTo>
                  <a:lnTo>
                    <a:pt x="0" y="723900"/>
                  </a:lnTo>
                  <a:close/>
                </a:path>
              </a:pathLst>
            </a:custGeom>
            <a:blipFill>
              <a:blip r:embed="rId6">
                <a:alphaModFix amt="0"/>
              </a:blip>
              <a:stretch>
                <a:fillRect l="-51573" r="-51573"/>
              </a:stretch>
            </a:blipFill>
          </p:spPr>
          <p:txBody>
            <a:bodyPr/>
            <a:lstStyle/>
            <a:p>
              <a:endParaRPr lang="en-GB"/>
            </a:p>
          </p:txBody>
        </p:sp>
        <p:sp>
          <p:nvSpPr>
            <p:cNvPr id="46" name="TextBox 46"/>
            <p:cNvSpPr txBox="1"/>
            <p:nvPr/>
          </p:nvSpPr>
          <p:spPr>
            <a:xfrm>
              <a:off x="0" y="0"/>
              <a:ext cx="914400" cy="723900"/>
            </a:xfrm>
            <a:prstGeom prst="rect">
              <a:avLst/>
            </a:prstGeom>
          </p:spPr>
          <p:txBody>
            <a:bodyPr lIns="0" tIns="0" rIns="0" bIns="0" rtlCol="0" anchor="ctr"/>
            <a:lstStyle/>
            <a:p>
              <a:pPr algn="ctr">
                <a:lnSpc>
                  <a:spcPts val="2025"/>
                </a:lnSpc>
              </a:pPr>
              <a:r>
                <a:rPr lang="en-US" sz="1687" b="1">
                  <a:solidFill>
                    <a:srgbClr val="FFFFFF"/>
                  </a:solidFill>
                  <a:latin typeface="Montserrat Bold"/>
                  <a:ea typeface="Montserrat Bold"/>
                  <a:cs typeface="Montserrat Bold"/>
                  <a:sym typeface="Montserrat Bold"/>
                </a:rPr>
                <a:t>4</a:t>
              </a:r>
            </a:p>
          </p:txBody>
        </p:sp>
      </p:grpSp>
      <p:grpSp>
        <p:nvGrpSpPr>
          <p:cNvPr id="47" name="Group 47"/>
          <p:cNvGrpSpPr/>
          <p:nvPr/>
        </p:nvGrpSpPr>
        <p:grpSpPr>
          <a:xfrm>
            <a:off x="2180106" y="5291507"/>
            <a:ext cx="3143250" cy="429140"/>
            <a:chOff x="0" y="0"/>
            <a:chExt cx="4191000" cy="572187"/>
          </a:xfrm>
        </p:grpSpPr>
        <p:sp>
          <p:nvSpPr>
            <p:cNvPr id="48" name="Freeform 48"/>
            <p:cNvSpPr/>
            <p:nvPr/>
          </p:nvSpPr>
          <p:spPr>
            <a:xfrm>
              <a:off x="0" y="0"/>
              <a:ext cx="4191000" cy="572187"/>
            </a:xfrm>
            <a:custGeom>
              <a:avLst/>
              <a:gdLst/>
              <a:ahLst/>
              <a:cxnLst/>
              <a:rect l="l" t="t" r="r" b="b"/>
              <a:pathLst>
                <a:path w="4191000" h="572187">
                  <a:moveTo>
                    <a:pt x="0" y="0"/>
                  </a:moveTo>
                  <a:lnTo>
                    <a:pt x="4191000" y="0"/>
                  </a:lnTo>
                  <a:lnTo>
                    <a:pt x="4191000" y="572187"/>
                  </a:lnTo>
                  <a:lnTo>
                    <a:pt x="0" y="572187"/>
                  </a:lnTo>
                  <a:close/>
                </a:path>
              </a:pathLst>
            </a:custGeom>
            <a:blipFill>
              <a:blip r:embed="rId6">
                <a:alphaModFix amt="0"/>
              </a:blip>
              <a:stretch>
                <a:fillRect t="-101102" b="-84335"/>
              </a:stretch>
            </a:blipFill>
          </p:spPr>
          <p:txBody>
            <a:bodyPr/>
            <a:lstStyle/>
            <a:p>
              <a:endParaRPr lang="en-GB"/>
            </a:p>
          </p:txBody>
        </p:sp>
        <p:sp>
          <p:nvSpPr>
            <p:cNvPr id="49" name="TextBox 49"/>
            <p:cNvSpPr txBox="1"/>
            <p:nvPr/>
          </p:nvSpPr>
          <p:spPr>
            <a:xfrm>
              <a:off x="0" y="0"/>
              <a:ext cx="4191000" cy="572187"/>
            </a:xfrm>
            <a:prstGeom prst="rect">
              <a:avLst/>
            </a:prstGeom>
          </p:spPr>
          <p:txBody>
            <a:bodyPr lIns="0" tIns="0" rIns="0" bIns="0" rtlCol="0" anchor="ctr"/>
            <a:lstStyle/>
            <a:p>
              <a:pPr algn="l">
                <a:lnSpc>
                  <a:spcPts val="2624"/>
                </a:lnSpc>
              </a:pPr>
              <a:r>
                <a:rPr lang="en-US" sz="2187" b="1">
                  <a:solidFill>
                    <a:srgbClr val="DF6421"/>
                  </a:solidFill>
                  <a:latin typeface="Montserrat Bold"/>
                  <a:ea typeface="Montserrat Bold"/>
                  <a:cs typeface="Montserrat Bold"/>
                  <a:sym typeface="Montserrat Bold"/>
                </a:rPr>
                <a:t>IDENTITY</a:t>
              </a:r>
            </a:p>
          </p:txBody>
        </p:sp>
      </p:grpSp>
      <p:grpSp>
        <p:nvGrpSpPr>
          <p:cNvPr id="50" name="Group 50"/>
          <p:cNvGrpSpPr/>
          <p:nvPr/>
        </p:nvGrpSpPr>
        <p:grpSpPr>
          <a:xfrm>
            <a:off x="6192715" y="5259211"/>
            <a:ext cx="3143250" cy="429140"/>
            <a:chOff x="0" y="0"/>
            <a:chExt cx="4191000" cy="572187"/>
          </a:xfrm>
        </p:grpSpPr>
        <p:sp>
          <p:nvSpPr>
            <p:cNvPr id="51" name="Freeform 51"/>
            <p:cNvSpPr/>
            <p:nvPr/>
          </p:nvSpPr>
          <p:spPr>
            <a:xfrm>
              <a:off x="0" y="0"/>
              <a:ext cx="4191000" cy="572187"/>
            </a:xfrm>
            <a:custGeom>
              <a:avLst/>
              <a:gdLst/>
              <a:ahLst/>
              <a:cxnLst/>
              <a:rect l="l" t="t" r="r" b="b"/>
              <a:pathLst>
                <a:path w="4191000" h="572187">
                  <a:moveTo>
                    <a:pt x="0" y="0"/>
                  </a:moveTo>
                  <a:lnTo>
                    <a:pt x="4191000" y="0"/>
                  </a:lnTo>
                  <a:lnTo>
                    <a:pt x="4191000" y="572187"/>
                  </a:lnTo>
                  <a:lnTo>
                    <a:pt x="0" y="572187"/>
                  </a:lnTo>
                  <a:close/>
                </a:path>
              </a:pathLst>
            </a:custGeom>
            <a:blipFill>
              <a:blip r:embed="rId6">
                <a:alphaModFix amt="0"/>
              </a:blip>
              <a:stretch>
                <a:fillRect t="-101102" b="-84335"/>
              </a:stretch>
            </a:blipFill>
          </p:spPr>
          <p:txBody>
            <a:bodyPr/>
            <a:lstStyle/>
            <a:p>
              <a:endParaRPr lang="en-GB"/>
            </a:p>
          </p:txBody>
        </p:sp>
        <p:sp>
          <p:nvSpPr>
            <p:cNvPr id="52" name="TextBox 52"/>
            <p:cNvSpPr txBox="1"/>
            <p:nvPr/>
          </p:nvSpPr>
          <p:spPr>
            <a:xfrm>
              <a:off x="0" y="0"/>
              <a:ext cx="4191000" cy="572187"/>
            </a:xfrm>
            <a:prstGeom prst="rect">
              <a:avLst/>
            </a:prstGeom>
          </p:spPr>
          <p:txBody>
            <a:bodyPr lIns="0" tIns="0" rIns="0" bIns="0" rtlCol="0" anchor="ctr"/>
            <a:lstStyle/>
            <a:p>
              <a:pPr algn="l">
                <a:lnSpc>
                  <a:spcPts val="2624"/>
                </a:lnSpc>
              </a:pPr>
              <a:r>
                <a:rPr lang="en-US" sz="2187" b="1">
                  <a:solidFill>
                    <a:srgbClr val="DF6421"/>
                  </a:solidFill>
                  <a:latin typeface="Montserrat Bold"/>
                  <a:ea typeface="Montserrat Bold"/>
                  <a:cs typeface="Montserrat Bold"/>
                  <a:sym typeface="Montserrat Bold"/>
                </a:rPr>
                <a:t>CONNECTIVITY</a:t>
              </a:r>
            </a:p>
          </p:txBody>
        </p:sp>
      </p:grpSp>
      <p:grpSp>
        <p:nvGrpSpPr>
          <p:cNvPr id="53" name="Group 53"/>
          <p:cNvGrpSpPr/>
          <p:nvPr/>
        </p:nvGrpSpPr>
        <p:grpSpPr>
          <a:xfrm>
            <a:off x="10209649" y="5233302"/>
            <a:ext cx="3143250" cy="429140"/>
            <a:chOff x="0" y="0"/>
            <a:chExt cx="4191000" cy="572187"/>
          </a:xfrm>
        </p:grpSpPr>
        <p:sp>
          <p:nvSpPr>
            <p:cNvPr id="54" name="Freeform 54"/>
            <p:cNvSpPr/>
            <p:nvPr/>
          </p:nvSpPr>
          <p:spPr>
            <a:xfrm>
              <a:off x="0" y="0"/>
              <a:ext cx="4191000" cy="572187"/>
            </a:xfrm>
            <a:custGeom>
              <a:avLst/>
              <a:gdLst/>
              <a:ahLst/>
              <a:cxnLst/>
              <a:rect l="l" t="t" r="r" b="b"/>
              <a:pathLst>
                <a:path w="4191000" h="572187">
                  <a:moveTo>
                    <a:pt x="0" y="0"/>
                  </a:moveTo>
                  <a:lnTo>
                    <a:pt x="4191000" y="0"/>
                  </a:lnTo>
                  <a:lnTo>
                    <a:pt x="4191000" y="572187"/>
                  </a:lnTo>
                  <a:lnTo>
                    <a:pt x="0" y="572187"/>
                  </a:lnTo>
                  <a:close/>
                </a:path>
              </a:pathLst>
            </a:custGeom>
            <a:blipFill>
              <a:blip r:embed="rId6">
                <a:alphaModFix amt="0"/>
              </a:blip>
              <a:stretch>
                <a:fillRect t="-101102" b="-84335"/>
              </a:stretch>
            </a:blipFill>
          </p:spPr>
          <p:txBody>
            <a:bodyPr/>
            <a:lstStyle/>
            <a:p>
              <a:endParaRPr lang="en-GB"/>
            </a:p>
          </p:txBody>
        </p:sp>
        <p:sp>
          <p:nvSpPr>
            <p:cNvPr id="55" name="TextBox 55"/>
            <p:cNvSpPr txBox="1"/>
            <p:nvPr/>
          </p:nvSpPr>
          <p:spPr>
            <a:xfrm>
              <a:off x="0" y="0"/>
              <a:ext cx="4191000" cy="572187"/>
            </a:xfrm>
            <a:prstGeom prst="rect">
              <a:avLst/>
            </a:prstGeom>
          </p:spPr>
          <p:txBody>
            <a:bodyPr lIns="0" tIns="0" rIns="0" bIns="0" rtlCol="0" anchor="ctr"/>
            <a:lstStyle/>
            <a:p>
              <a:pPr algn="l">
                <a:lnSpc>
                  <a:spcPts val="2624"/>
                </a:lnSpc>
              </a:pPr>
              <a:r>
                <a:rPr lang="en-US" sz="2187" b="1">
                  <a:solidFill>
                    <a:srgbClr val="DF6421"/>
                  </a:solidFill>
                  <a:latin typeface="Montserrat Bold"/>
                  <a:ea typeface="Montserrat Bold"/>
                  <a:cs typeface="Montserrat Bold"/>
                  <a:sym typeface="Montserrat Bold"/>
                </a:rPr>
                <a:t>ENERGY</a:t>
              </a:r>
            </a:p>
          </p:txBody>
        </p:sp>
      </p:grpSp>
      <p:grpSp>
        <p:nvGrpSpPr>
          <p:cNvPr id="56" name="Group 56"/>
          <p:cNvGrpSpPr/>
          <p:nvPr/>
        </p:nvGrpSpPr>
        <p:grpSpPr>
          <a:xfrm>
            <a:off x="14226583" y="5233302"/>
            <a:ext cx="3143250" cy="429140"/>
            <a:chOff x="0" y="0"/>
            <a:chExt cx="4191000" cy="572187"/>
          </a:xfrm>
        </p:grpSpPr>
        <p:sp>
          <p:nvSpPr>
            <p:cNvPr id="57" name="Freeform 57"/>
            <p:cNvSpPr/>
            <p:nvPr/>
          </p:nvSpPr>
          <p:spPr>
            <a:xfrm>
              <a:off x="0" y="0"/>
              <a:ext cx="4191000" cy="572187"/>
            </a:xfrm>
            <a:custGeom>
              <a:avLst/>
              <a:gdLst/>
              <a:ahLst/>
              <a:cxnLst/>
              <a:rect l="l" t="t" r="r" b="b"/>
              <a:pathLst>
                <a:path w="4191000" h="572187">
                  <a:moveTo>
                    <a:pt x="0" y="0"/>
                  </a:moveTo>
                  <a:lnTo>
                    <a:pt x="4191000" y="0"/>
                  </a:lnTo>
                  <a:lnTo>
                    <a:pt x="4191000" y="572187"/>
                  </a:lnTo>
                  <a:lnTo>
                    <a:pt x="0" y="572187"/>
                  </a:lnTo>
                  <a:close/>
                </a:path>
              </a:pathLst>
            </a:custGeom>
            <a:blipFill>
              <a:blip r:embed="rId6">
                <a:alphaModFix amt="0"/>
              </a:blip>
              <a:stretch>
                <a:fillRect t="-101102" b="-84335"/>
              </a:stretch>
            </a:blipFill>
          </p:spPr>
          <p:txBody>
            <a:bodyPr/>
            <a:lstStyle/>
            <a:p>
              <a:endParaRPr lang="en-GB"/>
            </a:p>
          </p:txBody>
        </p:sp>
        <p:sp>
          <p:nvSpPr>
            <p:cNvPr id="58" name="TextBox 58"/>
            <p:cNvSpPr txBox="1"/>
            <p:nvPr/>
          </p:nvSpPr>
          <p:spPr>
            <a:xfrm>
              <a:off x="0" y="0"/>
              <a:ext cx="4191000" cy="572187"/>
            </a:xfrm>
            <a:prstGeom prst="rect">
              <a:avLst/>
            </a:prstGeom>
          </p:spPr>
          <p:txBody>
            <a:bodyPr lIns="0" tIns="0" rIns="0" bIns="0" rtlCol="0" anchor="ctr"/>
            <a:lstStyle/>
            <a:p>
              <a:pPr algn="l">
                <a:lnSpc>
                  <a:spcPts val="2624"/>
                </a:lnSpc>
              </a:pPr>
              <a:r>
                <a:rPr lang="en-US" sz="2187" b="1">
                  <a:solidFill>
                    <a:srgbClr val="DF6421"/>
                  </a:solidFill>
                  <a:latin typeface="Montserrat Bold"/>
                  <a:ea typeface="Montserrat Bold"/>
                  <a:cs typeface="Montserrat Bold"/>
                  <a:sym typeface="Montserrat Bold"/>
                </a:rPr>
                <a:t>TRUST</a:t>
              </a:r>
            </a:p>
          </p:txBody>
        </p:sp>
      </p:grpSp>
      <p:sp>
        <p:nvSpPr>
          <p:cNvPr id="59" name="Freeform 59"/>
          <p:cNvSpPr/>
          <p:nvPr/>
        </p:nvSpPr>
        <p:spPr>
          <a:xfrm>
            <a:off x="15705508" y="9477682"/>
            <a:ext cx="6260861" cy="3589029"/>
          </a:xfrm>
          <a:custGeom>
            <a:avLst/>
            <a:gdLst/>
            <a:ahLst/>
            <a:cxnLst/>
            <a:rect l="l" t="t" r="r" b="b"/>
            <a:pathLst>
              <a:path w="6260861" h="3589029">
                <a:moveTo>
                  <a:pt x="0" y="0"/>
                </a:moveTo>
                <a:lnTo>
                  <a:pt x="6260861" y="0"/>
                </a:lnTo>
                <a:lnTo>
                  <a:pt x="6260861" y="3589028"/>
                </a:lnTo>
                <a:lnTo>
                  <a:pt x="0" y="3589028"/>
                </a:lnTo>
                <a:lnTo>
                  <a:pt x="0" y="0"/>
                </a:lnTo>
                <a:close/>
              </a:path>
            </a:pathLst>
          </a:custGeom>
          <a:blipFill>
            <a:blip r:embed="rId8"/>
            <a:stretch>
              <a:fillRect l="-69851" t="-72592" b="-24444"/>
            </a:stretch>
          </a:blipFill>
        </p:spPr>
        <p:txBody>
          <a:bodyPr/>
          <a:lstStyle/>
          <a:p>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498392" cy="10296891"/>
            <a:chOff x="0" y="0"/>
            <a:chExt cx="24640831" cy="13716000"/>
          </a:xfrm>
        </p:grpSpPr>
        <p:sp>
          <p:nvSpPr>
            <p:cNvPr id="3" name="Freeform 3"/>
            <p:cNvSpPr/>
            <p:nvPr/>
          </p:nvSpPr>
          <p:spPr>
            <a:xfrm>
              <a:off x="0" y="0"/>
              <a:ext cx="24640831" cy="13716000"/>
            </a:xfrm>
            <a:custGeom>
              <a:avLst/>
              <a:gdLst/>
              <a:ahLst/>
              <a:cxnLst/>
              <a:rect l="l" t="t" r="r" b="b"/>
              <a:pathLst>
                <a:path w="24640831" h="13716000">
                  <a:moveTo>
                    <a:pt x="0" y="0"/>
                  </a:moveTo>
                  <a:lnTo>
                    <a:pt x="24640831" y="0"/>
                  </a:lnTo>
                  <a:lnTo>
                    <a:pt x="24640831" y="13716000"/>
                  </a:lnTo>
                  <a:lnTo>
                    <a:pt x="0" y="13716000"/>
                  </a:lnTo>
                  <a:lnTo>
                    <a:pt x="0" y="0"/>
                  </a:lnTo>
                  <a:close/>
                </a:path>
              </a:pathLst>
            </a:custGeom>
            <a:blipFill>
              <a:blip r:embed="rId3"/>
              <a:stretch>
                <a:fillRect t="-553" b="-553"/>
              </a:stretch>
            </a:blipFill>
          </p:spPr>
          <p:txBody>
            <a:bodyPr/>
            <a:lstStyle/>
            <a:p>
              <a:endParaRPr lang="en-GB"/>
            </a:p>
          </p:txBody>
        </p:sp>
      </p:grpSp>
      <p:grpSp>
        <p:nvGrpSpPr>
          <p:cNvPr id="4" name="Group 4"/>
          <p:cNvGrpSpPr/>
          <p:nvPr/>
        </p:nvGrpSpPr>
        <p:grpSpPr>
          <a:xfrm>
            <a:off x="1057275" y="9485927"/>
            <a:ext cx="10001250" cy="403472"/>
            <a:chOff x="0" y="0"/>
            <a:chExt cx="13335000" cy="537962"/>
          </a:xfrm>
        </p:grpSpPr>
        <p:sp>
          <p:nvSpPr>
            <p:cNvPr id="5" name="Freeform 5"/>
            <p:cNvSpPr/>
            <p:nvPr/>
          </p:nvSpPr>
          <p:spPr>
            <a:xfrm>
              <a:off x="0" y="0"/>
              <a:ext cx="13335000" cy="537962"/>
            </a:xfrm>
            <a:custGeom>
              <a:avLst/>
              <a:gdLst/>
              <a:ahLst/>
              <a:cxnLst/>
              <a:rect l="l" t="t" r="r" b="b"/>
              <a:pathLst>
                <a:path w="13335000" h="537962">
                  <a:moveTo>
                    <a:pt x="0" y="0"/>
                  </a:moveTo>
                  <a:lnTo>
                    <a:pt x="13335000" y="0"/>
                  </a:lnTo>
                  <a:lnTo>
                    <a:pt x="13335000" y="537962"/>
                  </a:lnTo>
                  <a:lnTo>
                    <a:pt x="0" y="537962"/>
                  </a:lnTo>
                  <a:close/>
                </a:path>
              </a:pathLst>
            </a:custGeom>
            <a:blipFill>
              <a:blip r:embed="rId4">
                <a:alphaModFix amt="0"/>
              </a:blip>
              <a:stretch>
                <a:fillRect t="-447583" b="-418406"/>
              </a:stretch>
            </a:blipFill>
          </p:spPr>
          <p:txBody>
            <a:bodyPr/>
            <a:lstStyle/>
            <a:p>
              <a:endParaRPr lang="en-GB"/>
            </a:p>
          </p:txBody>
        </p:sp>
        <p:sp>
          <p:nvSpPr>
            <p:cNvPr id="6" name="TextBox 6"/>
            <p:cNvSpPr txBox="1"/>
            <p:nvPr/>
          </p:nvSpPr>
          <p:spPr>
            <a:xfrm>
              <a:off x="0" y="0"/>
              <a:ext cx="13335000" cy="537962"/>
            </a:xfrm>
            <a:prstGeom prst="rect">
              <a:avLst/>
            </a:prstGeom>
          </p:spPr>
          <p:txBody>
            <a:bodyPr lIns="0" tIns="0" rIns="0" bIns="0" rtlCol="0" anchor="ctr"/>
            <a:lstStyle/>
            <a:p>
              <a:pPr algn="l">
                <a:lnSpc>
                  <a:spcPts val="2459"/>
                </a:lnSpc>
              </a:pPr>
              <a:r>
                <a:rPr lang="en-US" sz="2049">
                  <a:solidFill>
                    <a:srgbClr val="FFFFFF"/>
                  </a:solidFill>
                  <a:latin typeface="Montserrat"/>
                  <a:ea typeface="Montserrat"/>
                  <a:cs typeface="Montserrat"/>
                  <a:sym typeface="Montserrat"/>
                </a:rPr>
                <a:t>8th Nigeria eGovernment Summit  |  10 September 2026</a:t>
              </a:r>
            </a:p>
          </p:txBody>
        </p:sp>
      </p:grpSp>
      <p:grpSp>
        <p:nvGrpSpPr>
          <p:cNvPr id="7" name="Group 7"/>
          <p:cNvGrpSpPr/>
          <p:nvPr/>
        </p:nvGrpSpPr>
        <p:grpSpPr>
          <a:xfrm>
            <a:off x="16716375" y="9644062"/>
            <a:ext cx="600075" cy="314325"/>
            <a:chOff x="0" y="0"/>
            <a:chExt cx="800100" cy="419100"/>
          </a:xfrm>
        </p:grpSpPr>
        <p:sp>
          <p:nvSpPr>
            <p:cNvPr id="8" name="Freeform 8"/>
            <p:cNvSpPr/>
            <p:nvPr/>
          </p:nvSpPr>
          <p:spPr>
            <a:xfrm>
              <a:off x="0" y="0"/>
              <a:ext cx="800100" cy="419100"/>
            </a:xfrm>
            <a:custGeom>
              <a:avLst/>
              <a:gdLst/>
              <a:ahLst/>
              <a:cxnLst/>
              <a:rect l="l" t="t" r="r" b="b"/>
              <a:pathLst>
                <a:path w="800100" h="419100">
                  <a:moveTo>
                    <a:pt x="0" y="0"/>
                  </a:moveTo>
                  <a:lnTo>
                    <a:pt x="800100" y="0"/>
                  </a:lnTo>
                  <a:lnTo>
                    <a:pt x="800100" y="419100"/>
                  </a:lnTo>
                  <a:lnTo>
                    <a:pt x="0" y="419100"/>
                  </a:lnTo>
                  <a:close/>
                </a:path>
              </a:pathLst>
            </a:custGeom>
            <a:blipFill>
              <a:blip r:embed="rId4">
                <a:alphaModFix amt="0"/>
              </a:blip>
              <a:stretch>
                <a:fillRect l="-17206" r="-17206"/>
              </a:stretch>
            </a:blipFill>
          </p:spPr>
          <p:txBody>
            <a:bodyPr/>
            <a:lstStyle/>
            <a:p>
              <a:endParaRPr lang="en-GB"/>
            </a:p>
          </p:txBody>
        </p:sp>
        <p:sp>
          <p:nvSpPr>
            <p:cNvPr id="9" name="TextBox 9"/>
            <p:cNvSpPr txBox="1"/>
            <p:nvPr/>
          </p:nvSpPr>
          <p:spPr>
            <a:xfrm>
              <a:off x="0" y="0"/>
              <a:ext cx="800100" cy="419100"/>
            </a:xfrm>
            <a:prstGeom prst="rect">
              <a:avLst/>
            </a:prstGeom>
          </p:spPr>
          <p:txBody>
            <a:bodyPr lIns="0" tIns="0" rIns="0" bIns="0" rtlCol="0" anchor="ctr"/>
            <a:lstStyle/>
            <a:p>
              <a:pPr algn="r">
                <a:lnSpc>
                  <a:spcPts val="1620"/>
                </a:lnSpc>
              </a:pPr>
              <a:r>
                <a:rPr lang="en-US" sz="1350" b="1">
                  <a:solidFill>
                    <a:srgbClr val="FFFFFF"/>
                  </a:solidFill>
                  <a:latin typeface="Montserrat Bold"/>
                  <a:ea typeface="Montserrat Bold"/>
                  <a:cs typeface="Montserrat Bold"/>
                  <a:sym typeface="Montserrat Bold"/>
                </a:rPr>
                <a:t>03</a:t>
              </a:r>
            </a:p>
          </p:txBody>
        </p:sp>
      </p:grpSp>
      <p:grpSp>
        <p:nvGrpSpPr>
          <p:cNvPr id="10" name="Group 10"/>
          <p:cNvGrpSpPr/>
          <p:nvPr/>
        </p:nvGrpSpPr>
        <p:grpSpPr>
          <a:xfrm>
            <a:off x="1057275" y="1056531"/>
            <a:ext cx="14395551" cy="1143744"/>
            <a:chOff x="0" y="0"/>
            <a:chExt cx="16783882" cy="1333500"/>
          </a:xfrm>
        </p:grpSpPr>
        <p:sp>
          <p:nvSpPr>
            <p:cNvPr id="11" name="Freeform 11"/>
            <p:cNvSpPr/>
            <p:nvPr/>
          </p:nvSpPr>
          <p:spPr>
            <a:xfrm>
              <a:off x="0" y="0"/>
              <a:ext cx="16783883" cy="1333500"/>
            </a:xfrm>
            <a:custGeom>
              <a:avLst/>
              <a:gdLst/>
              <a:ahLst/>
              <a:cxnLst/>
              <a:rect l="l" t="t" r="r" b="b"/>
              <a:pathLst>
                <a:path w="16783883" h="1333500">
                  <a:moveTo>
                    <a:pt x="0" y="0"/>
                  </a:moveTo>
                  <a:lnTo>
                    <a:pt x="16783883" y="0"/>
                  </a:lnTo>
                  <a:lnTo>
                    <a:pt x="16783883" y="1333500"/>
                  </a:lnTo>
                  <a:lnTo>
                    <a:pt x="0" y="1333500"/>
                  </a:lnTo>
                  <a:close/>
                </a:path>
              </a:pathLst>
            </a:custGeom>
            <a:blipFill>
              <a:blip r:embed="rId4">
                <a:alphaModFix amt="0"/>
              </a:blip>
              <a:stretch>
                <a:fillRect t="-269554" r="-30300" b="-269554"/>
              </a:stretch>
            </a:blipFill>
          </p:spPr>
          <p:txBody>
            <a:bodyPr/>
            <a:lstStyle/>
            <a:p>
              <a:endParaRPr lang="en-GB"/>
            </a:p>
          </p:txBody>
        </p:sp>
        <p:sp>
          <p:nvSpPr>
            <p:cNvPr id="12" name="TextBox 12"/>
            <p:cNvSpPr txBox="1"/>
            <p:nvPr/>
          </p:nvSpPr>
          <p:spPr>
            <a:xfrm>
              <a:off x="0" y="0"/>
              <a:ext cx="16783882" cy="1333500"/>
            </a:xfrm>
            <a:prstGeom prst="rect">
              <a:avLst/>
            </a:prstGeom>
          </p:spPr>
          <p:txBody>
            <a:bodyPr lIns="0" tIns="0" rIns="0" bIns="0" rtlCol="0" anchor="ctr"/>
            <a:lstStyle/>
            <a:p>
              <a:pPr algn="l">
                <a:lnSpc>
                  <a:spcPts val="6179"/>
                </a:lnSpc>
              </a:pPr>
              <a:r>
                <a:rPr lang="en-US" sz="5149" b="1">
                  <a:solidFill>
                    <a:srgbClr val="FFFFFF"/>
                  </a:solidFill>
                  <a:latin typeface="Montserrat Bold"/>
                  <a:ea typeface="Montserrat Bold"/>
                  <a:cs typeface="Montserrat Bold"/>
                  <a:sym typeface="Montserrat Bold"/>
                </a:rPr>
                <a:t>The Scale of the National Assignment</a:t>
              </a:r>
            </a:p>
          </p:txBody>
        </p:sp>
      </p:grpSp>
      <p:grpSp>
        <p:nvGrpSpPr>
          <p:cNvPr id="13" name="Group 13"/>
          <p:cNvGrpSpPr/>
          <p:nvPr/>
        </p:nvGrpSpPr>
        <p:grpSpPr>
          <a:xfrm>
            <a:off x="942975" y="3143250"/>
            <a:ext cx="5000625" cy="2200275"/>
            <a:chOff x="0" y="0"/>
            <a:chExt cx="6667500" cy="2933700"/>
          </a:xfrm>
        </p:grpSpPr>
        <p:sp>
          <p:nvSpPr>
            <p:cNvPr id="14" name="Freeform 14"/>
            <p:cNvSpPr/>
            <p:nvPr/>
          </p:nvSpPr>
          <p:spPr>
            <a:xfrm>
              <a:off x="0" y="0"/>
              <a:ext cx="6667500" cy="2933700"/>
            </a:xfrm>
            <a:custGeom>
              <a:avLst/>
              <a:gdLst/>
              <a:ahLst/>
              <a:cxnLst/>
              <a:rect l="l" t="t" r="r" b="b"/>
              <a:pathLst>
                <a:path w="6667500" h="2933700">
                  <a:moveTo>
                    <a:pt x="0" y="342900"/>
                  </a:moveTo>
                  <a:cubicBezTo>
                    <a:pt x="0" y="153543"/>
                    <a:pt x="153543" y="0"/>
                    <a:pt x="342900" y="0"/>
                  </a:cubicBezTo>
                  <a:lnTo>
                    <a:pt x="6324600" y="0"/>
                  </a:lnTo>
                  <a:cubicBezTo>
                    <a:pt x="6513957" y="0"/>
                    <a:pt x="6667500" y="153543"/>
                    <a:pt x="6667500" y="342900"/>
                  </a:cubicBezTo>
                  <a:lnTo>
                    <a:pt x="6667500" y="2590800"/>
                  </a:lnTo>
                  <a:cubicBezTo>
                    <a:pt x="6667500" y="2780157"/>
                    <a:pt x="6513957" y="2933700"/>
                    <a:pt x="6324600" y="2933700"/>
                  </a:cubicBezTo>
                  <a:lnTo>
                    <a:pt x="342900" y="2933700"/>
                  </a:lnTo>
                  <a:cubicBezTo>
                    <a:pt x="153543" y="2933700"/>
                    <a:pt x="0" y="2780157"/>
                    <a:pt x="0" y="2590800"/>
                  </a:cubicBezTo>
                  <a:close/>
                </a:path>
              </a:pathLst>
            </a:custGeom>
            <a:solidFill>
              <a:srgbClr val="DDDEDE"/>
            </a:solidFill>
          </p:spPr>
          <p:txBody>
            <a:bodyPr/>
            <a:lstStyle/>
            <a:p>
              <a:endParaRPr lang="en-GB"/>
            </a:p>
          </p:txBody>
        </p:sp>
      </p:grpSp>
      <p:grpSp>
        <p:nvGrpSpPr>
          <p:cNvPr id="15" name="Group 15"/>
          <p:cNvGrpSpPr/>
          <p:nvPr/>
        </p:nvGrpSpPr>
        <p:grpSpPr>
          <a:xfrm>
            <a:off x="942975" y="3143250"/>
            <a:ext cx="114300" cy="2200275"/>
            <a:chOff x="0" y="0"/>
            <a:chExt cx="152400" cy="2933700"/>
          </a:xfrm>
        </p:grpSpPr>
        <p:sp>
          <p:nvSpPr>
            <p:cNvPr id="16" name="Freeform 16"/>
            <p:cNvSpPr/>
            <p:nvPr/>
          </p:nvSpPr>
          <p:spPr>
            <a:xfrm>
              <a:off x="0" y="0"/>
              <a:ext cx="152400" cy="2933700"/>
            </a:xfrm>
            <a:custGeom>
              <a:avLst/>
              <a:gdLst/>
              <a:ahLst/>
              <a:cxnLst/>
              <a:rect l="l" t="t" r="r" b="b"/>
              <a:pathLst>
                <a:path w="152400" h="2933700">
                  <a:moveTo>
                    <a:pt x="0" y="0"/>
                  </a:moveTo>
                  <a:lnTo>
                    <a:pt x="152400" y="0"/>
                  </a:lnTo>
                  <a:lnTo>
                    <a:pt x="152400" y="2933700"/>
                  </a:lnTo>
                  <a:lnTo>
                    <a:pt x="0" y="2933700"/>
                  </a:lnTo>
                  <a:close/>
                </a:path>
              </a:pathLst>
            </a:custGeom>
            <a:solidFill>
              <a:srgbClr val="F58220"/>
            </a:solidFill>
          </p:spPr>
          <p:txBody>
            <a:bodyPr/>
            <a:lstStyle/>
            <a:p>
              <a:endParaRPr lang="en-GB"/>
            </a:p>
          </p:txBody>
        </p:sp>
      </p:grpSp>
      <p:grpSp>
        <p:nvGrpSpPr>
          <p:cNvPr id="17" name="Group 17"/>
          <p:cNvGrpSpPr/>
          <p:nvPr/>
        </p:nvGrpSpPr>
        <p:grpSpPr>
          <a:xfrm>
            <a:off x="1285875" y="3400425"/>
            <a:ext cx="4457700" cy="941803"/>
            <a:chOff x="0" y="0"/>
            <a:chExt cx="5943600" cy="1255738"/>
          </a:xfrm>
        </p:grpSpPr>
        <p:sp>
          <p:nvSpPr>
            <p:cNvPr id="18" name="Freeform 18"/>
            <p:cNvSpPr/>
            <p:nvPr/>
          </p:nvSpPr>
          <p:spPr>
            <a:xfrm>
              <a:off x="0" y="0"/>
              <a:ext cx="5943600" cy="1255738"/>
            </a:xfrm>
            <a:custGeom>
              <a:avLst/>
              <a:gdLst/>
              <a:ahLst/>
              <a:cxnLst/>
              <a:rect l="l" t="t" r="r" b="b"/>
              <a:pathLst>
                <a:path w="5943600" h="1255738">
                  <a:moveTo>
                    <a:pt x="0" y="0"/>
                  </a:moveTo>
                  <a:lnTo>
                    <a:pt x="5943600" y="0"/>
                  </a:lnTo>
                  <a:lnTo>
                    <a:pt x="5943600" y="1255738"/>
                  </a:lnTo>
                  <a:lnTo>
                    <a:pt x="0" y="1255738"/>
                  </a:lnTo>
                  <a:close/>
                </a:path>
              </a:pathLst>
            </a:custGeom>
            <a:blipFill>
              <a:blip r:embed="rId4">
                <a:alphaModFix amt="0"/>
              </a:blip>
              <a:stretch>
                <a:fillRect t="-48231" b="-36219"/>
              </a:stretch>
            </a:blipFill>
          </p:spPr>
          <p:txBody>
            <a:bodyPr/>
            <a:lstStyle/>
            <a:p>
              <a:endParaRPr lang="en-GB"/>
            </a:p>
          </p:txBody>
        </p:sp>
        <p:sp>
          <p:nvSpPr>
            <p:cNvPr id="19" name="TextBox 19"/>
            <p:cNvSpPr txBox="1"/>
            <p:nvPr/>
          </p:nvSpPr>
          <p:spPr>
            <a:xfrm>
              <a:off x="0" y="0"/>
              <a:ext cx="5943600" cy="1255738"/>
            </a:xfrm>
            <a:prstGeom prst="rect">
              <a:avLst/>
            </a:prstGeom>
          </p:spPr>
          <p:txBody>
            <a:bodyPr lIns="0" tIns="0" rIns="0" bIns="0" rtlCol="0" anchor="ctr"/>
            <a:lstStyle/>
            <a:p>
              <a:pPr algn="l">
                <a:lnSpc>
                  <a:spcPts val="5670"/>
                </a:lnSpc>
              </a:pPr>
              <a:r>
                <a:rPr lang="en-US" sz="4725" b="1">
                  <a:solidFill>
                    <a:srgbClr val="010157"/>
                  </a:solidFill>
                  <a:latin typeface="Montserrat Bold"/>
                  <a:ea typeface="Montserrat Bold"/>
                  <a:cs typeface="Montserrat Bold"/>
                  <a:sym typeface="Montserrat Bold"/>
                </a:rPr>
                <a:t>176,000+</a:t>
              </a:r>
            </a:p>
          </p:txBody>
        </p:sp>
      </p:grpSp>
      <p:grpSp>
        <p:nvGrpSpPr>
          <p:cNvPr id="20" name="Group 20"/>
          <p:cNvGrpSpPr/>
          <p:nvPr/>
        </p:nvGrpSpPr>
        <p:grpSpPr>
          <a:xfrm>
            <a:off x="1285875" y="4286250"/>
            <a:ext cx="4457700" cy="882933"/>
            <a:chOff x="0" y="0"/>
            <a:chExt cx="5943600" cy="1177245"/>
          </a:xfrm>
        </p:grpSpPr>
        <p:sp>
          <p:nvSpPr>
            <p:cNvPr id="21" name="Freeform 21"/>
            <p:cNvSpPr/>
            <p:nvPr/>
          </p:nvSpPr>
          <p:spPr>
            <a:xfrm>
              <a:off x="0" y="0"/>
              <a:ext cx="5943600" cy="1177245"/>
            </a:xfrm>
            <a:custGeom>
              <a:avLst/>
              <a:gdLst/>
              <a:ahLst/>
              <a:cxnLst/>
              <a:rect l="l" t="t" r="r" b="b"/>
              <a:pathLst>
                <a:path w="5943600" h="1177245">
                  <a:moveTo>
                    <a:pt x="0" y="0"/>
                  </a:moveTo>
                  <a:lnTo>
                    <a:pt x="5943600" y="0"/>
                  </a:lnTo>
                  <a:lnTo>
                    <a:pt x="5943600" y="1177245"/>
                  </a:lnTo>
                  <a:lnTo>
                    <a:pt x="0" y="1177245"/>
                  </a:lnTo>
                  <a:close/>
                </a:path>
              </a:pathLst>
            </a:custGeom>
            <a:blipFill>
              <a:blip r:embed="rId4">
                <a:alphaModFix amt="0"/>
              </a:blip>
              <a:stretch>
                <a:fillRect t="-57920" b="-38829"/>
              </a:stretch>
            </a:blipFill>
          </p:spPr>
          <p:txBody>
            <a:bodyPr/>
            <a:lstStyle/>
            <a:p>
              <a:endParaRPr lang="en-GB"/>
            </a:p>
          </p:txBody>
        </p:sp>
        <p:sp>
          <p:nvSpPr>
            <p:cNvPr id="22" name="TextBox 22"/>
            <p:cNvSpPr txBox="1"/>
            <p:nvPr/>
          </p:nvSpPr>
          <p:spPr>
            <a:xfrm>
              <a:off x="0" y="0"/>
              <a:ext cx="5943600" cy="1177245"/>
            </a:xfrm>
            <a:prstGeom prst="rect">
              <a:avLst/>
            </a:prstGeom>
          </p:spPr>
          <p:txBody>
            <a:bodyPr lIns="0" tIns="0" rIns="0" bIns="0" rtlCol="0" anchor="ctr"/>
            <a:lstStyle/>
            <a:p>
              <a:pPr algn="l">
                <a:lnSpc>
                  <a:spcPts val="3014"/>
                </a:lnSpc>
              </a:pPr>
              <a:r>
                <a:rPr lang="en-US" sz="2512">
                  <a:solidFill>
                    <a:srgbClr val="010157"/>
                  </a:solidFill>
                  <a:latin typeface="Montserrat"/>
                  <a:ea typeface="Montserrat"/>
                  <a:cs typeface="Montserrat"/>
                  <a:sym typeface="Montserrat"/>
                </a:rPr>
                <a:t>polling units across the federation</a:t>
              </a:r>
            </a:p>
          </p:txBody>
        </p:sp>
      </p:grpSp>
      <p:grpSp>
        <p:nvGrpSpPr>
          <p:cNvPr id="23" name="Group 23"/>
          <p:cNvGrpSpPr/>
          <p:nvPr/>
        </p:nvGrpSpPr>
        <p:grpSpPr>
          <a:xfrm>
            <a:off x="6643688" y="3143250"/>
            <a:ext cx="5000625" cy="2200275"/>
            <a:chOff x="0" y="0"/>
            <a:chExt cx="6667500" cy="2933700"/>
          </a:xfrm>
        </p:grpSpPr>
        <p:sp>
          <p:nvSpPr>
            <p:cNvPr id="24" name="Freeform 24"/>
            <p:cNvSpPr/>
            <p:nvPr/>
          </p:nvSpPr>
          <p:spPr>
            <a:xfrm>
              <a:off x="0" y="0"/>
              <a:ext cx="6667500" cy="2933700"/>
            </a:xfrm>
            <a:custGeom>
              <a:avLst/>
              <a:gdLst/>
              <a:ahLst/>
              <a:cxnLst/>
              <a:rect l="l" t="t" r="r" b="b"/>
              <a:pathLst>
                <a:path w="6667500" h="2933700">
                  <a:moveTo>
                    <a:pt x="0" y="342900"/>
                  </a:moveTo>
                  <a:cubicBezTo>
                    <a:pt x="0" y="153543"/>
                    <a:pt x="153543" y="0"/>
                    <a:pt x="342900" y="0"/>
                  </a:cubicBezTo>
                  <a:lnTo>
                    <a:pt x="6324600" y="0"/>
                  </a:lnTo>
                  <a:cubicBezTo>
                    <a:pt x="6513957" y="0"/>
                    <a:pt x="6667500" y="153543"/>
                    <a:pt x="6667500" y="342900"/>
                  </a:cubicBezTo>
                  <a:lnTo>
                    <a:pt x="6667500" y="2590800"/>
                  </a:lnTo>
                  <a:cubicBezTo>
                    <a:pt x="6667500" y="2780157"/>
                    <a:pt x="6513957" y="2933700"/>
                    <a:pt x="6324600" y="2933700"/>
                  </a:cubicBezTo>
                  <a:lnTo>
                    <a:pt x="342900" y="2933700"/>
                  </a:lnTo>
                  <a:cubicBezTo>
                    <a:pt x="153543" y="2933700"/>
                    <a:pt x="0" y="2780157"/>
                    <a:pt x="0" y="2590800"/>
                  </a:cubicBezTo>
                  <a:close/>
                </a:path>
              </a:pathLst>
            </a:custGeom>
            <a:solidFill>
              <a:srgbClr val="DDDEDE"/>
            </a:solidFill>
          </p:spPr>
          <p:txBody>
            <a:bodyPr/>
            <a:lstStyle/>
            <a:p>
              <a:endParaRPr lang="en-GB"/>
            </a:p>
          </p:txBody>
        </p:sp>
      </p:grpSp>
      <p:grpSp>
        <p:nvGrpSpPr>
          <p:cNvPr id="25" name="Group 25"/>
          <p:cNvGrpSpPr/>
          <p:nvPr/>
        </p:nvGrpSpPr>
        <p:grpSpPr>
          <a:xfrm>
            <a:off x="6643688" y="3143250"/>
            <a:ext cx="114300" cy="2200275"/>
            <a:chOff x="0" y="0"/>
            <a:chExt cx="152400" cy="2933700"/>
          </a:xfrm>
        </p:grpSpPr>
        <p:sp>
          <p:nvSpPr>
            <p:cNvPr id="26" name="Freeform 26"/>
            <p:cNvSpPr/>
            <p:nvPr/>
          </p:nvSpPr>
          <p:spPr>
            <a:xfrm>
              <a:off x="0" y="0"/>
              <a:ext cx="152400" cy="2933700"/>
            </a:xfrm>
            <a:custGeom>
              <a:avLst/>
              <a:gdLst/>
              <a:ahLst/>
              <a:cxnLst/>
              <a:rect l="l" t="t" r="r" b="b"/>
              <a:pathLst>
                <a:path w="152400" h="2933700">
                  <a:moveTo>
                    <a:pt x="0" y="0"/>
                  </a:moveTo>
                  <a:lnTo>
                    <a:pt x="152400" y="0"/>
                  </a:lnTo>
                  <a:lnTo>
                    <a:pt x="152400" y="2933700"/>
                  </a:lnTo>
                  <a:lnTo>
                    <a:pt x="0" y="2933700"/>
                  </a:lnTo>
                  <a:close/>
                </a:path>
              </a:pathLst>
            </a:custGeom>
            <a:solidFill>
              <a:srgbClr val="010157"/>
            </a:solidFill>
          </p:spPr>
          <p:txBody>
            <a:bodyPr/>
            <a:lstStyle/>
            <a:p>
              <a:endParaRPr lang="en-GB"/>
            </a:p>
          </p:txBody>
        </p:sp>
      </p:grpSp>
      <p:grpSp>
        <p:nvGrpSpPr>
          <p:cNvPr id="27" name="Group 27"/>
          <p:cNvGrpSpPr/>
          <p:nvPr/>
        </p:nvGrpSpPr>
        <p:grpSpPr>
          <a:xfrm>
            <a:off x="6986588" y="3400425"/>
            <a:ext cx="4457700" cy="941803"/>
            <a:chOff x="0" y="0"/>
            <a:chExt cx="5943600" cy="1255738"/>
          </a:xfrm>
        </p:grpSpPr>
        <p:sp>
          <p:nvSpPr>
            <p:cNvPr id="28" name="Freeform 28"/>
            <p:cNvSpPr/>
            <p:nvPr/>
          </p:nvSpPr>
          <p:spPr>
            <a:xfrm>
              <a:off x="0" y="0"/>
              <a:ext cx="5943600" cy="1255738"/>
            </a:xfrm>
            <a:custGeom>
              <a:avLst/>
              <a:gdLst/>
              <a:ahLst/>
              <a:cxnLst/>
              <a:rect l="l" t="t" r="r" b="b"/>
              <a:pathLst>
                <a:path w="5943600" h="1255738">
                  <a:moveTo>
                    <a:pt x="0" y="0"/>
                  </a:moveTo>
                  <a:lnTo>
                    <a:pt x="5943600" y="0"/>
                  </a:lnTo>
                  <a:lnTo>
                    <a:pt x="5943600" y="1255738"/>
                  </a:lnTo>
                  <a:lnTo>
                    <a:pt x="0" y="1255738"/>
                  </a:lnTo>
                  <a:close/>
                </a:path>
              </a:pathLst>
            </a:custGeom>
            <a:blipFill>
              <a:blip r:embed="rId4">
                <a:alphaModFix amt="0"/>
              </a:blip>
              <a:stretch>
                <a:fillRect t="-48231" b="-36219"/>
              </a:stretch>
            </a:blipFill>
          </p:spPr>
          <p:txBody>
            <a:bodyPr/>
            <a:lstStyle/>
            <a:p>
              <a:endParaRPr lang="en-GB"/>
            </a:p>
          </p:txBody>
        </p:sp>
        <p:sp>
          <p:nvSpPr>
            <p:cNvPr id="29" name="TextBox 29"/>
            <p:cNvSpPr txBox="1"/>
            <p:nvPr/>
          </p:nvSpPr>
          <p:spPr>
            <a:xfrm>
              <a:off x="0" y="0"/>
              <a:ext cx="5943600" cy="1255738"/>
            </a:xfrm>
            <a:prstGeom prst="rect">
              <a:avLst/>
            </a:prstGeom>
          </p:spPr>
          <p:txBody>
            <a:bodyPr lIns="0" tIns="0" rIns="0" bIns="0" rtlCol="0" anchor="ctr"/>
            <a:lstStyle/>
            <a:p>
              <a:pPr algn="l">
                <a:lnSpc>
                  <a:spcPts val="5670"/>
                </a:lnSpc>
              </a:pPr>
              <a:r>
                <a:rPr lang="en-US" sz="4725" b="1">
                  <a:solidFill>
                    <a:srgbClr val="010157"/>
                  </a:solidFill>
                  <a:latin typeface="Montserrat Bold"/>
                  <a:ea typeface="Montserrat Bold"/>
                  <a:cs typeface="Montserrat Bold"/>
                  <a:sym typeface="Montserrat Bold"/>
                </a:rPr>
                <a:t>93 million+</a:t>
              </a:r>
            </a:p>
          </p:txBody>
        </p:sp>
      </p:grpSp>
      <p:grpSp>
        <p:nvGrpSpPr>
          <p:cNvPr id="30" name="Group 30"/>
          <p:cNvGrpSpPr/>
          <p:nvPr/>
        </p:nvGrpSpPr>
        <p:grpSpPr>
          <a:xfrm>
            <a:off x="6986588" y="4286250"/>
            <a:ext cx="4457700" cy="882933"/>
            <a:chOff x="0" y="0"/>
            <a:chExt cx="5943600" cy="1177245"/>
          </a:xfrm>
        </p:grpSpPr>
        <p:sp>
          <p:nvSpPr>
            <p:cNvPr id="31" name="Freeform 31"/>
            <p:cNvSpPr/>
            <p:nvPr/>
          </p:nvSpPr>
          <p:spPr>
            <a:xfrm>
              <a:off x="0" y="0"/>
              <a:ext cx="5943600" cy="1177245"/>
            </a:xfrm>
            <a:custGeom>
              <a:avLst/>
              <a:gdLst/>
              <a:ahLst/>
              <a:cxnLst/>
              <a:rect l="l" t="t" r="r" b="b"/>
              <a:pathLst>
                <a:path w="5943600" h="1177245">
                  <a:moveTo>
                    <a:pt x="0" y="0"/>
                  </a:moveTo>
                  <a:lnTo>
                    <a:pt x="5943600" y="0"/>
                  </a:lnTo>
                  <a:lnTo>
                    <a:pt x="5943600" y="1177245"/>
                  </a:lnTo>
                  <a:lnTo>
                    <a:pt x="0" y="1177245"/>
                  </a:lnTo>
                  <a:close/>
                </a:path>
              </a:pathLst>
            </a:custGeom>
            <a:blipFill>
              <a:blip r:embed="rId4">
                <a:alphaModFix amt="0"/>
              </a:blip>
              <a:stretch>
                <a:fillRect t="-57920" b="-38829"/>
              </a:stretch>
            </a:blipFill>
          </p:spPr>
          <p:txBody>
            <a:bodyPr/>
            <a:lstStyle/>
            <a:p>
              <a:endParaRPr lang="en-GB"/>
            </a:p>
          </p:txBody>
        </p:sp>
        <p:sp>
          <p:nvSpPr>
            <p:cNvPr id="32" name="TextBox 32"/>
            <p:cNvSpPr txBox="1"/>
            <p:nvPr/>
          </p:nvSpPr>
          <p:spPr>
            <a:xfrm>
              <a:off x="0" y="0"/>
              <a:ext cx="5943600" cy="1177245"/>
            </a:xfrm>
            <a:prstGeom prst="rect">
              <a:avLst/>
            </a:prstGeom>
          </p:spPr>
          <p:txBody>
            <a:bodyPr lIns="0" tIns="0" rIns="0" bIns="0" rtlCol="0" anchor="ctr"/>
            <a:lstStyle/>
            <a:p>
              <a:pPr algn="l">
                <a:lnSpc>
                  <a:spcPts val="3014"/>
                </a:lnSpc>
              </a:pPr>
              <a:r>
                <a:rPr lang="en-US" sz="2512">
                  <a:solidFill>
                    <a:srgbClr val="010157"/>
                  </a:solidFill>
                  <a:latin typeface="Montserrat"/>
                  <a:ea typeface="Montserrat"/>
                  <a:cs typeface="Montserrat"/>
                  <a:sym typeface="Montserrat"/>
                </a:rPr>
                <a:t>registered voters shown by INEC</a:t>
              </a:r>
            </a:p>
          </p:txBody>
        </p:sp>
      </p:grpSp>
      <p:grpSp>
        <p:nvGrpSpPr>
          <p:cNvPr id="33" name="Group 33"/>
          <p:cNvGrpSpPr/>
          <p:nvPr/>
        </p:nvGrpSpPr>
        <p:grpSpPr>
          <a:xfrm>
            <a:off x="12344400" y="3143250"/>
            <a:ext cx="5000625" cy="2200275"/>
            <a:chOff x="0" y="0"/>
            <a:chExt cx="6667500" cy="2933700"/>
          </a:xfrm>
        </p:grpSpPr>
        <p:sp>
          <p:nvSpPr>
            <p:cNvPr id="34" name="Freeform 34"/>
            <p:cNvSpPr/>
            <p:nvPr/>
          </p:nvSpPr>
          <p:spPr>
            <a:xfrm>
              <a:off x="0" y="0"/>
              <a:ext cx="6667500" cy="2933700"/>
            </a:xfrm>
            <a:custGeom>
              <a:avLst/>
              <a:gdLst/>
              <a:ahLst/>
              <a:cxnLst/>
              <a:rect l="l" t="t" r="r" b="b"/>
              <a:pathLst>
                <a:path w="6667500" h="2933700">
                  <a:moveTo>
                    <a:pt x="0" y="342900"/>
                  </a:moveTo>
                  <a:cubicBezTo>
                    <a:pt x="0" y="153543"/>
                    <a:pt x="153543" y="0"/>
                    <a:pt x="342900" y="0"/>
                  </a:cubicBezTo>
                  <a:lnTo>
                    <a:pt x="6324600" y="0"/>
                  </a:lnTo>
                  <a:cubicBezTo>
                    <a:pt x="6513957" y="0"/>
                    <a:pt x="6667500" y="153543"/>
                    <a:pt x="6667500" y="342900"/>
                  </a:cubicBezTo>
                  <a:lnTo>
                    <a:pt x="6667500" y="2590800"/>
                  </a:lnTo>
                  <a:cubicBezTo>
                    <a:pt x="6667500" y="2780157"/>
                    <a:pt x="6513957" y="2933700"/>
                    <a:pt x="6324600" y="2933700"/>
                  </a:cubicBezTo>
                  <a:lnTo>
                    <a:pt x="342900" y="2933700"/>
                  </a:lnTo>
                  <a:cubicBezTo>
                    <a:pt x="153543" y="2933700"/>
                    <a:pt x="0" y="2780157"/>
                    <a:pt x="0" y="2590800"/>
                  </a:cubicBezTo>
                  <a:close/>
                </a:path>
              </a:pathLst>
            </a:custGeom>
            <a:solidFill>
              <a:srgbClr val="DDDEDE"/>
            </a:solidFill>
          </p:spPr>
          <p:txBody>
            <a:bodyPr/>
            <a:lstStyle/>
            <a:p>
              <a:endParaRPr lang="en-GB"/>
            </a:p>
          </p:txBody>
        </p:sp>
      </p:grpSp>
      <p:grpSp>
        <p:nvGrpSpPr>
          <p:cNvPr id="35" name="Group 35"/>
          <p:cNvGrpSpPr/>
          <p:nvPr/>
        </p:nvGrpSpPr>
        <p:grpSpPr>
          <a:xfrm>
            <a:off x="12344400" y="3143250"/>
            <a:ext cx="114300" cy="2200275"/>
            <a:chOff x="0" y="0"/>
            <a:chExt cx="152400" cy="2933700"/>
          </a:xfrm>
        </p:grpSpPr>
        <p:sp>
          <p:nvSpPr>
            <p:cNvPr id="36" name="Freeform 36"/>
            <p:cNvSpPr/>
            <p:nvPr/>
          </p:nvSpPr>
          <p:spPr>
            <a:xfrm>
              <a:off x="0" y="0"/>
              <a:ext cx="152400" cy="2933700"/>
            </a:xfrm>
            <a:custGeom>
              <a:avLst/>
              <a:gdLst/>
              <a:ahLst/>
              <a:cxnLst/>
              <a:rect l="l" t="t" r="r" b="b"/>
              <a:pathLst>
                <a:path w="152400" h="2933700">
                  <a:moveTo>
                    <a:pt x="0" y="0"/>
                  </a:moveTo>
                  <a:lnTo>
                    <a:pt x="152400" y="0"/>
                  </a:lnTo>
                  <a:lnTo>
                    <a:pt x="152400" y="2933700"/>
                  </a:lnTo>
                  <a:lnTo>
                    <a:pt x="0" y="2933700"/>
                  </a:lnTo>
                  <a:close/>
                </a:path>
              </a:pathLst>
            </a:custGeom>
            <a:solidFill>
              <a:srgbClr val="DA5D21"/>
            </a:solidFill>
          </p:spPr>
          <p:txBody>
            <a:bodyPr/>
            <a:lstStyle/>
            <a:p>
              <a:endParaRPr lang="en-GB"/>
            </a:p>
          </p:txBody>
        </p:sp>
      </p:grpSp>
      <p:grpSp>
        <p:nvGrpSpPr>
          <p:cNvPr id="37" name="Group 37"/>
          <p:cNvGrpSpPr/>
          <p:nvPr/>
        </p:nvGrpSpPr>
        <p:grpSpPr>
          <a:xfrm>
            <a:off x="12687300" y="3400425"/>
            <a:ext cx="4457700" cy="941803"/>
            <a:chOff x="0" y="0"/>
            <a:chExt cx="5943600" cy="1255738"/>
          </a:xfrm>
        </p:grpSpPr>
        <p:sp>
          <p:nvSpPr>
            <p:cNvPr id="38" name="Freeform 38"/>
            <p:cNvSpPr/>
            <p:nvPr/>
          </p:nvSpPr>
          <p:spPr>
            <a:xfrm>
              <a:off x="0" y="0"/>
              <a:ext cx="5943600" cy="1255738"/>
            </a:xfrm>
            <a:custGeom>
              <a:avLst/>
              <a:gdLst/>
              <a:ahLst/>
              <a:cxnLst/>
              <a:rect l="l" t="t" r="r" b="b"/>
              <a:pathLst>
                <a:path w="5943600" h="1255738">
                  <a:moveTo>
                    <a:pt x="0" y="0"/>
                  </a:moveTo>
                  <a:lnTo>
                    <a:pt x="5943600" y="0"/>
                  </a:lnTo>
                  <a:lnTo>
                    <a:pt x="5943600" y="1255738"/>
                  </a:lnTo>
                  <a:lnTo>
                    <a:pt x="0" y="1255738"/>
                  </a:lnTo>
                  <a:close/>
                </a:path>
              </a:pathLst>
            </a:custGeom>
            <a:blipFill>
              <a:blip r:embed="rId4">
                <a:alphaModFix amt="0"/>
              </a:blip>
              <a:stretch>
                <a:fillRect t="-48231" b="-36219"/>
              </a:stretch>
            </a:blipFill>
          </p:spPr>
          <p:txBody>
            <a:bodyPr/>
            <a:lstStyle/>
            <a:p>
              <a:endParaRPr lang="en-GB"/>
            </a:p>
          </p:txBody>
        </p:sp>
        <p:sp>
          <p:nvSpPr>
            <p:cNvPr id="39" name="TextBox 39"/>
            <p:cNvSpPr txBox="1"/>
            <p:nvPr/>
          </p:nvSpPr>
          <p:spPr>
            <a:xfrm>
              <a:off x="0" y="0"/>
              <a:ext cx="5943600" cy="1255738"/>
            </a:xfrm>
            <a:prstGeom prst="rect">
              <a:avLst/>
            </a:prstGeom>
          </p:spPr>
          <p:txBody>
            <a:bodyPr lIns="0" tIns="0" rIns="0" bIns="0" rtlCol="0" anchor="ctr"/>
            <a:lstStyle/>
            <a:p>
              <a:pPr algn="l">
                <a:lnSpc>
                  <a:spcPts val="5670"/>
                </a:lnSpc>
              </a:pPr>
              <a:r>
                <a:rPr lang="en-US" sz="4725" b="1">
                  <a:solidFill>
                    <a:srgbClr val="010157"/>
                  </a:solidFill>
                  <a:latin typeface="Montserrat Bold"/>
                  <a:ea typeface="Montserrat Bold"/>
                  <a:cs typeface="Montserrat Bold"/>
                  <a:sym typeface="Montserrat Bold"/>
                </a:rPr>
                <a:t>23.37m</a:t>
              </a:r>
            </a:p>
          </p:txBody>
        </p:sp>
      </p:grpSp>
      <p:grpSp>
        <p:nvGrpSpPr>
          <p:cNvPr id="40" name="Group 40"/>
          <p:cNvGrpSpPr/>
          <p:nvPr/>
        </p:nvGrpSpPr>
        <p:grpSpPr>
          <a:xfrm>
            <a:off x="12687300" y="4286250"/>
            <a:ext cx="4457700" cy="882933"/>
            <a:chOff x="0" y="0"/>
            <a:chExt cx="5943600" cy="1177245"/>
          </a:xfrm>
        </p:grpSpPr>
        <p:sp>
          <p:nvSpPr>
            <p:cNvPr id="41" name="Freeform 41"/>
            <p:cNvSpPr/>
            <p:nvPr/>
          </p:nvSpPr>
          <p:spPr>
            <a:xfrm>
              <a:off x="0" y="0"/>
              <a:ext cx="5943600" cy="1177245"/>
            </a:xfrm>
            <a:custGeom>
              <a:avLst/>
              <a:gdLst/>
              <a:ahLst/>
              <a:cxnLst/>
              <a:rect l="l" t="t" r="r" b="b"/>
              <a:pathLst>
                <a:path w="5943600" h="1177245">
                  <a:moveTo>
                    <a:pt x="0" y="0"/>
                  </a:moveTo>
                  <a:lnTo>
                    <a:pt x="5943600" y="0"/>
                  </a:lnTo>
                  <a:lnTo>
                    <a:pt x="5943600" y="1177245"/>
                  </a:lnTo>
                  <a:lnTo>
                    <a:pt x="0" y="1177245"/>
                  </a:lnTo>
                  <a:close/>
                </a:path>
              </a:pathLst>
            </a:custGeom>
            <a:blipFill>
              <a:blip r:embed="rId4">
                <a:alphaModFix amt="0"/>
              </a:blip>
              <a:stretch>
                <a:fillRect t="-57920" b="-38829"/>
              </a:stretch>
            </a:blipFill>
          </p:spPr>
          <p:txBody>
            <a:bodyPr/>
            <a:lstStyle/>
            <a:p>
              <a:endParaRPr lang="en-GB"/>
            </a:p>
          </p:txBody>
        </p:sp>
        <p:sp>
          <p:nvSpPr>
            <p:cNvPr id="42" name="TextBox 42"/>
            <p:cNvSpPr txBox="1"/>
            <p:nvPr/>
          </p:nvSpPr>
          <p:spPr>
            <a:xfrm>
              <a:off x="0" y="0"/>
              <a:ext cx="5943600" cy="1177245"/>
            </a:xfrm>
            <a:prstGeom prst="rect">
              <a:avLst/>
            </a:prstGeom>
          </p:spPr>
          <p:txBody>
            <a:bodyPr lIns="0" tIns="0" rIns="0" bIns="0" rtlCol="0" anchor="ctr"/>
            <a:lstStyle/>
            <a:p>
              <a:pPr algn="l">
                <a:lnSpc>
                  <a:spcPts val="3014"/>
                </a:lnSpc>
              </a:pPr>
              <a:r>
                <a:rPr lang="en-US" sz="2512">
                  <a:solidFill>
                    <a:srgbClr val="010157"/>
                  </a:solidFill>
                  <a:latin typeface="Montserrat"/>
                  <a:ea typeface="Montserrat"/>
                  <a:cs typeface="Montserrat"/>
                  <a:sym typeface="Montserrat"/>
                </a:rPr>
                <a:t>people in 87 unserved or underserved ICT clusters</a:t>
              </a:r>
            </a:p>
          </p:txBody>
        </p:sp>
      </p:grpSp>
      <p:grpSp>
        <p:nvGrpSpPr>
          <p:cNvPr id="43" name="Group 43"/>
          <p:cNvGrpSpPr/>
          <p:nvPr/>
        </p:nvGrpSpPr>
        <p:grpSpPr>
          <a:xfrm>
            <a:off x="1093067" y="6094900"/>
            <a:ext cx="1924040" cy="1285598"/>
            <a:chOff x="0" y="0"/>
            <a:chExt cx="1800719" cy="1203198"/>
          </a:xfrm>
        </p:grpSpPr>
        <p:sp>
          <p:nvSpPr>
            <p:cNvPr id="44" name="Freeform 44"/>
            <p:cNvSpPr/>
            <p:nvPr/>
          </p:nvSpPr>
          <p:spPr>
            <a:xfrm>
              <a:off x="0" y="0"/>
              <a:ext cx="1800719" cy="1203198"/>
            </a:xfrm>
            <a:custGeom>
              <a:avLst/>
              <a:gdLst/>
              <a:ahLst/>
              <a:cxnLst/>
              <a:rect l="l" t="t" r="r" b="b"/>
              <a:pathLst>
                <a:path w="1800719" h="1203198">
                  <a:moveTo>
                    <a:pt x="0" y="0"/>
                  </a:moveTo>
                  <a:lnTo>
                    <a:pt x="1800719" y="0"/>
                  </a:lnTo>
                  <a:lnTo>
                    <a:pt x="1800719" y="1203198"/>
                  </a:lnTo>
                  <a:lnTo>
                    <a:pt x="0" y="1203198"/>
                  </a:lnTo>
                  <a:close/>
                </a:path>
              </a:pathLst>
            </a:custGeom>
            <a:blipFill>
              <a:blip r:embed="rId4">
                <a:alphaModFix amt="0"/>
              </a:blip>
              <a:stretch>
                <a:fillRect t="-18951" r="-111582" b="-4449"/>
              </a:stretch>
            </a:blipFill>
          </p:spPr>
          <p:txBody>
            <a:bodyPr/>
            <a:lstStyle/>
            <a:p>
              <a:endParaRPr lang="en-GB"/>
            </a:p>
          </p:txBody>
        </p:sp>
        <p:sp>
          <p:nvSpPr>
            <p:cNvPr id="45" name="TextBox 45"/>
            <p:cNvSpPr txBox="1"/>
            <p:nvPr/>
          </p:nvSpPr>
          <p:spPr>
            <a:xfrm>
              <a:off x="0" y="0"/>
              <a:ext cx="1800719" cy="1203198"/>
            </a:xfrm>
            <a:prstGeom prst="rect">
              <a:avLst/>
            </a:prstGeom>
          </p:spPr>
          <p:txBody>
            <a:bodyPr lIns="0" tIns="0" rIns="0" bIns="0" rtlCol="0" anchor="ctr"/>
            <a:lstStyle/>
            <a:p>
              <a:pPr algn="l">
                <a:lnSpc>
                  <a:spcPts val="5400"/>
                </a:lnSpc>
              </a:pPr>
              <a:r>
                <a:rPr lang="en-US" sz="4500" b="1">
                  <a:solidFill>
                    <a:srgbClr val="FFFFFF"/>
                  </a:solidFill>
                  <a:latin typeface="Montserrat Bold"/>
                  <a:ea typeface="Montserrat Bold"/>
                  <a:cs typeface="Montserrat Bold"/>
                  <a:sym typeface="Montserrat Bold"/>
                </a:rPr>
                <a:t>62.5%</a:t>
              </a:r>
            </a:p>
          </p:txBody>
        </p:sp>
      </p:grpSp>
      <p:grpSp>
        <p:nvGrpSpPr>
          <p:cNvPr id="46" name="Group 46"/>
          <p:cNvGrpSpPr/>
          <p:nvPr/>
        </p:nvGrpSpPr>
        <p:grpSpPr>
          <a:xfrm>
            <a:off x="2981315" y="6251514"/>
            <a:ext cx="5848260" cy="1082060"/>
            <a:chOff x="0" y="0"/>
            <a:chExt cx="7797680" cy="1442747"/>
          </a:xfrm>
        </p:grpSpPr>
        <p:sp>
          <p:nvSpPr>
            <p:cNvPr id="47" name="Freeform 47"/>
            <p:cNvSpPr/>
            <p:nvPr/>
          </p:nvSpPr>
          <p:spPr>
            <a:xfrm>
              <a:off x="0" y="0"/>
              <a:ext cx="7797680" cy="1442747"/>
            </a:xfrm>
            <a:custGeom>
              <a:avLst/>
              <a:gdLst/>
              <a:ahLst/>
              <a:cxnLst/>
              <a:rect l="l" t="t" r="r" b="b"/>
              <a:pathLst>
                <a:path w="7797680" h="1442747">
                  <a:moveTo>
                    <a:pt x="0" y="0"/>
                  </a:moveTo>
                  <a:lnTo>
                    <a:pt x="7797680" y="0"/>
                  </a:lnTo>
                  <a:lnTo>
                    <a:pt x="7797680" y="1442747"/>
                  </a:lnTo>
                  <a:lnTo>
                    <a:pt x="0" y="1442747"/>
                  </a:lnTo>
                  <a:close/>
                </a:path>
              </a:pathLst>
            </a:custGeom>
            <a:blipFill>
              <a:blip r:embed="rId4">
                <a:alphaModFix amt="0"/>
              </a:blip>
              <a:stretch>
                <a:fillRect t="-159882" r="-85670" b="-131183"/>
              </a:stretch>
            </a:blipFill>
          </p:spPr>
          <p:txBody>
            <a:bodyPr/>
            <a:lstStyle/>
            <a:p>
              <a:endParaRPr lang="en-GB"/>
            </a:p>
          </p:txBody>
        </p:sp>
        <p:sp>
          <p:nvSpPr>
            <p:cNvPr id="48" name="TextBox 48"/>
            <p:cNvSpPr txBox="1"/>
            <p:nvPr/>
          </p:nvSpPr>
          <p:spPr>
            <a:xfrm>
              <a:off x="0" y="-9525"/>
              <a:ext cx="7797680" cy="1452272"/>
            </a:xfrm>
            <a:prstGeom prst="rect">
              <a:avLst/>
            </a:prstGeom>
          </p:spPr>
          <p:txBody>
            <a:bodyPr lIns="0" tIns="0" rIns="0" bIns="0" rtlCol="0" anchor="ctr"/>
            <a:lstStyle/>
            <a:p>
              <a:pPr algn="l">
                <a:lnSpc>
                  <a:spcPts val="3704"/>
                </a:lnSpc>
              </a:pPr>
              <a:r>
                <a:rPr lang="en-US" sz="3087" b="1">
                  <a:solidFill>
                    <a:srgbClr val="FFFFFF"/>
                  </a:solidFill>
                  <a:latin typeface="Montserrat Bold"/>
                  <a:ea typeface="Montserrat Bold"/>
                  <a:cs typeface="Montserrat Bold"/>
                  <a:sym typeface="Montserrat Bold"/>
                </a:rPr>
                <a:t>of Nigeria's population had access to electricity in 2024</a:t>
              </a:r>
            </a:p>
          </p:txBody>
        </p:sp>
      </p:grpSp>
      <p:grpSp>
        <p:nvGrpSpPr>
          <p:cNvPr id="49" name="Group 49"/>
          <p:cNvGrpSpPr/>
          <p:nvPr/>
        </p:nvGrpSpPr>
        <p:grpSpPr>
          <a:xfrm>
            <a:off x="1093067" y="7623054"/>
            <a:ext cx="6679945" cy="1264535"/>
            <a:chOff x="0" y="0"/>
            <a:chExt cx="7651550" cy="1448463"/>
          </a:xfrm>
        </p:grpSpPr>
        <p:sp>
          <p:nvSpPr>
            <p:cNvPr id="50" name="Freeform 50"/>
            <p:cNvSpPr/>
            <p:nvPr/>
          </p:nvSpPr>
          <p:spPr>
            <a:xfrm>
              <a:off x="0" y="0"/>
              <a:ext cx="7651550" cy="1448463"/>
            </a:xfrm>
            <a:custGeom>
              <a:avLst/>
              <a:gdLst/>
              <a:ahLst/>
              <a:cxnLst/>
              <a:rect l="l" t="t" r="r" b="b"/>
              <a:pathLst>
                <a:path w="7651550" h="1448463">
                  <a:moveTo>
                    <a:pt x="0" y="0"/>
                  </a:moveTo>
                  <a:lnTo>
                    <a:pt x="7651550" y="0"/>
                  </a:lnTo>
                  <a:lnTo>
                    <a:pt x="7651550" y="1448463"/>
                  </a:lnTo>
                  <a:lnTo>
                    <a:pt x="0" y="1448463"/>
                  </a:lnTo>
                  <a:close/>
                </a:path>
              </a:pathLst>
            </a:custGeom>
            <a:blipFill>
              <a:blip r:embed="rId4">
                <a:alphaModFix amt="0"/>
              </a:blip>
              <a:stretch>
                <a:fillRect t="-244157" r="-158927" b="-188873"/>
              </a:stretch>
            </a:blipFill>
          </p:spPr>
          <p:txBody>
            <a:bodyPr/>
            <a:lstStyle/>
            <a:p>
              <a:endParaRPr lang="en-GB"/>
            </a:p>
          </p:txBody>
        </p:sp>
        <p:sp>
          <p:nvSpPr>
            <p:cNvPr id="51" name="TextBox 51"/>
            <p:cNvSpPr txBox="1"/>
            <p:nvPr/>
          </p:nvSpPr>
          <p:spPr>
            <a:xfrm>
              <a:off x="0" y="0"/>
              <a:ext cx="7651550" cy="1448463"/>
            </a:xfrm>
            <a:prstGeom prst="rect">
              <a:avLst/>
            </a:prstGeom>
          </p:spPr>
          <p:txBody>
            <a:bodyPr lIns="0" tIns="0" rIns="0" bIns="0" rtlCol="0" anchor="ctr"/>
            <a:lstStyle/>
            <a:p>
              <a:pPr algn="ctr">
                <a:lnSpc>
                  <a:spcPts val="3029"/>
                </a:lnSpc>
              </a:pPr>
              <a:r>
                <a:rPr lang="en-US" sz="2524">
                  <a:solidFill>
                    <a:srgbClr val="C7D5E3"/>
                  </a:solidFill>
                  <a:latin typeface="Montserrat"/>
                  <a:ea typeface="Montserrat"/>
                  <a:cs typeface="Montserrat"/>
                  <a:sym typeface="Montserrat"/>
                </a:rPr>
                <a:t>National averages hide the weak-grid and off-grid locations where election systems face the greatest risk</a:t>
              </a:r>
            </a:p>
          </p:txBody>
        </p:sp>
      </p:grpSp>
      <p:sp>
        <p:nvSpPr>
          <p:cNvPr id="52" name="Freeform 52"/>
          <p:cNvSpPr/>
          <p:nvPr/>
        </p:nvSpPr>
        <p:spPr>
          <a:xfrm>
            <a:off x="13372853" y="9492459"/>
            <a:ext cx="3886447" cy="716389"/>
          </a:xfrm>
          <a:custGeom>
            <a:avLst/>
            <a:gdLst/>
            <a:ahLst/>
            <a:cxnLst/>
            <a:rect l="l" t="t" r="r" b="b"/>
            <a:pathLst>
              <a:path w="3886447" h="716389">
                <a:moveTo>
                  <a:pt x="0" y="0"/>
                </a:moveTo>
                <a:lnTo>
                  <a:pt x="3886447" y="0"/>
                </a:lnTo>
                <a:lnTo>
                  <a:pt x="3886447" y="716389"/>
                </a:lnTo>
                <a:lnTo>
                  <a:pt x="0" y="716389"/>
                </a:lnTo>
                <a:lnTo>
                  <a:pt x="0" y="0"/>
                </a:lnTo>
                <a:close/>
              </a:path>
            </a:pathLst>
          </a:custGeom>
          <a:blipFill>
            <a:blip r:embed="rId5"/>
            <a:stretch>
              <a:fillRect t="-73396" b="-85876"/>
            </a:stretch>
          </a:blipFill>
        </p:spPr>
        <p:txBody>
          <a:bodyPr/>
          <a:lstStyle/>
          <a:p>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305165" y="-314548"/>
            <a:ext cx="18288000" cy="10157031"/>
          </a:xfrm>
          <a:custGeom>
            <a:avLst/>
            <a:gdLst/>
            <a:ahLst/>
            <a:cxnLst/>
            <a:rect l="l" t="t" r="r" b="b"/>
            <a:pathLst>
              <a:path w="18288000" h="10157031">
                <a:moveTo>
                  <a:pt x="0" y="0"/>
                </a:moveTo>
                <a:lnTo>
                  <a:pt x="18288000" y="0"/>
                </a:lnTo>
                <a:lnTo>
                  <a:pt x="18288000" y="10157030"/>
                </a:lnTo>
                <a:lnTo>
                  <a:pt x="0" y="10157030"/>
                </a:lnTo>
                <a:lnTo>
                  <a:pt x="0" y="0"/>
                </a:lnTo>
                <a:close/>
              </a:path>
            </a:pathLst>
          </a:custGeom>
          <a:blipFill>
            <a:blip r:embed="rId3"/>
            <a:stretch>
              <a:fillRect b="-1279"/>
            </a:stretch>
          </a:blipFill>
        </p:spPr>
        <p:txBody>
          <a:bodyPr/>
          <a:lstStyle/>
          <a:p>
            <a:endParaRPr lang="en-GB"/>
          </a:p>
        </p:txBody>
      </p:sp>
      <p:grpSp>
        <p:nvGrpSpPr>
          <p:cNvPr id="3" name="Group 3"/>
          <p:cNvGrpSpPr/>
          <p:nvPr/>
        </p:nvGrpSpPr>
        <p:grpSpPr>
          <a:xfrm>
            <a:off x="-62416" y="7227737"/>
            <a:ext cx="17637184" cy="1473607"/>
            <a:chOff x="0" y="0"/>
            <a:chExt cx="4864086" cy="406400"/>
          </a:xfrm>
        </p:grpSpPr>
        <p:sp>
          <p:nvSpPr>
            <p:cNvPr id="4" name="Freeform 4"/>
            <p:cNvSpPr/>
            <p:nvPr/>
          </p:nvSpPr>
          <p:spPr>
            <a:xfrm>
              <a:off x="0" y="0"/>
              <a:ext cx="4864086" cy="406400"/>
            </a:xfrm>
            <a:custGeom>
              <a:avLst/>
              <a:gdLst/>
              <a:ahLst/>
              <a:cxnLst/>
              <a:rect l="l" t="t" r="r" b="b"/>
              <a:pathLst>
                <a:path w="4864086" h="406400">
                  <a:moveTo>
                    <a:pt x="0" y="0"/>
                  </a:moveTo>
                  <a:lnTo>
                    <a:pt x="4660886" y="0"/>
                  </a:lnTo>
                  <a:lnTo>
                    <a:pt x="4864086" y="203200"/>
                  </a:lnTo>
                  <a:lnTo>
                    <a:pt x="4660886" y="406400"/>
                  </a:lnTo>
                  <a:lnTo>
                    <a:pt x="0" y="406400"/>
                  </a:lnTo>
                  <a:lnTo>
                    <a:pt x="203200" y="203200"/>
                  </a:lnTo>
                  <a:lnTo>
                    <a:pt x="0" y="0"/>
                  </a:lnTo>
                  <a:close/>
                </a:path>
              </a:pathLst>
            </a:custGeom>
            <a:solidFill>
              <a:srgbClr val="010157"/>
            </a:solidFill>
          </p:spPr>
          <p:txBody>
            <a:bodyPr/>
            <a:lstStyle/>
            <a:p>
              <a:endParaRPr lang="en-GB"/>
            </a:p>
          </p:txBody>
        </p:sp>
        <p:sp>
          <p:nvSpPr>
            <p:cNvPr id="5" name="TextBox 5"/>
            <p:cNvSpPr txBox="1"/>
            <p:nvPr/>
          </p:nvSpPr>
          <p:spPr>
            <a:xfrm>
              <a:off x="177800" y="0"/>
              <a:ext cx="4610086" cy="406400"/>
            </a:xfrm>
            <a:prstGeom prst="rect">
              <a:avLst/>
            </a:prstGeom>
          </p:spPr>
          <p:txBody>
            <a:bodyPr lIns="50800" tIns="50800" rIns="50800" bIns="50800" rtlCol="0" anchor="ctr"/>
            <a:lstStyle/>
            <a:p>
              <a:pPr algn="ctr">
                <a:lnSpc>
                  <a:spcPts val="1889"/>
                </a:lnSpc>
              </a:pPr>
              <a:endParaRPr/>
            </a:p>
          </p:txBody>
        </p:sp>
      </p:grpSp>
      <p:grpSp>
        <p:nvGrpSpPr>
          <p:cNvPr id="6" name="Group 6"/>
          <p:cNvGrpSpPr/>
          <p:nvPr/>
        </p:nvGrpSpPr>
        <p:grpSpPr>
          <a:xfrm>
            <a:off x="4397662" y="3521878"/>
            <a:ext cx="2822448" cy="2645188"/>
            <a:chOff x="0" y="0"/>
            <a:chExt cx="743361" cy="696675"/>
          </a:xfrm>
        </p:grpSpPr>
        <p:sp>
          <p:nvSpPr>
            <p:cNvPr id="7" name="Freeform 7"/>
            <p:cNvSpPr/>
            <p:nvPr/>
          </p:nvSpPr>
          <p:spPr>
            <a:xfrm>
              <a:off x="0" y="0"/>
              <a:ext cx="743361" cy="696675"/>
            </a:xfrm>
            <a:custGeom>
              <a:avLst/>
              <a:gdLst/>
              <a:ahLst/>
              <a:cxnLst/>
              <a:rect l="l" t="t" r="r" b="b"/>
              <a:pathLst>
                <a:path w="743361" h="696675">
                  <a:moveTo>
                    <a:pt x="161836" y="0"/>
                  </a:moveTo>
                  <a:lnTo>
                    <a:pt x="581525" y="0"/>
                  </a:lnTo>
                  <a:cubicBezTo>
                    <a:pt x="624446" y="0"/>
                    <a:pt x="665610" y="17051"/>
                    <a:pt x="695960" y="47401"/>
                  </a:cubicBezTo>
                  <a:cubicBezTo>
                    <a:pt x="726310" y="77751"/>
                    <a:pt x="743361" y="118914"/>
                    <a:pt x="743361" y="161836"/>
                  </a:cubicBezTo>
                  <a:lnTo>
                    <a:pt x="743361" y="534839"/>
                  </a:lnTo>
                  <a:cubicBezTo>
                    <a:pt x="743361" y="577761"/>
                    <a:pt x="726310" y="618924"/>
                    <a:pt x="695960" y="649274"/>
                  </a:cubicBezTo>
                  <a:cubicBezTo>
                    <a:pt x="665610" y="679624"/>
                    <a:pt x="624446" y="696675"/>
                    <a:pt x="581525" y="696675"/>
                  </a:cubicBezTo>
                  <a:lnTo>
                    <a:pt x="161836" y="696675"/>
                  </a:lnTo>
                  <a:cubicBezTo>
                    <a:pt x="118914" y="696675"/>
                    <a:pt x="77751" y="679624"/>
                    <a:pt x="47401" y="649274"/>
                  </a:cubicBezTo>
                  <a:cubicBezTo>
                    <a:pt x="17051" y="618924"/>
                    <a:pt x="0" y="577761"/>
                    <a:pt x="0" y="534839"/>
                  </a:cubicBezTo>
                  <a:lnTo>
                    <a:pt x="0" y="161836"/>
                  </a:lnTo>
                  <a:cubicBezTo>
                    <a:pt x="0" y="118914"/>
                    <a:pt x="17051" y="77751"/>
                    <a:pt x="47401" y="47401"/>
                  </a:cubicBezTo>
                  <a:cubicBezTo>
                    <a:pt x="77751" y="17051"/>
                    <a:pt x="118914" y="0"/>
                    <a:pt x="161836" y="0"/>
                  </a:cubicBezTo>
                  <a:close/>
                </a:path>
              </a:pathLst>
            </a:custGeom>
            <a:solidFill>
              <a:srgbClr val="DA5D21"/>
            </a:solidFill>
          </p:spPr>
          <p:txBody>
            <a:bodyPr/>
            <a:lstStyle/>
            <a:p>
              <a:endParaRPr lang="en-GB"/>
            </a:p>
          </p:txBody>
        </p:sp>
        <p:sp>
          <p:nvSpPr>
            <p:cNvPr id="8" name="TextBox 8"/>
            <p:cNvSpPr txBox="1"/>
            <p:nvPr/>
          </p:nvSpPr>
          <p:spPr>
            <a:xfrm>
              <a:off x="0" y="0"/>
              <a:ext cx="743361" cy="696675"/>
            </a:xfrm>
            <a:prstGeom prst="rect">
              <a:avLst/>
            </a:prstGeom>
          </p:spPr>
          <p:txBody>
            <a:bodyPr lIns="50800" tIns="50800" rIns="50800" bIns="50800" rtlCol="0" anchor="ctr"/>
            <a:lstStyle/>
            <a:p>
              <a:pPr algn="ctr">
                <a:lnSpc>
                  <a:spcPts val="1889"/>
                </a:lnSpc>
              </a:pPr>
              <a:endParaRPr/>
            </a:p>
          </p:txBody>
        </p:sp>
      </p:grpSp>
      <p:grpSp>
        <p:nvGrpSpPr>
          <p:cNvPr id="9" name="Group 9"/>
          <p:cNvGrpSpPr/>
          <p:nvPr/>
        </p:nvGrpSpPr>
        <p:grpSpPr>
          <a:xfrm>
            <a:off x="7688550" y="3521878"/>
            <a:ext cx="2822448" cy="2645188"/>
            <a:chOff x="0" y="0"/>
            <a:chExt cx="743361" cy="696675"/>
          </a:xfrm>
        </p:grpSpPr>
        <p:sp>
          <p:nvSpPr>
            <p:cNvPr id="10" name="Freeform 10"/>
            <p:cNvSpPr/>
            <p:nvPr/>
          </p:nvSpPr>
          <p:spPr>
            <a:xfrm>
              <a:off x="0" y="0"/>
              <a:ext cx="743361" cy="696675"/>
            </a:xfrm>
            <a:custGeom>
              <a:avLst/>
              <a:gdLst/>
              <a:ahLst/>
              <a:cxnLst/>
              <a:rect l="l" t="t" r="r" b="b"/>
              <a:pathLst>
                <a:path w="743361" h="696675">
                  <a:moveTo>
                    <a:pt x="161836" y="0"/>
                  </a:moveTo>
                  <a:lnTo>
                    <a:pt x="581525" y="0"/>
                  </a:lnTo>
                  <a:cubicBezTo>
                    <a:pt x="624446" y="0"/>
                    <a:pt x="665610" y="17051"/>
                    <a:pt x="695960" y="47401"/>
                  </a:cubicBezTo>
                  <a:cubicBezTo>
                    <a:pt x="726310" y="77751"/>
                    <a:pt x="743361" y="118914"/>
                    <a:pt x="743361" y="161836"/>
                  </a:cubicBezTo>
                  <a:lnTo>
                    <a:pt x="743361" y="534839"/>
                  </a:lnTo>
                  <a:cubicBezTo>
                    <a:pt x="743361" y="577761"/>
                    <a:pt x="726310" y="618924"/>
                    <a:pt x="695960" y="649274"/>
                  </a:cubicBezTo>
                  <a:cubicBezTo>
                    <a:pt x="665610" y="679624"/>
                    <a:pt x="624446" y="696675"/>
                    <a:pt x="581525" y="696675"/>
                  </a:cubicBezTo>
                  <a:lnTo>
                    <a:pt x="161836" y="696675"/>
                  </a:lnTo>
                  <a:cubicBezTo>
                    <a:pt x="118914" y="696675"/>
                    <a:pt x="77751" y="679624"/>
                    <a:pt x="47401" y="649274"/>
                  </a:cubicBezTo>
                  <a:cubicBezTo>
                    <a:pt x="17051" y="618924"/>
                    <a:pt x="0" y="577761"/>
                    <a:pt x="0" y="534839"/>
                  </a:cubicBezTo>
                  <a:lnTo>
                    <a:pt x="0" y="161836"/>
                  </a:lnTo>
                  <a:cubicBezTo>
                    <a:pt x="0" y="118914"/>
                    <a:pt x="17051" y="77751"/>
                    <a:pt x="47401" y="47401"/>
                  </a:cubicBezTo>
                  <a:cubicBezTo>
                    <a:pt x="77751" y="17051"/>
                    <a:pt x="118914" y="0"/>
                    <a:pt x="161836" y="0"/>
                  </a:cubicBezTo>
                  <a:close/>
                </a:path>
              </a:pathLst>
            </a:custGeom>
            <a:solidFill>
              <a:srgbClr val="DA5D21"/>
            </a:solidFill>
          </p:spPr>
          <p:txBody>
            <a:bodyPr/>
            <a:lstStyle/>
            <a:p>
              <a:endParaRPr lang="en-GB"/>
            </a:p>
          </p:txBody>
        </p:sp>
        <p:sp>
          <p:nvSpPr>
            <p:cNvPr id="11" name="TextBox 11"/>
            <p:cNvSpPr txBox="1"/>
            <p:nvPr/>
          </p:nvSpPr>
          <p:spPr>
            <a:xfrm>
              <a:off x="0" y="0"/>
              <a:ext cx="743361" cy="696675"/>
            </a:xfrm>
            <a:prstGeom prst="rect">
              <a:avLst/>
            </a:prstGeom>
          </p:spPr>
          <p:txBody>
            <a:bodyPr lIns="50800" tIns="50800" rIns="50800" bIns="50800" rtlCol="0" anchor="ctr"/>
            <a:lstStyle/>
            <a:p>
              <a:pPr algn="ctr">
                <a:lnSpc>
                  <a:spcPts val="1889"/>
                </a:lnSpc>
              </a:pPr>
              <a:endParaRPr/>
            </a:p>
          </p:txBody>
        </p:sp>
      </p:grpSp>
      <p:grpSp>
        <p:nvGrpSpPr>
          <p:cNvPr id="12" name="Group 12"/>
          <p:cNvGrpSpPr/>
          <p:nvPr/>
        </p:nvGrpSpPr>
        <p:grpSpPr>
          <a:xfrm>
            <a:off x="10979437" y="3521878"/>
            <a:ext cx="2822448" cy="2645188"/>
            <a:chOff x="0" y="0"/>
            <a:chExt cx="743361" cy="696675"/>
          </a:xfrm>
        </p:grpSpPr>
        <p:sp>
          <p:nvSpPr>
            <p:cNvPr id="13" name="Freeform 13"/>
            <p:cNvSpPr/>
            <p:nvPr/>
          </p:nvSpPr>
          <p:spPr>
            <a:xfrm>
              <a:off x="0" y="0"/>
              <a:ext cx="743361" cy="696675"/>
            </a:xfrm>
            <a:custGeom>
              <a:avLst/>
              <a:gdLst/>
              <a:ahLst/>
              <a:cxnLst/>
              <a:rect l="l" t="t" r="r" b="b"/>
              <a:pathLst>
                <a:path w="743361" h="696675">
                  <a:moveTo>
                    <a:pt x="161836" y="0"/>
                  </a:moveTo>
                  <a:lnTo>
                    <a:pt x="581525" y="0"/>
                  </a:lnTo>
                  <a:cubicBezTo>
                    <a:pt x="624446" y="0"/>
                    <a:pt x="665610" y="17051"/>
                    <a:pt x="695960" y="47401"/>
                  </a:cubicBezTo>
                  <a:cubicBezTo>
                    <a:pt x="726310" y="77751"/>
                    <a:pt x="743361" y="118914"/>
                    <a:pt x="743361" y="161836"/>
                  </a:cubicBezTo>
                  <a:lnTo>
                    <a:pt x="743361" y="534839"/>
                  </a:lnTo>
                  <a:cubicBezTo>
                    <a:pt x="743361" y="577761"/>
                    <a:pt x="726310" y="618924"/>
                    <a:pt x="695960" y="649274"/>
                  </a:cubicBezTo>
                  <a:cubicBezTo>
                    <a:pt x="665610" y="679624"/>
                    <a:pt x="624446" y="696675"/>
                    <a:pt x="581525" y="696675"/>
                  </a:cubicBezTo>
                  <a:lnTo>
                    <a:pt x="161836" y="696675"/>
                  </a:lnTo>
                  <a:cubicBezTo>
                    <a:pt x="118914" y="696675"/>
                    <a:pt x="77751" y="679624"/>
                    <a:pt x="47401" y="649274"/>
                  </a:cubicBezTo>
                  <a:cubicBezTo>
                    <a:pt x="17051" y="618924"/>
                    <a:pt x="0" y="577761"/>
                    <a:pt x="0" y="534839"/>
                  </a:cubicBezTo>
                  <a:lnTo>
                    <a:pt x="0" y="161836"/>
                  </a:lnTo>
                  <a:cubicBezTo>
                    <a:pt x="0" y="118914"/>
                    <a:pt x="17051" y="77751"/>
                    <a:pt x="47401" y="47401"/>
                  </a:cubicBezTo>
                  <a:cubicBezTo>
                    <a:pt x="77751" y="17051"/>
                    <a:pt x="118914" y="0"/>
                    <a:pt x="161836" y="0"/>
                  </a:cubicBezTo>
                  <a:close/>
                </a:path>
              </a:pathLst>
            </a:custGeom>
            <a:solidFill>
              <a:srgbClr val="DA5D21"/>
            </a:solidFill>
          </p:spPr>
          <p:txBody>
            <a:bodyPr/>
            <a:lstStyle/>
            <a:p>
              <a:endParaRPr lang="en-GB"/>
            </a:p>
          </p:txBody>
        </p:sp>
        <p:sp>
          <p:nvSpPr>
            <p:cNvPr id="14" name="TextBox 14"/>
            <p:cNvSpPr txBox="1"/>
            <p:nvPr/>
          </p:nvSpPr>
          <p:spPr>
            <a:xfrm>
              <a:off x="0" y="0"/>
              <a:ext cx="743361" cy="696675"/>
            </a:xfrm>
            <a:prstGeom prst="rect">
              <a:avLst/>
            </a:prstGeom>
          </p:spPr>
          <p:txBody>
            <a:bodyPr lIns="50800" tIns="50800" rIns="50800" bIns="50800" rtlCol="0" anchor="ctr"/>
            <a:lstStyle/>
            <a:p>
              <a:pPr algn="ctr">
                <a:lnSpc>
                  <a:spcPts val="1889"/>
                </a:lnSpc>
              </a:pPr>
              <a:endParaRPr/>
            </a:p>
          </p:txBody>
        </p:sp>
      </p:grpSp>
      <p:grpSp>
        <p:nvGrpSpPr>
          <p:cNvPr id="15" name="Group 15"/>
          <p:cNvGrpSpPr/>
          <p:nvPr/>
        </p:nvGrpSpPr>
        <p:grpSpPr>
          <a:xfrm>
            <a:off x="14240035" y="3521878"/>
            <a:ext cx="2822448" cy="2645188"/>
            <a:chOff x="0" y="0"/>
            <a:chExt cx="743361" cy="696675"/>
          </a:xfrm>
        </p:grpSpPr>
        <p:sp>
          <p:nvSpPr>
            <p:cNvPr id="16" name="Freeform 16"/>
            <p:cNvSpPr/>
            <p:nvPr/>
          </p:nvSpPr>
          <p:spPr>
            <a:xfrm>
              <a:off x="0" y="0"/>
              <a:ext cx="743361" cy="696675"/>
            </a:xfrm>
            <a:custGeom>
              <a:avLst/>
              <a:gdLst/>
              <a:ahLst/>
              <a:cxnLst/>
              <a:rect l="l" t="t" r="r" b="b"/>
              <a:pathLst>
                <a:path w="743361" h="696675">
                  <a:moveTo>
                    <a:pt x="161836" y="0"/>
                  </a:moveTo>
                  <a:lnTo>
                    <a:pt x="581525" y="0"/>
                  </a:lnTo>
                  <a:cubicBezTo>
                    <a:pt x="624446" y="0"/>
                    <a:pt x="665610" y="17051"/>
                    <a:pt x="695960" y="47401"/>
                  </a:cubicBezTo>
                  <a:cubicBezTo>
                    <a:pt x="726310" y="77751"/>
                    <a:pt x="743361" y="118914"/>
                    <a:pt x="743361" y="161836"/>
                  </a:cubicBezTo>
                  <a:lnTo>
                    <a:pt x="743361" y="534839"/>
                  </a:lnTo>
                  <a:cubicBezTo>
                    <a:pt x="743361" y="577761"/>
                    <a:pt x="726310" y="618924"/>
                    <a:pt x="695960" y="649274"/>
                  </a:cubicBezTo>
                  <a:cubicBezTo>
                    <a:pt x="665610" y="679624"/>
                    <a:pt x="624446" y="696675"/>
                    <a:pt x="581525" y="696675"/>
                  </a:cubicBezTo>
                  <a:lnTo>
                    <a:pt x="161836" y="696675"/>
                  </a:lnTo>
                  <a:cubicBezTo>
                    <a:pt x="118914" y="696675"/>
                    <a:pt x="77751" y="679624"/>
                    <a:pt x="47401" y="649274"/>
                  </a:cubicBezTo>
                  <a:cubicBezTo>
                    <a:pt x="17051" y="618924"/>
                    <a:pt x="0" y="577761"/>
                    <a:pt x="0" y="534839"/>
                  </a:cubicBezTo>
                  <a:lnTo>
                    <a:pt x="0" y="161836"/>
                  </a:lnTo>
                  <a:cubicBezTo>
                    <a:pt x="0" y="118914"/>
                    <a:pt x="17051" y="77751"/>
                    <a:pt x="47401" y="47401"/>
                  </a:cubicBezTo>
                  <a:cubicBezTo>
                    <a:pt x="77751" y="17051"/>
                    <a:pt x="118914" y="0"/>
                    <a:pt x="161836" y="0"/>
                  </a:cubicBezTo>
                  <a:close/>
                </a:path>
              </a:pathLst>
            </a:custGeom>
            <a:solidFill>
              <a:srgbClr val="DA5D21"/>
            </a:solidFill>
          </p:spPr>
          <p:txBody>
            <a:bodyPr/>
            <a:lstStyle/>
            <a:p>
              <a:endParaRPr lang="en-GB"/>
            </a:p>
          </p:txBody>
        </p:sp>
        <p:sp>
          <p:nvSpPr>
            <p:cNvPr id="17" name="TextBox 17"/>
            <p:cNvSpPr txBox="1"/>
            <p:nvPr/>
          </p:nvSpPr>
          <p:spPr>
            <a:xfrm>
              <a:off x="0" y="0"/>
              <a:ext cx="743361" cy="696675"/>
            </a:xfrm>
            <a:prstGeom prst="rect">
              <a:avLst/>
            </a:prstGeom>
          </p:spPr>
          <p:txBody>
            <a:bodyPr lIns="50800" tIns="50800" rIns="50800" bIns="50800" rtlCol="0" anchor="ctr"/>
            <a:lstStyle/>
            <a:p>
              <a:pPr algn="ctr">
                <a:lnSpc>
                  <a:spcPts val="1889"/>
                </a:lnSpc>
              </a:pPr>
              <a:endParaRPr/>
            </a:p>
          </p:txBody>
        </p:sp>
      </p:grpSp>
      <p:grpSp>
        <p:nvGrpSpPr>
          <p:cNvPr id="18" name="Group 18"/>
          <p:cNvGrpSpPr/>
          <p:nvPr/>
        </p:nvGrpSpPr>
        <p:grpSpPr>
          <a:xfrm>
            <a:off x="1106775" y="3521878"/>
            <a:ext cx="2822448" cy="2645188"/>
            <a:chOff x="0" y="0"/>
            <a:chExt cx="743361" cy="696675"/>
          </a:xfrm>
        </p:grpSpPr>
        <p:sp>
          <p:nvSpPr>
            <p:cNvPr id="19" name="Freeform 19"/>
            <p:cNvSpPr/>
            <p:nvPr/>
          </p:nvSpPr>
          <p:spPr>
            <a:xfrm>
              <a:off x="0" y="0"/>
              <a:ext cx="743361" cy="696675"/>
            </a:xfrm>
            <a:custGeom>
              <a:avLst/>
              <a:gdLst/>
              <a:ahLst/>
              <a:cxnLst/>
              <a:rect l="l" t="t" r="r" b="b"/>
              <a:pathLst>
                <a:path w="743361" h="696675">
                  <a:moveTo>
                    <a:pt x="161836" y="0"/>
                  </a:moveTo>
                  <a:lnTo>
                    <a:pt x="581525" y="0"/>
                  </a:lnTo>
                  <a:cubicBezTo>
                    <a:pt x="624446" y="0"/>
                    <a:pt x="665610" y="17051"/>
                    <a:pt x="695960" y="47401"/>
                  </a:cubicBezTo>
                  <a:cubicBezTo>
                    <a:pt x="726310" y="77751"/>
                    <a:pt x="743361" y="118914"/>
                    <a:pt x="743361" y="161836"/>
                  </a:cubicBezTo>
                  <a:lnTo>
                    <a:pt x="743361" y="534839"/>
                  </a:lnTo>
                  <a:cubicBezTo>
                    <a:pt x="743361" y="577761"/>
                    <a:pt x="726310" y="618924"/>
                    <a:pt x="695960" y="649274"/>
                  </a:cubicBezTo>
                  <a:cubicBezTo>
                    <a:pt x="665610" y="679624"/>
                    <a:pt x="624446" y="696675"/>
                    <a:pt x="581525" y="696675"/>
                  </a:cubicBezTo>
                  <a:lnTo>
                    <a:pt x="161836" y="696675"/>
                  </a:lnTo>
                  <a:cubicBezTo>
                    <a:pt x="118914" y="696675"/>
                    <a:pt x="77751" y="679624"/>
                    <a:pt x="47401" y="649274"/>
                  </a:cubicBezTo>
                  <a:cubicBezTo>
                    <a:pt x="17051" y="618924"/>
                    <a:pt x="0" y="577761"/>
                    <a:pt x="0" y="534839"/>
                  </a:cubicBezTo>
                  <a:lnTo>
                    <a:pt x="0" y="161836"/>
                  </a:lnTo>
                  <a:cubicBezTo>
                    <a:pt x="0" y="118914"/>
                    <a:pt x="17051" y="77751"/>
                    <a:pt x="47401" y="47401"/>
                  </a:cubicBezTo>
                  <a:cubicBezTo>
                    <a:pt x="77751" y="17051"/>
                    <a:pt x="118914" y="0"/>
                    <a:pt x="161836" y="0"/>
                  </a:cubicBezTo>
                  <a:close/>
                </a:path>
              </a:pathLst>
            </a:custGeom>
            <a:solidFill>
              <a:srgbClr val="DA5D21"/>
            </a:solidFill>
          </p:spPr>
          <p:txBody>
            <a:bodyPr/>
            <a:lstStyle/>
            <a:p>
              <a:endParaRPr lang="en-GB"/>
            </a:p>
          </p:txBody>
        </p:sp>
        <p:sp>
          <p:nvSpPr>
            <p:cNvPr id="20" name="TextBox 20"/>
            <p:cNvSpPr txBox="1"/>
            <p:nvPr/>
          </p:nvSpPr>
          <p:spPr>
            <a:xfrm>
              <a:off x="0" y="0"/>
              <a:ext cx="743361" cy="696675"/>
            </a:xfrm>
            <a:prstGeom prst="rect">
              <a:avLst/>
            </a:prstGeom>
          </p:spPr>
          <p:txBody>
            <a:bodyPr lIns="50800" tIns="50800" rIns="50800" bIns="50800" rtlCol="0" anchor="ctr"/>
            <a:lstStyle/>
            <a:p>
              <a:pPr algn="ctr">
                <a:lnSpc>
                  <a:spcPts val="1889"/>
                </a:lnSpc>
              </a:pPr>
              <a:endParaRPr/>
            </a:p>
          </p:txBody>
        </p:sp>
      </p:grpSp>
      <p:sp>
        <p:nvSpPr>
          <p:cNvPr id="21" name="Freeform 21"/>
          <p:cNvSpPr/>
          <p:nvPr/>
        </p:nvSpPr>
        <p:spPr>
          <a:xfrm>
            <a:off x="13505758" y="8660395"/>
            <a:ext cx="4061699" cy="1941154"/>
          </a:xfrm>
          <a:custGeom>
            <a:avLst/>
            <a:gdLst/>
            <a:ahLst/>
            <a:cxnLst/>
            <a:rect l="l" t="t" r="r" b="b"/>
            <a:pathLst>
              <a:path w="4061699" h="1941154">
                <a:moveTo>
                  <a:pt x="0" y="0"/>
                </a:moveTo>
                <a:lnTo>
                  <a:pt x="4061698" y="0"/>
                </a:lnTo>
                <a:lnTo>
                  <a:pt x="4061698" y="1941153"/>
                </a:lnTo>
                <a:lnTo>
                  <a:pt x="0" y="1941153"/>
                </a:lnTo>
                <a:lnTo>
                  <a:pt x="0" y="0"/>
                </a:lnTo>
                <a:close/>
              </a:path>
            </a:pathLst>
          </a:custGeom>
          <a:blipFill>
            <a:blip r:embed="rId4"/>
            <a:stretch>
              <a:fillRect/>
            </a:stretch>
          </a:blipFill>
        </p:spPr>
        <p:txBody>
          <a:bodyPr/>
          <a:lstStyle/>
          <a:p>
            <a:endParaRPr lang="en-GB"/>
          </a:p>
        </p:txBody>
      </p:sp>
      <p:sp>
        <p:nvSpPr>
          <p:cNvPr id="22" name="Freeform 22"/>
          <p:cNvSpPr/>
          <p:nvPr/>
        </p:nvSpPr>
        <p:spPr>
          <a:xfrm>
            <a:off x="2335119" y="7302871"/>
            <a:ext cx="1030107" cy="1177265"/>
          </a:xfrm>
          <a:custGeom>
            <a:avLst/>
            <a:gdLst/>
            <a:ahLst/>
            <a:cxnLst/>
            <a:rect l="l" t="t" r="r" b="b"/>
            <a:pathLst>
              <a:path w="1030107" h="1177265">
                <a:moveTo>
                  <a:pt x="0" y="0"/>
                </a:moveTo>
                <a:lnTo>
                  <a:pt x="1030107" y="0"/>
                </a:lnTo>
                <a:lnTo>
                  <a:pt x="1030107" y="1177265"/>
                </a:lnTo>
                <a:lnTo>
                  <a:pt x="0" y="117726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23" name="Freeform 23"/>
          <p:cNvSpPr/>
          <p:nvPr/>
        </p:nvSpPr>
        <p:spPr>
          <a:xfrm>
            <a:off x="1106775" y="2756412"/>
            <a:ext cx="11241021" cy="618904"/>
          </a:xfrm>
          <a:custGeom>
            <a:avLst/>
            <a:gdLst/>
            <a:ahLst/>
            <a:cxnLst/>
            <a:rect l="l" t="t" r="r" b="b"/>
            <a:pathLst>
              <a:path w="11241021" h="618904">
                <a:moveTo>
                  <a:pt x="0" y="0"/>
                </a:moveTo>
                <a:lnTo>
                  <a:pt x="11241021" y="0"/>
                </a:lnTo>
                <a:lnTo>
                  <a:pt x="11241021" y="618904"/>
                </a:lnTo>
                <a:lnTo>
                  <a:pt x="0" y="618904"/>
                </a:lnTo>
                <a:lnTo>
                  <a:pt x="0" y="0"/>
                </a:lnTo>
                <a:close/>
              </a:path>
            </a:pathLst>
          </a:custGeom>
          <a:blipFill>
            <a:blip r:embed="rId6"/>
            <a:stretch>
              <a:fillRect/>
            </a:stretch>
          </a:blipFill>
        </p:spPr>
        <p:txBody>
          <a:bodyPr/>
          <a:lstStyle/>
          <a:p>
            <a:endParaRPr lang="en-GB"/>
          </a:p>
        </p:txBody>
      </p:sp>
      <p:sp>
        <p:nvSpPr>
          <p:cNvPr id="24" name="TextBox 24"/>
          <p:cNvSpPr txBox="1"/>
          <p:nvPr/>
        </p:nvSpPr>
        <p:spPr>
          <a:xfrm>
            <a:off x="1028700" y="1019175"/>
            <a:ext cx="14289503" cy="1590675"/>
          </a:xfrm>
          <a:prstGeom prst="rect">
            <a:avLst/>
          </a:prstGeom>
        </p:spPr>
        <p:txBody>
          <a:bodyPr lIns="0" tIns="0" rIns="0" bIns="0" rtlCol="0" anchor="t">
            <a:spAutoFit/>
          </a:bodyPr>
          <a:lstStyle/>
          <a:p>
            <a:pPr algn="l">
              <a:lnSpc>
                <a:spcPts val="6228"/>
              </a:lnSpc>
            </a:pPr>
            <a:r>
              <a:rPr lang="en-US" sz="5190" b="1">
                <a:solidFill>
                  <a:srgbClr val="010157"/>
                </a:solidFill>
                <a:latin typeface="Roboto Bold"/>
                <a:ea typeface="Roboto Bold"/>
                <a:cs typeface="Roboto Bold"/>
                <a:sym typeface="Roboto Bold"/>
              </a:rPr>
              <a:t>The Polling-Unit Service Chain Has Several Failure Points</a:t>
            </a:r>
          </a:p>
        </p:txBody>
      </p:sp>
      <p:sp>
        <p:nvSpPr>
          <p:cNvPr id="25" name="TextBox 25"/>
          <p:cNvSpPr txBox="1"/>
          <p:nvPr/>
        </p:nvSpPr>
        <p:spPr>
          <a:xfrm>
            <a:off x="1633196" y="4185471"/>
            <a:ext cx="1769605" cy="541080"/>
          </a:xfrm>
          <a:prstGeom prst="rect">
            <a:avLst/>
          </a:prstGeom>
        </p:spPr>
        <p:txBody>
          <a:bodyPr lIns="0" tIns="0" rIns="0" bIns="0" rtlCol="0" anchor="t">
            <a:spAutoFit/>
          </a:bodyPr>
          <a:lstStyle/>
          <a:p>
            <a:pPr algn="ctr">
              <a:lnSpc>
                <a:spcPts val="4301"/>
              </a:lnSpc>
            </a:pPr>
            <a:r>
              <a:rPr lang="en-US" sz="3072" b="1">
                <a:solidFill>
                  <a:srgbClr val="FFFFFF"/>
                </a:solidFill>
                <a:latin typeface="Roboto Bold"/>
                <a:ea typeface="Roboto Bold"/>
                <a:cs typeface="Roboto Bold"/>
                <a:sym typeface="Roboto Bold"/>
              </a:rPr>
              <a:t>DEVICE</a:t>
            </a:r>
          </a:p>
        </p:txBody>
      </p:sp>
      <p:sp>
        <p:nvSpPr>
          <p:cNvPr id="26" name="TextBox 26"/>
          <p:cNvSpPr txBox="1"/>
          <p:nvPr/>
        </p:nvSpPr>
        <p:spPr>
          <a:xfrm>
            <a:off x="1449865" y="5016478"/>
            <a:ext cx="2176272" cy="803121"/>
          </a:xfrm>
          <a:prstGeom prst="rect">
            <a:avLst/>
          </a:prstGeom>
        </p:spPr>
        <p:txBody>
          <a:bodyPr lIns="0" tIns="0" rIns="0" bIns="0" rtlCol="0" anchor="t">
            <a:spAutoFit/>
          </a:bodyPr>
          <a:lstStyle/>
          <a:p>
            <a:pPr algn="ctr">
              <a:lnSpc>
                <a:spcPts val="3155"/>
              </a:lnSpc>
            </a:pPr>
            <a:r>
              <a:rPr lang="en-US" sz="2524">
                <a:solidFill>
                  <a:srgbClr val="FFFFFF"/>
                </a:solidFill>
                <a:latin typeface="Roboto"/>
                <a:ea typeface="Roboto"/>
                <a:cs typeface="Roboto"/>
                <a:sym typeface="Roboto"/>
              </a:rPr>
              <a:t>Battery, software, SIM</a:t>
            </a:r>
          </a:p>
        </p:txBody>
      </p:sp>
      <p:sp>
        <p:nvSpPr>
          <p:cNvPr id="27" name="TextBox 27"/>
          <p:cNvSpPr txBox="1"/>
          <p:nvPr/>
        </p:nvSpPr>
        <p:spPr>
          <a:xfrm>
            <a:off x="4383756" y="4185471"/>
            <a:ext cx="2796540" cy="541080"/>
          </a:xfrm>
          <a:prstGeom prst="rect">
            <a:avLst/>
          </a:prstGeom>
        </p:spPr>
        <p:txBody>
          <a:bodyPr lIns="0" tIns="0" rIns="0" bIns="0" rtlCol="0" anchor="t">
            <a:spAutoFit/>
          </a:bodyPr>
          <a:lstStyle/>
          <a:p>
            <a:pPr algn="ctr">
              <a:lnSpc>
                <a:spcPts val="4301"/>
              </a:lnSpc>
            </a:pPr>
            <a:r>
              <a:rPr lang="en-US" sz="3072" b="1">
                <a:solidFill>
                  <a:srgbClr val="FFFFFF"/>
                </a:solidFill>
                <a:latin typeface="Roboto Bold"/>
                <a:ea typeface="Roboto Bold"/>
                <a:cs typeface="Roboto Bold"/>
                <a:sym typeface="Roboto Bold"/>
              </a:rPr>
              <a:t>RADIO</a:t>
            </a:r>
          </a:p>
        </p:txBody>
      </p:sp>
      <p:sp>
        <p:nvSpPr>
          <p:cNvPr id="28" name="TextBox 28"/>
          <p:cNvSpPr txBox="1"/>
          <p:nvPr/>
        </p:nvSpPr>
        <p:spPr>
          <a:xfrm>
            <a:off x="4566124" y="5016478"/>
            <a:ext cx="2485524" cy="803121"/>
          </a:xfrm>
          <a:prstGeom prst="rect">
            <a:avLst/>
          </a:prstGeom>
        </p:spPr>
        <p:txBody>
          <a:bodyPr lIns="0" tIns="0" rIns="0" bIns="0" rtlCol="0" anchor="t">
            <a:spAutoFit/>
          </a:bodyPr>
          <a:lstStyle/>
          <a:p>
            <a:pPr algn="ctr">
              <a:lnSpc>
                <a:spcPts val="3155"/>
              </a:lnSpc>
            </a:pPr>
            <a:r>
              <a:rPr lang="en-US" sz="2524">
                <a:solidFill>
                  <a:srgbClr val="FFFFFF"/>
                </a:solidFill>
                <a:latin typeface="Roboto"/>
                <a:ea typeface="Roboto"/>
                <a:cs typeface="Roboto"/>
                <a:sym typeface="Roboto"/>
              </a:rPr>
              <a:t>Signal strength, congestion</a:t>
            </a:r>
          </a:p>
        </p:txBody>
      </p:sp>
      <p:sp>
        <p:nvSpPr>
          <p:cNvPr id="29" name="TextBox 29"/>
          <p:cNvSpPr txBox="1"/>
          <p:nvPr/>
        </p:nvSpPr>
        <p:spPr>
          <a:xfrm>
            <a:off x="7729778" y="4185471"/>
            <a:ext cx="2781220" cy="541080"/>
          </a:xfrm>
          <a:prstGeom prst="rect">
            <a:avLst/>
          </a:prstGeom>
        </p:spPr>
        <p:txBody>
          <a:bodyPr lIns="0" tIns="0" rIns="0" bIns="0" rtlCol="0" anchor="t">
            <a:spAutoFit/>
          </a:bodyPr>
          <a:lstStyle/>
          <a:p>
            <a:pPr algn="ctr">
              <a:lnSpc>
                <a:spcPts val="4301"/>
              </a:lnSpc>
            </a:pPr>
            <a:r>
              <a:rPr lang="en-US" sz="3072" b="1">
                <a:solidFill>
                  <a:srgbClr val="FFFFFF"/>
                </a:solidFill>
                <a:latin typeface="Roboto Bold"/>
                <a:ea typeface="Roboto Bold"/>
                <a:cs typeface="Roboto Bold"/>
                <a:sym typeface="Roboto Bold"/>
              </a:rPr>
              <a:t>BACKHAUL</a:t>
            </a:r>
          </a:p>
        </p:txBody>
      </p:sp>
      <p:sp>
        <p:nvSpPr>
          <p:cNvPr id="30" name="TextBox 30"/>
          <p:cNvSpPr txBox="1"/>
          <p:nvPr/>
        </p:nvSpPr>
        <p:spPr>
          <a:xfrm>
            <a:off x="8056215" y="5016478"/>
            <a:ext cx="2121408" cy="803121"/>
          </a:xfrm>
          <a:prstGeom prst="rect">
            <a:avLst/>
          </a:prstGeom>
        </p:spPr>
        <p:txBody>
          <a:bodyPr lIns="0" tIns="0" rIns="0" bIns="0" rtlCol="0" anchor="t">
            <a:spAutoFit/>
          </a:bodyPr>
          <a:lstStyle/>
          <a:p>
            <a:pPr algn="ctr">
              <a:lnSpc>
                <a:spcPts val="3155"/>
              </a:lnSpc>
            </a:pPr>
            <a:r>
              <a:rPr lang="en-US" sz="2524">
                <a:solidFill>
                  <a:srgbClr val="FFFFFF"/>
                </a:solidFill>
                <a:latin typeface="Roboto"/>
                <a:ea typeface="Roboto"/>
                <a:cs typeface="Roboto"/>
                <a:sym typeface="Roboto"/>
              </a:rPr>
              <a:t>Microwave, fibre, satellite</a:t>
            </a:r>
          </a:p>
        </p:txBody>
      </p:sp>
      <p:sp>
        <p:nvSpPr>
          <p:cNvPr id="31" name="TextBox 31"/>
          <p:cNvSpPr txBox="1"/>
          <p:nvPr/>
        </p:nvSpPr>
        <p:spPr>
          <a:xfrm>
            <a:off x="11186420" y="4185471"/>
            <a:ext cx="2408481" cy="541080"/>
          </a:xfrm>
          <a:prstGeom prst="rect">
            <a:avLst/>
          </a:prstGeom>
        </p:spPr>
        <p:txBody>
          <a:bodyPr lIns="0" tIns="0" rIns="0" bIns="0" rtlCol="0" anchor="t">
            <a:spAutoFit/>
          </a:bodyPr>
          <a:lstStyle/>
          <a:p>
            <a:pPr algn="ctr">
              <a:lnSpc>
                <a:spcPts val="4301"/>
              </a:lnSpc>
            </a:pPr>
            <a:r>
              <a:rPr lang="en-US" sz="3072" b="1">
                <a:solidFill>
                  <a:srgbClr val="FFFFFF"/>
                </a:solidFill>
                <a:latin typeface="Roboto Bold"/>
                <a:ea typeface="Roboto Bold"/>
                <a:cs typeface="Roboto Bold"/>
                <a:sym typeface="Roboto Bold"/>
              </a:rPr>
              <a:t>PLATFORM</a:t>
            </a:r>
          </a:p>
        </p:txBody>
      </p:sp>
      <p:sp>
        <p:nvSpPr>
          <p:cNvPr id="32" name="TextBox 32"/>
          <p:cNvSpPr txBox="1"/>
          <p:nvPr/>
        </p:nvSpPr>
        <p:spPr>
          <a:xfrm>
            <a:off x="10949719" y="5016891"/>
            <a:ext cx="2852166" cy="803121"/>
          </a:xfrm>
          <a:prstGeom prst="rect">
            <a:avLst/>
          </a:prstGeom>
        </p:spPr>
        <p:txBody>
          <a:bodyPr lIns="0" tIns="0" rIns="0" bIns="0" rtlCol="0" anchor="t">
            <a:spAutoFit/>
          </a:bodyPr>
          <a:lstStyle/>
          <a:p>
            <a:pPr algn="ctr">
              <a:lnSpc>
                <a:spcPts val="3155"/>
              </a:lnSpc>
            </a:pPr>
            <a:r>
              <a:rPr lang="en-US" sz="2524">
                <a:solidFill>
                  <a:srgbClr val="FFFFFF"/>
                </a:solidFill>
                <a:latin typeface="Roboto"/>
                <a:ea typeface="Roboto"/>
                <a:cs typeface="Roboto"/>
                <a:sym typeface="Roboto"/>
              </a:rPr>
              <a:t>Authentication and result services</a:t>
            </a:r>
          </a:p>
        </p:txBody>
      </p:sp>
      <p:sp>
        <p:nvSpPr>
          <p:cNvPr id="33" name="TextBox 33"/>
          <p:cNvSpPr txBox="1"/>
          <p:nvPr/>
        </p:nvSpPr>
        <p:spPr>
          <a:xfrm>
            <a:off x="13854170" y="4220093"/>
            <a:ext cx="3658182" cy="433693"/>
          </a:xfrm>
          <a:prstGeom prst="rect">
            <a:avLst/>
          </a:prstGeom>
        </p:spPr>
        <p:txBody>
          <a:bodyPr lIns="0" tIns="0" rIns="0" bIns="0" rtlCol="0" anchor="t">
            <a:spAutoFit/>
          </a:bodyPr>
          <a:lstStyle/>
          <a:p>
            <a:pPr algn="ctr">
              <a:lnSpc>
                <a:spcPts val="3332"/>
              </a:lnSpc>
            </a:pPr>
            <a:r>
              <a:rPr lang="en-US" sz="2872" b="1">
                <a:solidFill>
                  <a:srgbClr val="FFFFFF"/>
                </a:solidFill>
                <a:latin typeface="Roboto Bold"/>
                <a:ea typeface="Roboto Bold"/>
                <a:cs typeface="Roboto Bold"/>
                <a:sym typeface="Roboto Bold"/>
              </a:rPr>
              <a:t>PUBLIC RECORD</a:t>
            </a:r>
          </a:p>
        </p:txBody>
      </p:sp>
      <p:sp>
        <p:nvSpPr>
          <p:cNvPr id="34" name="TextBox 34"/>
          <p:cNvSpPr txBox="1"/>
          <p:nvPr/>
        </p:nvSpPr>
        <p:spPr>
          <a:xfrm>
            <a:off x="3626137" y="7529141"/>
            <a:ext cx="13407238" cy="905701"/>
          </a:xfrm>
          <a:prstGeom prst="rect">
            <a:avLst/>
          </a:prstGeom>
        </p:spPr>
        <p:txBody>
          <a:bodyPr lIns="0" tIns="0" rIns="0" bIns="0" rtlCol="0" anchor="t">
            <a:spAutoFit/>
          </a:bodyPr>
          <a:lstStyle/>
          <a:p>
            <a:pPr algn="l">
              <a:lnSpc>
                <a:spcPts val="3599"/>
              </a:lnSpc>
            </a:pPr>
            <a:r>
              <a:rPr lang="en-US" sz="3130" b="1">
                <a:solidFill>
                  <a:srgbClr val="FFFFFF"/>
                </a:solidFill>
                <a:latin typeface="Roboto Bold"/>
                <a:ea typeface="Roboto Bold"/>
                <a:cs typeface="Roboto Bold"/>
                <a:sym typeface="Roboto Bold"/>
              </a:rPr>
              <a:t>A device can authenticate offline, yet the public still experiences a failure when results upload, visibility or support breaks later in the chain</a:t>
            </a:r>
          </a:p>
        </p:txBody>
      </p:sp>
      <p:sp>
        <p:nvSpPr>
          <p:cNvPr id="35" name="TextBox 35"/>
          <p:cNvSpPr txBox="1"/>
          <p:nvPr/>
        </p:nvSpPr>
        <p:spPr>
          <a:xfrm>
            <a:off x="987552" y="9372600"/>
            <a:ext cx="9039085" cy="358299"/>
          </a:xfrm>
          <a:prstGeom prst="rect">
            <a:avLst/>
          </a:prstGeom>
        </p:spPr>
        <p:txBody>
          <a:bodyPr lIns="0" tIns="0" rIns="0" bIns="0" rtlCol="0" anchor="t">
            <a:spAutoFit/>
          </a:bodyPr>
          <a:lstStyle/>
          <a:p>
            <a:pPr algn="l">
              <a:lnSpc>
                <a:spcPts val="2826"/>
              </a:lnSpc>
            </a:pPr>
            <a:r>
              <a:rPr lang="en-US" sz="2018">
                <a:solidFill>
                  <a:srgbClr val="010157"/>
                </a:solidFill>
                <a:latin typeface="Roboto"/>
                <a:ea typeface="Roboto"/>
                <a:cs typeface="Roboto"/>
                <a:sym typeface="Roboto"/>
              </a:rPr>
              <a:t>8th Nigeria eGovernment Summit  |  10 September 2026</a:t>
            </a:r>
          </a:p>
        </p:txBody>
      </p:sp>
      <p:sp>
        <p:nvSpPr>
          <p:cNvPr id="36" name="TextBox 36"/>
          <p:cNvSpPr txBox="1"/>
          <p:nvPr/>
        </p:nvSpPr>
        <p:spPr>
          <a:xfrm>
            <a:off x="17263872" y="9643039"/>
            <a:ext cx="310896" cy="283607"/>
          </a:xfrm>
          <a:prstGeom prst="rect">
            <a:avLst/>
          </a:prstGeom>
        </p:spPr>
        <p:txBody>
          <a:bodyPr lIns="0" tIns="0" rIns="0" bIns="0" rtlCol="0" anchor="t">
            <a:spAutoFit/>
          </a:bodyPr>
          <a:lstStyle/>
          <a:p>
            <a:pPr algn="r">
              <a:lnSpc>
                <a:spcPts val="2218"/>
              </a:lnSpc>
            </a:pPr>
            <a:r>
              <a:rPr lang="en-US" sz="1584" b="1">
                <a:solidFill>
                  <a:srgbClr val="010157"/>
                </a:solidFill>
                <a:latin typeface="Roboto Bold"/>
                <a:ea typeface="Roboto Bold"/>
                <a:cs typeface="Roboto Bold"/>
                <a:sym typeface="Roboto Bold"/>
              </a:rPr>
              <a:t>05</a:t>
            </a:r>
          </a:p>
        </p:txBody>
      </p:sp>
      <p:sp>
        <p:nvSpPr>
          <p:cNvPr id="37" name="TextBox 37"/>
          <p:cNvSpPr txBox="1"/>
          <p:nvPr/>
        </p:nvSpPr>
        <p:spPr>
          <a:xfrm>
            <a:off x="2335119" y="3704791"/>
            <a:ext cx="182880" cy="515303"/>
          </a:xfrm>
          <a:prstGeom prst="rect">
            <a:avLst/>
          </a:prstGeom>
        </p:spPr>
        <p:txBody>
          <a:bodyPr lIns="0" tIns="0" rIns="0" bIns="0" rtlCol="0" anchor="t">
            <a:spAutoFit/>
          </a:bodyPr>
          <a:lstStyle/>
          <a:p>
            <a:pPr algn="l">
              <a:lnSpc>
                <a:spcPts val="4147"/>
              </a:lnSpc>
            </a:pPr>
            <a:r>
              <a:rPr lang="en-US" sz="2962" b="1">
                <a:solidFill>
                  <a:srgbClr val="FFFFFF"/>
                </a:solidFill>
                <a:latin typeface="Roboto Bold"/>
                <a:ea typeface="Roboto Bold"/>
                <a:cs typeface="Roboto Bold"/>
                <a:sym typeface="Roboto Bold"/>
              </a:rPr>
              <a:t>1</a:t>
            </a:r>
          </a:p>
        </p:txBody>
      </p:sp>
      <p:sp>
        <p:nvSpPr>
          <p:cNvPr id="38" name="TextBox 38"/>
          <p:cNvSpPr txBox="1"/>
          <p:nvPr/>
        </p:nvSpPr>
        <p:spPr>
          <a:xfrm>
            <a:off x="5717446" y="3704791"/>
            <a:ext cx="182880" cy="515303"/>
          </a:xfrm>
          <a:prstGeom prst="rect">
            <a:avLst/>
          </a:prstGeom>
        </p:spPr>
        <p:txBody>
          <a:bodyPr lIns="0" tIns="0" rIns="0" bIns="0" rtlCol="0" anchor="t">
            <a:spAutoFit/>
          </a:bodyPr>
          <a:lstStyle/>
          <a:p>
            <a:pPr algn="l">
              <a:lnSpc>
                <a:spcPts val="4147"/>
              </a:lnSpc>
            </a:pPr>
            <a:r>
              <a:rPr lang="en-US" sz="2962" b="1">
                <a:solidFill>
                  <a:srgbClr val="FFFFFF"/>
                </a:solidFill>
                <a:latin typeface="Roboto Bold"/>
                <a:ea typeface="Roboto Bold"/>
                <a:cs typeface="Roboto Bold"/>
                <a:sym typeface="Roboto Bold"/>
              </a:rPr>
              <a:t>2</a:t>
            </a:r>
          </a:p>
        </p:txBody>
      </p:sp>
      <p:sp>
        <p:nvSpPr>
          <p:cNvPr id="39" name="TextBox 39"/>
          <p:cNvSpPr txBox="1"/>
          <p:nvPr/>
        </p:nvSpPr>
        <p:spPr>
          <a:xfrm>
            <a:off x="9025479" y="3704791"/>
            <a:ext cx="182880" cy="515303"/>
          </a:xfrm>
          <a:prstGeom prst="rect">
            <a:avLst/>
          </a:prstGeom>
        </p:spPr>
        <p:txBody>
          <a:bodyPr lIns="0" tIns="0" rIns="0" bIns="0" rtlCol="0" anchor="t">
            <a:spAutoFit/>
          </a:bodyPr>
          <a:lstStyle/>
          <a:p>
            <a:pPr algn="l">
              <a:lnSpc>
                <a:spcPts val="4147"/>
              </a:lnSpc>
            </a:pPr>
            <a:r>
              <a:rPr lang="en-US" sz="2962" b="1">
                <a:solidFill>
                  <a:srgbClr val="FFFFFF"/>
                </a:solidFill>
                <a:latin typeface="Roboto Bold"/>
                <a:ea typeface="Roboto Bold"/>
                <a:cs typeface="Roboto Bold"/>
                <a:sym typeface="Roboto Bold"/>
              </a:rPr>
              <a:t>3</a:t>
            </a:r>
          </a:p>
        </p:txBody>
      </p:sp>
      <p:sp>
        <p:nvSpPr>
          <p:cNvPr id="40" name="TextBox 40"/>
          <p:cNvSpPr txBox="1"/>
          <p:nvPr/>
        </p:nvSpPr>
        <p:spPr>
          <a:xfrm>
            <a:off x="12207781" y="3704791"/>
            <a:ext cx="182880" cy="515303"/>
          </a:xfrm>
          <a:prstGeom prst="rect">
            <a:avLst/>
          </a:prstGeom>
        </p:spPr>
        <p:txBody>
          <a:bodyPr lIns="0" tIns="0" rIns="0" bIns="0" rtlCol="0" anchor="t">
            <a:spAutoFit/>
          </a:bodyPr>
          <a:lstStyle/>
          <a:p>
            <a:pPr algn="l">
              <a:lnSpc>
                <a:spcPts val="4147"/>
              </a:lnSpc>
            </a:pPr>
            <a:r>
              <a:rPr lang="en-US" sz="2962" b="1">
                <a:solidFill>
                  <a:srgbClr val="FFFFFF"/>
                </a:solidFill>
                <a:latin typeface="Roboto Bold"/>
                <a:ea typeface="Roboto Bold"/>
                <a:cs typeface="Roboto Bold"/>
                <a:sym typeface="Roboto Bold"/>
              </a:rPr>
              <a:t>4</a:t>
            </a:r>
          </a:p>
        </p:txBody>
      </p:sp>
      <p:sp>
        <p:nvSpPr>
          <p:cNvPr id="41" name="TextBox 41"/>
          <p:cNvSpPr txBox="1"/>
          <p:nvPr/>
        </p:nvSpPr>
        <p:spPr>
          <a:xfrm>
            <a:off x="15681549" y="3704791"/>
            <a:ext cx="182880" cy="515303"/>
          </a:xfrm>
          <a:prstGeom prst="rect">
            <a:avLst/>
          </a:prstGeom>
        </p:spPr>
        <p:txBody>
          <a:bodyPr lIns="0" tIns="0" rIns="0" bIns="0" rtlCol="0" anchor="t">
            <a:spAutoFit/>
          </a:bodyPr>
          <a:lstStyle/>
          <a:p>
            <a:pPr algn="l">
              <a:lnSpc>
                <a:spcPts val="4147"/>
              </a:lnSpc>
            </a:pPr>
            <a:r>
              <a:rPr lang="en-US" sz="2962" b="1">
                <a:solidFill>
                  <a:srgbClr val="FFFFFF"/>
                </a:solidFill>
                <a:latin typeface="Roboto Bold"/>
                <a:ea typeface="Roboto Bold"/>
                <a:cs typeface="Roboto Bold"/>
                <a:sym typeface="Roboto Bold"/>
              </a:rPr>
              <a:t>5</a:t>
            </a:r>
          </a:p>
        </p:txBody>
      </p:sp>
      <p:sp>
        <p:nvSpPr>
          <p:cNvPr id="42" name="TextBox 42"/>
          <p:cNvSpPr txBox="1"/>
          <p:nvPr/>
        </p:nvSpPr>
        <p:spPr>
          <a:xfrm>
            <a:off x="14210317" y="5124450"/>
            <a:ext cx="2852166" cy="803121"/>
          </a:xfrm>
          <a:prstGeom prst="rect">
            <a:avLst/>
          </a:prstGeom>
        </p:spPr>
        <p:txBody>
          <a:bodyPr lIns="0" tIns="0" rIns="0" bIns="0" rtlCol="0" anchor="t">
            <a:spAutoFit/>
          </a:bodyPr>
          <a:lstStyle/>
          <a:p>
            <a:pPr algn="ctr">
              <a:lnSpc>
                <a:spcPts val="3155"/>
              </a:lnSpc>
            </a:pPr>
            <a:r>
              <a:rPr lang="en-US" sz="2524">
                <a:solidFill>
                  <a:srgbClr val="FFFFFF"/>
                </a:solidFill>
                <a:latin typeface="Roboto"/>
                <a:ea typeface="Roboto"/>
                <a:cs typeface="Roboto"/>
                <a:sym typeface="Roboto"/>
              </a:rPr>
              <a:t>IReV access and audit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0061" y="9456614"/>
            <a:ext cx="10001250" cy="403472"/>
            <a:chOff x="0" y="0"/>
            <a:chExt cx="13335000" cy="537962"/>
          </a:xfrm>
        </p:grpSpPr>
        <p:sp>
          <p:nvSpPr>
            <p:cNvPr id="3" name="Freeform 3"/>
            <p:cNvSpPr/>
            <p:nvPr/>
          </p:nvSpPr>
          <p:spPr>
            <a:xfrm>
              <a:off x="0" y="0"/>
              <a:ext cx="13335000" cy="537962"/>
            </a:xfrm>
            <a:custGeom>
              <a:avLst/>
              <a:gdLst/>
              <a:ahLst/>
              <a:cxnLst/>
              <a:rect l="l" t="t" r="r" b="b"/>
              <a:pathLst>
                <a:path w="13335000" h="537962">
                  <a:moveTo>
                    <a:pt x="0" y="0"/>
                  </a:moveTo>
                  <a:lnTo>
                    <a:pt x="13335000" y="0"/>
                  </a:lnTo>
                  <a:lnTo>
                    <a:pt x="13335000" y="537962"/>
                  </a:lnTo>
                  <a:lnTo>
                    <a:pt x="0" y="537962"/>
                  </a:lnTo>
                  <a:close/>
                </a:path>
              </a:pathLst>
            </a:custGeom>
            <a:blipFill>
              <a:blip r:embed="rId3">
                <a:alphaModFix amt="0"/>
              </a:blip>
              <a:stretch>
                <a:fillRect t="-447583" b="-418406"/>
              </a:stretch>
            </a:blipFill>
          </p:spPr>
          <p:txBody>
            <a:bodyPr/>
            <a:lstStyle/>
            <a:p>
              <a:endParaRPr lang="en-GB"/>
            </a:p>
          </p:txBody>
        </p:sp>
        <p:sp>
          <p:nvSpPr>
            <p:cNvPr id="4" name="TextBox 4"/>
            <p:cNvSpPr txBox="1"/>
            <p:nvPr/>
          </p:nvSpPr>
          <p:spPr>
            <a:xfrm>
              <a:off x="0" y="0"/>
              <a:ext cx="13335000" cy="537962"/>
            </a:xfrm>
            <a:prstGeom prst="rect">
              <a:avLst/>
            </a:prstGeom>
          </p:spPr>
          <p:txBody>
            <a:bodyPr lIns="0" tIns="0" rIns="0" bIns="0" rtlCol="0" anchor="ctr"/>
            <a:lstStyle/>
            <a:p>
              <a:pPr algn="l">
                <a:lnSpc>
                  <a:spcPts val="2459"/>
                </a:lnSpc>
              </a:pPr>
              <a:r>
                <a:rPr lang="en-US" sz="2049">
                  <a:solidFill>
                    <a:srgbClr val="FFFFFF"/>
                  </a:solidFill>
                  <a:latin typeface="Montserrat"/>
                  <a:ea typeface="Montserrat"/>
                  <a:cs typeface="Montserrat"/>
                  <a:sym typeface="Montserrat"/>
                </a:rPr>
                <a:t>8th Nigeria eGovernment Summit  |  10 September 2026</a:t>
              </a:r>
            </a:p>
          </p:txBody>
        </p:sp>
      </p:grpSp>
      <p:grpSp>
        <p:nvGrpSpPr>
          <p:cNvPr id="5" name="Group 5"/>
          <p:cNvGrpSpPr/>
          <p:nvPr/>
        </p:nvGrpSpPr>
        <p:grpSpPr>
          <a:xfrm>
            <a:off x="12051506" y="-1130968"/>
            <a:ext cx="5293519" cy="11983453"/>
            <a:chOff x="0" y="0"/>
            <a:chExt cx="7058025" cy="15977937"/>
          </a:xfrm>
        </p:grpSpPr>
        <p:sp>
          <p:nvSpPr>
            <p:cNvPr id="6" name="Freeform 6"/>
            <p:cNvSpPr/>
            <p:nvPr/>
          </p:nvSpPr>
          <p:spPr>
            <a:xfrm>
              <a:off x="0" y="0"/>
              <a:ext cx="7058025" cy="15977936"/>
            </a:xfrm>
            <a:custGeom>
              <a:avLst/>
              <a:gdLst/>
              <a:ahLst/>
              <a:cxnLst/>
              <a:rect l="l" t="t" r="r" b="b"/>
              <a:pathLst>
                <a:path w="7058025" h="15977936">
                  <a:moveTo>
                    <a:pt x="0" y="777305"/>
                  </a:moveTo>
                  <a:cubicBezTo>
                    <a:pt x="0" y="348060"/>
                    <a:pt x="144385" y="0"/>
                    <a:pt x="322448" y="0"/>
                  </a:cubicBezTo>
                  <a:lnTo>
                    <a:pt x="6735577" y="0"/>
                  </a:lnTo>
                  <a:cubicBezTo>
                    <a:pt x="6913640" y="0"/>
                    <a:pt x="7058025" y="348060"/>
                    <a:pt x="7058025" y="777305"/>
                  </a:cubicBezTo>
                  <a:lnTo>
                    <a:pt x="7058025" y="15200632"/>
                  </a:lnTo>
                  <a:cubicBezTo>
                    <a:pt x="7058025" y="15629875"/>
                    <a:pt x="6913640" y="15977936"/>
                    <a:pt x="6735577" y="15977936"/>
                  </a:cubicBezTo>
                  <a:lnTo>
                    <a:pt x="322448" y="15977936"/>
                  </a:lnTo>
                  <a:cubicBezTo>
                    <a:pt x="144385" y="15977936"/>
                    <a:pt x="0" y="15629875"/>
                    <a:pt x="0" y="15200632"/>
                  </a:cubicBezTo>
                  <a:close/>
                </a:path>
              </a:pathLst>
            </a:custGeom>
            <a:solidFill>
              <a:srgbClr val="010157"/>
            </a:solidFill>
          </p:spPr>
          <p:txBody>
            <a:bodyPr/>
            <a:lstStyle/>
            <a:p>
              <a:endParaRPr lang="en-GB"/>
            </a:p>
          </p:txBody>
        </p:sp>
      </p:grpSp>
      <p:grpSp>
        <p:nvGrpSpPr>
          <p:cNvPr id="7" name="Group 7"/>
          <p:cNvGrpSpPr/>
          <p:nvPr/>
        </p:nvGrpSpPr>
        <p:grpSpPr>
          <a:xfrm>
            <a:off x="16559212" y="9501188"/>
            <a:ext cx="600075" cy="314325"/>
            <a:chOff x="0" y="0"/>
            <a:chExt cx="800100" cy="419100"/>
          </a:xfrm>
        </p:grpSpPr>
        <p:sp>
          <p:nvSpPr>
            <p:cNvPr id="8" name="Freeform 8"/>
            <p:cNvSpPr/>
            <p:nvPr/>
          </p:nvSpPr>
          <p:spPr>
            <a:xfrm>
              <a:off x="0" y="0"/>
              <a:ext cx="800100" cy="419100"/>
            </a:xfrm>
            <a:custGeom>
              <a:avLst/>
              <a:gdLst/>
              <a:ahLst/>
              <a:cxnLst/>
              <a:rect l="l" t="t" r="r" b="b"/>
              <a:pathLst>
                <a:path w="800100" h="419100">
                  <a:moveTo>
                    <a:pt x="0" y="0"/>
                  </a:moveTo>
                  <a:lnTo>
                    <a:pt x="800100" y="0"/>
                  </a:lnTo>
                  <a:lnTo>
                    <a:pt x="800100" y="419100"/>
                  </a:lnTo>
                  <a:lnTo>
                    <a:pt x="0" y="419100"/>
                  </a:lnTo>
                  <a:close/>
                </a:path>
              </a:pathLst>
            </a:custGeom>
            <a:blipFill>
              <a:blip r:embed="rId3">
                <a:alphaModFix amt="0"/>
              </a:blip>
              <a:stretch>
                <a:fillRect l="-17206" r="-17206"/>
              </a:stretch>
            </a:blipFill>
          </p:spPr>
          <p:txBody>
            <a:bodyPr/>
            <a:lstStyle/>
            <a:p>
              <a:endParaRPr lang="en-GB"/>
            </a:p>
          </p:txBody>
        </p:sp>
        <p:sp>
          <p:nvSpPr>
            <p:cNvPr id="9" name="TextBox 9"/>
            <p:cNvSpPr txBox="1"/>
            <p:nvPr/>
          </p:nvSpPr>
          <p:spPr>
            <a:xfrm>
              <a:off x="0" y="0"/>
              <a:ext cx="800100" cy="419100"/>
            </a:xfrm>
            <a:prstGeom prst="rect">
              <a:avLst/>
            </a:prstGeom>
          </p:spPr>
          <p:txBody>
            <a:bodyPr lIns="0" tIns="0" rIns="0" bIns="0" rtlCol="0" anchor="ctr"/>
            <a:lstStyle/>
            <a:p>
              <a:pPr algn="r">
                <a:lnSpc>
                  <a:spcPts val="1620"/>
                </a:lnSpc>
              </a:pPr>
              <a:r>
                <a:rPr lang="en-US" sz="1350" b="1">
                  <a:solidFill>
                    <a:srgbClr val="FFFFFF"/>
                  </a:solidFill>
                  <a:latin typeface="Montserrat Bold"/>
                  <a:ea typeface="Montserrat Bold"/>
                  <a:cs typeface="Montserrat Bold"/>
                  <a:sym typeface="Montserrat Bold"/>
                </a:rPr>
                <a:t>06</a:t>
              </a:r>
            </a:p>
          </p:txBody>
        </p:sp>
      </p:grpSp>
      <p:grpSp>
        <p:nvGrpSpPr>
          <p:cNvPr id="10" name="Group 10"/>
          <p:cNvGrpSpPr/>
          <p:nvPr/>
        </p:nvGrpSpPr>
        <p:grpSpPr>
          <a:xfrm>
            <a:off x="1028700" y="348014"/>
            <a:ext cx="11022806" cy="2529070"/>
            <a:chOff x="0" y="0"/>
            <a:chExt cx="14697075" cy="3372094"/>
          </a:xfrm>
        </p:grpSpPr>
        <p:sp>
          <p:nvSpPr>
            <p:cNvPr id="11" name="Freeform 11"/>
            <p:cNvSpPr/>
            <p:nvPr/>
          </p:nvSpPr>
          <p:spPr>
            <a:xfrm>
              <a:off x="0" y="0"/>
              <a:ext cx="14697075" cy="3372094"/>
            </a:xfrm>
            <a:custGeom>
              <a:avLst/>
              <a:gdLst/>
              <a:ahLst/>
              <a:cxnLst/>
              <a:rect l="l" t="t" r="r" b="b"/>
              <a:pathLst>
                <a:path w="14697075" h="3372094">
                  <a:moveTo>
                    <a:pt x="0" y="0"/>
                  </a:moveTo>
                  <a:lnTo>
                    <a:pt x="14697075" y="0"/>
                  </a:lnTo>
                  <a:lnTo>
                    <a:pt x="14697075" y="3372094"/>
                  </a:lnTo>
                  <a:lnTo>
                    <a:pt x="0" y="3372094"/>
                  </a:lnTo>
                  <a:close/>
                </a:path>
              </a:pathLst>
            </a:custGeom>
            <a:blipFill>
              <a:blip r:embed="rId3">
                <a:alphaModFix amt="0"/>
              </a:blip>
              <a:stretch>
                <a:fillRect t="-106595" r="-48801" b="-46140"/>
              </a:stretch>
            </a:blipFill>
          </p:spPr>
          <p:txBody>
            <a:bodyPr/>
            <a:lstStyle/>
            <a:p>
              <a:endParaRPr lang="en-GB"/>
            </a:p>
          </p:txBody>
        </p:sp>
        <p:sp>
          <p:nvSpPr>
            <p:cNvPr id="12" name="TextBox 12"/>
            <p:cNvSpPr txBox="1"/>
            <p:nvPr/>
          </p:nvSpPr>
          <p:spPr>
            <a:xfrm>
              <a:off x="0" y="0"/>
              <a:ext cx="14697075" cy="3372094"/>
            </a:xfrm>
            <a:prstGeom prst="rect">
              <a:avLst/>
            </a:prstGeom>
          </p:spPr>
          <p:txBody>
            <a:bodyPr lIns="0" tIns="0" rIns="0" bIns="0" rtlCol="0" anchor="ctr"/>
            <a:lstStyle/>
            <a:p>
              <a:pPr marL="0" lvl="0" indent="0" algn="l">
                <a:lnSpc>
                  <a:spcPts val="6059"/>
                </a:lnSpc>
                <a:spcBef>
                  <a:spcPct val="0"/>
                </a:spcBef>
              </a:pPr>
              <a:r>
                <a:rPr lang="en-US" sz="5049" b="1" u="none" strike="noStrike">
                  <a:solidFill>
                    <a:srgbClr val="010157"/>
                  </a:solidFill>
                  <a:latin typeface="Montserrat Bold"/>
                  <a:ea typeface="Montserrat Bold"/>
                  <a:cs typeface="Montserrat Bold"/>
                  <a:sym typeface="Montserrat Bold"/>
                </a:rPr>
                <a:t>Nigeria Has Reduced ICT Access Gaps, But The Remaining Locations Are More Challenging</a:t>
              </a:r>
            </a:p>
          </p:txBody>
        </p:sp>
      </p:grpSp>
      <p:grpSp>
        <p:nvGrpSpPr>
          <p:cNvPr id="13" name="Group 13"/>
          <p:cNvGrpSpPr/>
          <p:nvPr/>
        </p:nvGrpSpPr>
        <p:grpSpPr>
          <a:xfrm>
            <a:off x="13579948" y="2123886"/>
            <a:ext cx="2236635" cy="1689739"/>
            <a:chOff x="0" y="0"/>
            <a:chExt cx="2593317" cy="1959206"/>
          </a:xfrm>
        </p:grpSpPr>
        <p:sp>
          <p:nvSpPr>
            <p:cNvPr id="14" name="Freeform 14"/>
            <p:cNvSpPr/>
            <p:nvPr/>
          </p:nvSpPr>
          <p:spPr>
            <a:xfrm>
              <a:off x="0" y="0"/>
              <a:ext cx="2593317" cy="1959206"/>
            </a:xfrm>
            <a:custGeom>
              <a:avLst/>
              <a:gdLst/>
              <a:ahLst/>
              <a:cxnLst/>
              <a:rect l="l" t="t" r="r" b="b"/>
              <a:pathLst>
                <a:path w="2593317" h="1959206">
                  <a:moveTo>
                    <a:pt x="0" y="0"/>
                  </a:moveTo>
                  <a:lnTo>
                    <a:pt x="2593317" y="0"/>
                  </a:lnTo>
                  <a:lnTo>
                    <a:pt x="2593317" y="1959206"/>
                  </a:lnTo>
                  <a:lnTo>
                    <a:pt x="0" y="1959206"/>
                  </a:lnTo>
                  <a:close/>
                </a:path>
              </a:pathLst>
            </a:custGeom>
            <a:blipFill>
              <a:blip r:embed="rId3">
                <a:alphaModFix amt="0"/>
              </a:blip>
              <a:stretch>
                <a:fillRect t="-26545" r="-142411" b="1502"/>
              </a:stretch>
            </a:blipFill>
          </p:spPr>
          <p:txBody>
            <a:bodyPr/>
            <a:lstStyle/>
            <a:p>
              <a:endParaRPr lang="en-GB"/>
            </a:p>
          </p:txBody>
        </p:sp>
        <p:sp>
          <p:nvSpPr>
            <p:cNvPr id="15" name="TextBox 15"/>
            <p:cNvSpPr txBox="1"/>
            <p:nvPr/>
          </p:nvSpPr>
          <p:spPr>
            <a:xfrm>
              <a:off x="0" y="0"/>
              <a:ext cx="2593317" cy="1959206"/>
            </a:xfrm>
            <a:prstGeom prst="rect">
              <a:avLst/>
            </a:prstGeom>
          </p:spPr>
          <p:txBody>
            <a:bodyPr lIns="0" tIns="0" rIns="0" bIns="0" rtlCol="0" anchor="ctr"/>
            <a:lstStyle/>
            <a:p>
              <a:pPr algn="ctr">
                <a:lnSpc>
                  <a:spcPts val="8849"/>
                </a:lnSpc>
              </a:pPr>
              <a:r>
                <a:rPr lang="en-US" sz="7374" b="1">
                  <a:solidFill>
                    <a:srgbClr val="FFFFFF"/>
                  </a:solidFill>
                  <a:latin typeface="Montserrat Bold"/>
                  <a:ea typeface="Montserrat Bold"/>
                  <a:cs typeface="Montserrat Bold"/>
                  <a:sym typeface="Montserrat Bold"/>
                </a:rPr>
                <a:t>58%</a:t>
              </a:r>
            </a:p>
          </p:txBody>
        </p:sp>
      </p:grpSp>
      <p:grpSp>
        <p:nvGrpSpPr>
          <p:cNvPr id="16" name="Group 16"/>
          <p:cNvGrpSpPr/>
          <p:nvPr/>
        </p:nvGrpSpPr>
        <p:grpSpPr>
          <a:xfrm>
            <a:off x="12483642" y="3813625"/>
            <a:ext cx="4343400" cy="1328304"/>
            <a:chOff x="0" y="0"/>
            <a:chExt cx="5791200" cy="1771072"/>
          </a:xfrm>
        </p:grpSpPr>
        <p:sp>
          <p:nvSpPr>
            <p:cNvPr id="17" name="Freeform 17"/>
            <p:cNvSpPr/>
            <p:nvPr/>
          </p:nvSpPr>
          <p:spPr>
            <a:xfrm>
              <a:off x="0" y="0"/>
              <a:ext cx="5791200" cy="1771072"/>
            </a:xfrm>
            <a:custGeom>
              <a:avLst/>
              <a:gdLst/>
              <a:ahLst/>
              <a:cxnLst/>
              <a:rect l="l" t="t" r="r" b="b"/>
              <a:pathLst>
                <a:path w="5791200" h="1771072">
                  <a:moveTo>
                    <a:pt x="0" y="0"/>
                  </a:moveTo>
                  <a:lnTo>
                    <a:pt x="5791200" y="0"/>
                  </a:lnTo>
                  <a:lnTo>
                    <a:pt x="5791200" y="1771072"/>
                  </a:lnTo>
                  <a:lnTo>
                    <a:pt x="0" y="1771072"/>
                  </a:lnTo>
                  <a:close/>
                </a:path>
              </a:pathLst>
            </a:custGeom>
            <a:blipFill>
              <a:blip r:embed="rId3">
                <a:alphaModFix amt="0"/>
              </a:blip>
              <a:stretch>
                <a:fillRect t="-24042" r="-5263" b="-10091"/>
              </a:stretch>
            </a:blipFill>
          </p:spPr>
          <p:txBody>
            <a:bodyPr/>
            <a:lstStyle/>
            <a:p>
              <a:endParaRPr lang="en-GB"/>
            </a:p>
          </p:txBody>
        </p:sp>
        <p:sp>
          <p:nvSpPr>
            <p:cNvPr id="18" name="TextBox 18"/>
            <p:cNvSpPr txBox="1"/>
            <p:nvPr/>
          </p:nvSpPr>
          <p:spPr>
            <a:xfrm>
              <a:off x="0" y="0"/>
              <a:ext cx="5791200" cy="1771072"/>
            </a:xfrm>
            <a:prstGeom prst="rect">
              <a:avLst/>
            </a:prstGeom>
          </p:spPr>
          <p:txBody>
            <a:bodyPr lIns="0" tIns="0" rIns="0" bIns="0" rtlCol="0" anchor="ctr"/>
            <a:lstStyle/>
            <a:p>
              <a:pPr algn="ctr">
                <a:lnSpc>
                  <a:spcPts val="3194"/>
                </a:lnSpc>
              </a:pPr>
              <a:r>
                <a:rPr lang="en-US" sz="2662" b="1">
                  <a:solidFill>
                    <a:srgbClr val="FFFFFF"/>
                  </a:solidFill>
                  <a:latin typeface="Montserrat Bold"/>
                  <a:ea typeface="Montserrat Bold"/>
                  <a:cs typeface="Montserrat Bold"/>
                  <a:sym typeface="Montserrat Bold"/>
                </a:rPr>
                <a:t>Reduction in identified ICT gap clusters since 2013</a:t>
              </a:r>
            </a:p>
          </p:txBody>
        </p:sp>
      </p:grpSp>
      <p:grpSp>
        <p:nvGrpSpPr>
          <p:cNvPr id="19" name="Group 19"/>
          <p:cNvGrpSpPr/>
          <p:nvPr/>
        </p:nvGrpSpPr>
        <p:grpSpPr>
          <a:xfrm>
            <a:off x="12051506" y="5668121"/>
            <a:ext cx="5014912" cy="1327702"/>
            <a:chOff x="0" y="0"/>
            <a:chExt cx="6686550" cy="1770269"/>
          </a:xfrm>
        </p:grpSpPr>
        <p:sp>
          <p:nvSpPr>
            <p:cNvPr id="20" name="Freeform 20"/>
            <p:cNvSpPr/>
            <p:nvPr/>
          </p:nvSpPr>
          <p:spPr>
            <a:xfrm>
              <a:off x="0" y="0"/>
              <a:ext cx="6686550" cy="1770269"/>
            </a:xfrm>
            <a:custGeom>
              <a:avLst/>
              <a:gdLst/>
              <a:ahLst/>
              <a:cxnLst/>
              <a:rect l="l" t="t" r="r" b="b"/>
              <a:pathLst>
                <a:path w="6686550" h="1770269">
                  <a:moveTo>
                    <a:pt x="0" y="0"/>
                  </a:moveTo>
                  <a:lnTo>
                    <a:pt x="6686550" y="0"/>
                  </a:lnTo>
                  <a:lnTo>
                    <a:pt x="6686550" y="1770269"/>
                  </a:lnTo>
                  <a:lnTo>
                    <a:pt x="0" y="1770269"/>
                  </a:lnTo>
                  <a:close/>
                </a:path>
              </a:pathLst>
            </a:custGeom>
            <a:blipFill>
              <a:blip r:embed="rId3">
                <a:alphaModFix amt="0"/>
              </a:blip>
              <a:stretch>
                <a:fillRect t="-25129" r="8831" b="-9065"/>
              </a:stretch>
            </a:blipFill>
          </p:spPr>
          <p:txBody>
            <a:bodyPr/>
            <a:lstStyle/>
            <a:p>
              <a:endParaRPr lang="en-GB"/>
            </a:p>
          </p:txBody>
        </p:sp>
        <p:sp>
          <p:nvSpPr>
            <p:cNvPr id="21" name="TextBox 21"/>
            <p:cNvSpPr txBox="1"/>
            <p:nvPr/>
          </p:nvSpPr>
          <p:spPr>
            <a:xfrm>
              <a:off x="0" y="0"/>
              <a:ext cx="6686550" cy="1770269"/>
            </a:xfrm>
            <a:prstGeom prst="rect">
              <a:avLst/>
            </a:prstGeom>
          </p:spPr>
          <p:txBody>
            <a:bodyPr lIns="0" tIns="0" rIns="0" bIns="0" rtlCol="0" anchor="ctr"/>
            <a:lstStyle/>
            <a:p>
              <a:pPr algn="ctr">
                <a:lnSpc>
                  <a:spcPts val="3179"/>
                </a:lnSpc>
              </a:pPr>
              <a:r>
                <a:rPr lang="en-US" sz="2649">
                  <a:solidFill>
                    <a:srgbClr val="C7D5E3"/>
                  </a:solidFill>
                  <a:latin typeface="Montserrat"/>
                  <a:ea typeface="Montserrat"/>
                  <a:cs typeface="Montserrat"/>
                  <a:sym typeface="Montserrat"/>
                </a:rPr>
                <a:t>The remaining 87 clusters still contain 23.37 million people</a:t>
              </a:r>
            </a:p>
          </p:txBody>
        </p:sp>
      </p:grpSp>
      <p:grpSp>
        <p:nvGrpSpPr>
          <p:cNvPr id="22" name="Group 22"/>
          <p:cNvGrpSpPr/>
          <p:nvPr/>
        </p:nvGrpSpPr>
        <p:grpSpPr>
          <a:xfrm>
            <a:off x="12408444" y="7449296"/>
            <a:ext cx="1571625" cy="357188"/>
            <a:chOff x="0" y="0"/>
            <a:chExt cx="2095500" cy="476250"/>
          </a:xfrm>
        </p:grpSpPr>
        <p:sp>
          <p:nvSpPr>
            <p:cNvPr id="23" name="Freeform 23"/>
            <p:cNvSpPr/>
            <p:nvPr/>
          </p:nvSpPr>
          <p:spPr>
            <a:xfrm>
              <a:off x="0" y="0"/>
              <a:ext cx="2095500" cy="476250"/>
            </a:xfrm>
            <a:custGeom>
              <a:avLst/>
              <a:gdLst/>
              <a:ahLst/>
              <a:cxnLst/>
              <a:rect l="l" t="t" r="r" b="b"/>
              <a:pathLst>
                <a:path w="2095500" h="476250">
                  <a:moveTo>
                    <a:pt x="0" y="0"/>
                  </a:moveTo>
                  <a:lnTo>
                    <a:pt x="2095500" y="0"/>
                  </a:lnTo>
                  <a:lnTo>
                    <a:pt x="2095500" y="476250"/>
                  </a:lnTo>
                  <a:lnTo>
                    <a:pt x="0" y="476250"/>
                  </a:lnTo>
                  <a:close/>
                </a:path>
              </a:pathLst>
            </a:custGeom>
            <a:blipFill>
              <a:blip r:embed="rId3">
                <a:alphaModFix amt="0"/>
              </a:blip>
              <a:stretch>
                <a:fillRect t="-35734" b="-35734"/>
              </a:stretch>
            </a:blipFill>
          </p:spPr>
          <p:txBody>
            <a:bodyPr/>
            <a:lstStyle/>
            <a:p>
              <a:endParaRPr lang="en-GB"/>
            </a:p>
          </p:txBody>
        </p:sp>
        <p:sp>
          <p:nvSpPr>
            <p:cNvPr id="24" name="TextBox 24"/>
            <p:cNvSpPr txBox="1"/>
            <p:nvPr/>
          </p:nvSpPr>
          <p:spPr>
            <a:xfrm>
              <a:off x="0" y="0"/>
              <a:ext cx="2095500" cy="476250"/>
            </a:xfrm>
            <a:prstGeom prst="rect">
              <a:avLst/>
            </a:prstGeom>
          </p:spPr>
          <p:txBody>
            <a:bodyPr lIns="0" tIns="0" rIns="0" bIns="0" rtlCol="0" anchor="ctr"/>
            <a:lstStyle/>
            <a:p>
              <a:pPr algn="l">
                <a:lnSpc>
                  <a:spcPts val="2129"/>
                </a:lnSpc>
              </a:pPr>
              <a:r>
                <a:rPr lang="en-US" sz="1774" b="1">
                  <a:solidFill>
                    <a:srgbClr val="DF6421"/>
                  </a:solidFill>
                  <a:latin typeface="Montserrat Bold"/>
                  <a:ea typeface="Montserrat Bold"/>
                  <a:cs typeface="Montserrat Bold"/>
                  <a:sym typeface="Montserrat Bold"/>
                </a:rPr>
                <a:t>Next step</a:t>
              </a:r>
            </a:p>
          </p:txBody>
        </p:sp>
      </p:grpSp>
      <p:grpSp>
        <p:nvGrpSpPr>
          <p:cNvPr id="25" name="Group 25"/>
          <p:cNvGrpSpPr/>
          <p:nvPr/>
        </p:nvGrpSpPr>
        <p:grpSpPr>
          <a:xfrm>
            <a:off x="12408444" y="7806483"/>
            <a:ext cx="4418597" cy="1234757"/>
            <a:chOff x="0" y="0"/>
            <a:chExt cx="5891463" cy="1646342"/>
          </a:xfrm>
        </p:grpSpPr>
        <p:sp>
          <p:nvSpPr>
            <p:cNvPr id="26" name="Freeform 26"/>
            <p:cNvSpPr/>
            <p:nvPr/>
          </p:nvSpPr>
          <p:spPr>
            <a:xfrm>
              <a:off x="0" y="0"/>
              <a:ext cx="5891463" cy="1646342"/>
            </a:xfrm>
            <a:custGeom>
              <a:avLst/>
              <a:gdLst/>
              <a:ahLst/>
              <a:cxnLst/>
              <a:rect l="l" t="t" r="r" b="b"/>
              <a:pathLst>
                <a:path w="5891463" h="1646342">
                  <a:moveTo>
                    <a:pt x="0" y="0"/>
                  </a:moveTo>
                  <a:lnTo>
                    <a:pt x="5891463" y="0"/>
                  </a:lnTo>
                  <a:lnTo>
                    <a:pt x="5891463" y="1646342"/>
                  </a:lnTo>
                  <a:lnTo>
                    <a:pt x="0" y="1646342"/>
                  </a:lnTo>
                  <a:close/>
                </a:path>
              </a:pathLst>
            </a:custGeom>
            <a:blipFill>
              <a:blip r:embed="rId3">
                <a:alphaModFix amt="0"/>
              </a:blip>
              <a:stretch>
                <a:fillRect t="-38592" r="-3471" b="-5704"/>
              </a:stretch>
            </a:blipFill>
          </p:spPr>
          <p:txBody>
            <a:bodyPr/>
            <a:lstStyle/>
            <a:p>
              <a:endParaRPr lang="en-GB"/>
            </a:p>
          </p:txBody>
        </p:sp>
        <p:sp>
          <p:nvSpPr>
            <p:cNvPr id="27" name="TextBox 27"/>
            <p:cNvSpPr txBox="1"/>
            <p:nvPr/>
          </p:nvSpPr>
          <p:spPr>
            <a:xfrm>
              <a:off x="0" y="9525"/>
              <a:ext cx="5891463" cy="1636817"/>
            </a:xfrm>
            <a:prstGeom prst="rect">
              <a:avLst/>
            </a:prstGeom>
          </p:spPr>
          <p:txBody>
            <a:bodyPr lIns="0" tIns="0" rIns="0" bIns="0" rtlCol="0" anchor="ctr"/>
            <a:lstStyle/>
            <a:p>
              <a:pPr algn="ctr">
                <a:lnSpc>
                  <a:spcPts val="2999"/>
                </a:lnSpc>
              </a:pPr>
              <a:r>
                <a:rPr lang="en-US" sz="2499" b="1">
                  <a:solidFill>
                    <a:srgbClr val="FFFFFF"/>
                  </a:solidFill>
                  <a:latin typeface="Montserrat Bold"/>
                  <a:ea typeface="Montserrat Bold"/>
                  <a:cs typeface="Montserrat Bold"/>
                  <a:sym typeface="Montserrat Bold"/>
                </a:rPr>
                <a:t>Map every polling unit against the remaining gaps</a:t>
              </a:r>
            </a:p>
          </p:txBody>
        </p:sp>
      </p:grpSp>
      <p:pic>
        <p:nvPicPr>
          <p:cNvPr id="28" name="Picture 28"/>
          <p:cNvPicPr>
            <a:picLocks noChangeAspect="1"/>
          </p:cNvPicPr>
          <p:nvPr/>
        </p:nvPicPr>
        <p:blipFill>
          <a:blip r:embed="rId4"/>
          <a:stretch>
            <a:fillRect/>
          </a:stretch>
        </p:blipFill>
        <p:spPr>
          <a:xfrm>
            <a:off x="153396" y="2352166"/>
            <a:ext cx="11910452" cy="7477508"/>
          </a:xfrm>
          <a:prstGeom prst="rect">
            <a:avLst/>
          </a:prstGeom>
        </p:spPr>
      </p:pic>
      <p:sp>
        <p:nvSpPr>
          <p:cNvPr id="29" name="Freeform 29"/>
          <p:cNvSpPr/>
          <p:nvPr/>
        </p:nvSpPr>
        <p:spPr>
          <a:xfrm>
            <a:off x="13021338" y="-550687"/>
            <a:ext cx="4526389" cy="2163237"/>
          </a:xfrm>
          <a:custGeom>
            <a:avLst/>
            <a:gdLst/>
            <a:ahLst/>
            <a:cxnLst/>
            <a:rect l="l" t="t" r="r" b="b"/>
            <a:pathLst>
              <a:path w="4526389" h="2163237">
                <a:moveTo>
                  <a:pt x="0" y="0"/>
                </a:moveTo>
                <a:lnTo>
                  <a:pt x="4526389" y="0"/>
                </a:lnTo>
                <a:lnTo>
                  <a:pt x="4526389" y="2163236"/>
                </a:lnTo>
                <a:lnTo>
                  <a:pt x="0" y="2163236"/>
                </a:lnTo>
                <a:lnTo>
                  <a:pt x="0" y="0"/>
                </a:lnTo>
                <a:close/>
              </a:path>
            </a:pathLst>
          </a:custGeom>
          <a:blipFill>
            <a:blip r:embed="rId5"/>
            <a:stretch>
              <a:fillRect/>
            </a:stretch>
          </a:blipFill>
        </p:spPr>
        <p:txBody>
          <a:bodyPr/>
          <a:lstStyle/>
          <a:p>
            <a:endParaRPr lang="en-GB"/>
          </a:p>
        </p:txBody>
      </p:sp>
      <p:sp>
        <p:nvSpPr>
          <p:cNvPr id="30" name="Freeform 30"/>
          <p:cNvSpPr/>
          <p:nvPr/>
        </p:nvSpPr>
        <p:spPr>
          <a:xfrm>
            <a:off x="1028700" y="2725800"/>
            <a:ext cx="11241021" cy="618904"/>
          </a:xfrm>
          <a:custGeom>
            <a:avLst/>
            <a:gdLst/>
            <a:ahLst/>
            <a:cxnLst/>
            <a:rect l="l" t="t" r="r" b="b"/>
            <a:pathLst>
              <a:path w="11241021" h="618904">
                <a:moveTo>
                  <a:pt x="0" y="0"/>
                </a:moveTo>
                <a:lnTo>
                  <a:pt x="11241021" y="0"/>
                </a:lnTo>
                <a:lnTo>
                  <a:pt x="11241021" y="618904"/>
                </a:lnTo>
                <a:lnTo>
                  <a:pt x="0" y="618904"/>
                </a:lnTo>
                <a:lnTo>
                  <a:pt x="0" y="0"/>
                </a:lnTo>
                <a:close/>
              </a:path>
            </a:pathLst>
          </a:custGeom>
          <a:blipFill>
            <a:blip r:embed="rId6"/>
            <a:stretch>
              <a:fillRect/>
            </a:stretch>
          </a:blipFill>
        </p:spPr>
        <p:txBody>
          <a:bodyPr/>
          <a:lstStyle/>
          <a:p>
            <a:endParaRPr lang="en-GB"/>
          </a:p>
        </p:txBody>
      </p:sp>
      <p:sp>
        <p:nvSpPr>
          <p:cNvPr id="31" name="TextBox 31"/>
          <p:cNvSpPr txBox="1"/>
          <p:nvPr/>
        </p:nvSpPr>
        <p:spPr>
          <a:xfrm>
            <a:off x="2217574" y="4418220"/>
            <a:ext cx="1505326" cy="330201"/>
          </a:xfrm>
          <a:prstGeom prst="rect">
            <a:avLst/>
          </a:prstGeom>
        </p:spPr>
        <p:txBody>
          <a:bodyPr lIns="0" tIns="0" rIns="0" bIns="0" rtlCol="0" anchor="t">
            <a:spAutoFit/>
          </a:bodyPr>
          <a:lstStyle/>
          <a:p>
            <a:pPr algn="ctr">
              <a:lnSpc>
                <a:spcPts val="2799"/>
              </a:lnSpc>
            </a:pPr>
            <a:r>
              <a:rPr lang="en-US" sz="1999" b="1">
                <a:solidFill>
                  <a:srgbClr val="010157"/>
                </a:solidFill>
                <a:latin typeface="Montserrat Bold"/>
                <a:ea typeface="Montserrat Bold"/>
                <a:cs typeface="Montserrat Bold"/>
                <a:sym typeface="Montserrat Bold"/>
              </a:rPr>
              <a:t>207.0</a:t>
            </a:r>
          </a:p>
        </p:txBody>
      </p:sp>
      <p:sp>
        <p:nvSpPr>
          <p:cNvPr id="32" name="TextBox 32"/>
          <p:cNvSpPr txBox="1"/>
          <p:nvPr/>
        </p:nvSpPr>
        <p:spPr>
          <a:xfrm>
            <a:off x="4523999" y="6136005"/>
            <a:ext cx="1505326" cy="330201"/>
          </a:xfrm>
          <a:prstGeom prst="rect">
            <a:avLst/>
          </a:prstGeom>
        </p:spPr>
        <p:txBody>
          <a:bodyPr lIns="0" tIns="0" rIns="0" bIns="0" rtlCol="0" anchor="t">
            <a:spAutoFit/>
          </a:bodyPr>
          <a:lstStyle/>
          <a:p>
            <a:pPr algn="ctr">
              <a:lnSpc>
                <a:spcPts val="2799"/>
              </a:lnSpc>
            </a:pPr>
            <a:r>
              <a:rPr lang="en-US" sz="1999" b="1">
                <a:solidFill>
                  <a:srgbClr val="010157"/>
                </a:solidFill>
                <a:latin typeface="Montserrat Bold"/>
                <a:ea typeface="Montserrat Bold"/>
                <a:cs typeface="Montserrat Bold"/>
                <a:sym typeface="Montserrat Bold"/>
              </a:rPr>
              <a:t>114.0</a:t>
            </a:r>
          </a:p>
        </p:txBody>
      </p:sp>
      <p:sp>
        <p:nvSpPr>
          <p:cNvPr id="33" name="TextBox 33"/>
          <p:cNvSpPr txBox="1"/>
          <p:nvPr/>
        </p:nvSpPr>
        <p:spPr>
          <a:xfrm>
            <a:off x="6849376" y="6476682"/>
            <a:ext cx="1505326" cy="330201"/>
          </a:xfrm>
          <a:prstGeom prst="rect">
            <a:avLst/>
          </a:prstGeom>
        </p:spPr>
        <p:txBody>
          <a:bodyPr lIns="0" tIns="0" rIns="0" bIns="0" rtlCol="0" anchor="t">
            <a:spAutoFit/>
          </a:bodyPr>
          <a:lstStyle/>
          <a:p>
            <a:pPr algn="ctr">
              <a:lnSpc>
                <a:spcPts val="2799"/>
              </a:lnSpc>
            </a:pPr>
            <a:r>
              <a:rPr lang="en-US" sz="1999" b="1">
                <a:solidFill>
                  <a:srgbClr val="010157"/>
                </a:solidFill>
                <a:latin typeface="Montserrat Bold"/>
                <a:ea typeface="Montserrat Bold"/>
                <a:cs typeface="Montserrat Bold"/>
                <a:sym typeface="Montserrat Bold"/>
              </a:rPr>
              <a:t>97.0</a:t>
            </a:r>
          </a:p>
        </p:txBody>
      </p:sp>
      <p:sp>
        <p:nvSpPr>
          <p:cNvPr id="34" name="TextBox 34"/>
          <p:cNvSpPr txBox="1"/>
          <p:nvPr/>
        </p:nvSpPr>
        <p:spPr>
          <a:xfrm>
            <a:off x="9144000" y="6627495"/>
            <a:ext cx="1505326" cy="330201"/>
          </a:xfrm>
          <a:prstGeom prst="rect">
            <a:avLst/>
          </a:prstGeom>
        </p:spPr>
        <p:txBody>
          <a:bodyPr lIns="0" tIns="0" rIns="0" bIns="0" rtlCol="0" anchor="t">
            <a:spAutoFit/>
          </a:bodyPr>
          <a:lstStyle/>
          <a:p>
            <a:pPr algn="ctr">
              <a:lnSpc>
                <a:spcPts val="2799"/>
              </a:lnSpc>
            </a:pPr>
            <a:r>
              <a:rPr lang="en-US" sz="1999" b="1">
                <a:solidFill>
                  <a:srgbClr val="010157"/>
                </a:solidFill>
                <a:latin typeface="Montserrat Bold"/>
                <a:ea typeface="Montserrat Bold"/>
                <a:cs typeface="Montserrat Bold"/>
                <a:sym typeface="Montserrat Bold"/>
              </a:rPr>
              <a:t>87.0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9358313"/>
            <a:ext cx="10001250" cy="403472"/>
            <a:chOff x="0" y="0"/>
            <a:chExt cx="13335000" cy="537962"/>
          </a:xfrm>
        </p:grpSpPr>
        <p:sp>
          <p:nvSpPr>
            <p:cNvPr id="3" name="Freeform 3"/>
            <p:cNvSpPr/>
            <p:nvPr/>
          </p:nvSpPr>
          <p:spPr>
            <a:xfrm>
              <a:off x="0" y="0"/>
              <a:ext cx="13335000" cy="537962"/>
            </a:xfrm>
            <a:custGeom>
              <a:avLst/>
              <a:gdLst/>
              <a:ahLst/>
              <a:cxnLst/>
              <a:rect l="l" t="t" r="r" b="b"/>
              <a:pathLst>
                <a:path w="13335000" h="537962">
                  <a:moveTo>
                    <a:pt x="0" y="0"/>
                  </a:moveTo>
                  <a:lnTo>
                    <a:pt x="13335000" y="0"/>
                  </a:lnTo>
                  <a:lnTo>
                    <a:pt x="13335000" y="537962"/>
                  </a:lnTo>
                  <a:lnTo>
                    <a:pt x="0" y="537962"/>
                  </a:lnTo>
                  <a:close/>
                </a:path>
              </a:pathLst>
            </a:custGeom>
            <a:blipFill>
              <a:blip r:embed="rId3">
                <a:alphaModFix amt="0"/>
              </a:blip>
              <a:stretch>
                <a:fillRect t="-447583" b="-418406"/>
              </a:stretch>
            </a:blipFill>
          </p:spPr>
          <p:txBody>
            <a:bodyPr/>
            <a:lstStyle/>
            <a:p>
              <a:endParaRPr lang="en-GB"/>
            </a:p>
          </p:txBody>
        </p:sp>
        <p:sp>
          <p:nvSpPr>
            <p:cNvPr id="4" name="TextBox 4"/>
            <p:cNvSpPr txBox="1"/>
            <p:nvPr/>
          </p:nvSpPr>
          <p:spPr>
            <a:xfrm>
              <a:off x="0" y="0"/>
              <a:ext cx="13335000" cy="537962"/>
            </a:xfrm>
            <a:prstGeom prst="rect">
              <a:avLst/>
            </a:prstGeom>
          </p:spPr>
          <p:txBody>
            <a:bodyPr lIns="0" tIns="0" rIns="0" bIns="0" rtlCol="0" anchor="ctr"/>
            <a:lstStyle/>
            <a:p>
              <a:pPr algn="l">
                <a:lnSpc>
                  <a:spcPts val="2459"/>
                </a:lnSpc>
              </a:pPr>
              <a:r>
                <a:rPr lang="en-US" sz="2049">
                  <a:solidFill>
                    <a:srgbClr val="FFFFFF"/>
                  </a:solidFill>
                  <a:latin typeface="Montserrat"/>
                  <a:ea typeface="Montserrat"/>
                  <a:cs typeface="Montserrat"/>
                  <a:sym typeface="Montserrat"/>
                </a:rPr>
                <a:t>8th Nigeria eGovernment Summit  |  10 September 2026</a:t>
              </a:r>
            </a:p>
          </p:txBody>
        </p:sp>
      </p:grpSp>
      <p:grpSp>
        <p:nvGrpSpPr>
          <p:cNvPr id="5" name="Group 5"/>
          <p:cNvGrpSpPr/>
          <p:nvPr/>
        </p:nvGrpSpPr>
        <p:grpSpPr>
          <a:xfrm rot="-10800000">
            <a:off x="9229725" y="6476265"/>
            <a:ext cx="11499411" cy="10140667"/>
            <a:chOff x="0" y="0"/>
            <a:chExt cx="1943032" cy="1713448"/>
          </a:xfrm>
        </p:grpSpPr>
        <p:sp>
          <p:nvSpPr>
            <p:cNvPr id="6" name="Freeform 6"/>
            <p:cNvSpPr/>
            <p:nvPr/>
          </p:nvSpPr>
          <p:spPr>
            <a:xfrm>
              <a:off x="0" y="0"/>
              <a:ext cx="1943032" cy="1713448"/>
            </a:xfrm>
            <a:custGeom>
              <a:avLst/>
              <a:gdLst/>
              <a:ahLst/>
              <a:cxnLst/>
              <a:rect l="l" t="t" r="r" b="b"/>
              <a:pathLst>
                <a:path w="1943032" h="1713448">
                  <a:moveTo>
                    <a:pt x="971516" y="0"/>
                  </a:moveTo>
                  <a:cubicBezTo>
                    <a:pt x="434963" y="0"/>
                    <a:pt x="0" y="383568"/>
                    <a:pt x="0" y="856724"/>
                  </a:cubicBezTo>
                  <a:cubicBezTo>
                    <a:pt x="0" y="1329879"/>
                    <a:pt x="434963" y="1713448"/>
                    <a:pt x="971516" y="1713448"/>
                  </a:cubicBezTo>
                  <a:cubicBezTo>
                    <a:pt x="1508069" y="1713448"/>
                    <a:pt x="1943032" y="1329879"/>
                    <a:pt x="1943032" y="856724"/>
                  </a:cubicBezTo>
                  <a:cubicBezTo>
                    <a:pt x="1943032" y="383568"/>
                    <a:pt x="1508069" y="0"/>
                    <a:pt x="971516" y="0"/>
                  </a:cubicBezTo>
                  <a:close/>
                </a:path>
              </a:pathLst>
            </a:custGeom>
            <a:solidFill>
              <a:srgbClr val="010157"/>
            </a:solidFill>
          </p:spPr>
          <p:txBody>
            <a:bodyPr/>
            <a:lstStyle/>
            <a:p>
              <a:endParaRPr lang="en-GB"/>
            </a:p>
          </p:txBody>
        </p:sp>
        <p:sp>
          <p:nvSpPr>
            <p:cNvPr id="7" name="TextBox 7"/>
            <p:cNvSpPr txBox="1"/>
            <p:nvPr/>
          </p:nvSpPr>
          <p:spPr>
            <a:xfrm>
              <a:off x="182159" y="141586"/>
              <a:ext cx="1578713" cy="1411226"/>
            </a:xfrm>
            <a:prstGeom prst="rect">
              <a:avLst/>
            </a:prstGeom>
          </p:spPr>
          <p:txBody>
            <a:bodyPr lIns="50800" tIns="50800" rIns="50800" bIns="50800" rtlCol="0" anchor="ctr"/>
            <a:lstStyle/>
            <a:p>
              <a:pPr algn="ctr">
                <a:lnSpc>
                  <a:spcPts val="1744"/>
                </a:lnSpc>
              </a:pPr>
              <a:endParaRPr/>
            </a:p>
          </p:txBody>
        </p:sp>
      </p:grpSp>
      <p:grpSp>
        <p:nvGrpSpPr>
          <p:cNvPr id="8" name="Group 8"/>
          <p:cNvGrpSpPr/>
          <p:nvPr/>
        </p:nvGrpSpPr>
        <p:grpSpPr>
          <a:xfrm>
            <a:off x="16716375" y="9644062"/>
            <a:ext cx="600075" cy="314325"/>
            <a:chOff x="0" y="0"/>
            <a:chExt cx="800100" cy="419100"/>
          </a:xfrm>
        </p:grpSpPr>
        <p:sp>
          <p:nvSpPr>
            <p:cNvPr id="9" name="Freeform 9"/>
            <p:cNvSpPr/>
            <p:nvPr/>
          </p:nvSpPr>
          <p:spPr>
            <a:xfrm>
              <a:off x="0" y="0"/>
              <a:ext cx="800100" cy="419100"/>
            </a:xfrm>
            <a:custGeom>
              <a:avLst/>
              <a:gdLst/>
              <a:ahLst/>
              <a:cxnLst/>
              <a:rect l="l" t="t" r="r" b="b"/>
              <a:pathLst>
                <a:path w="800100" h="419100">
                  <a:moveTo>
                    <a:pt x="0" y="0"/>
                  </a:moveTo>
                  <a:lnTo>
                    <a:pt x="800100" y="0"/>
                  </a:lnTo>
                  <a:lnTo>
                    <a:pt x="800100" y="419100"/>
                  </a:lnTo>
                  <a:lnTo>
                    <a:pt x="0" y="419100"/>
                  </a:lnTo>
                  <a:close/>
                </a:path>
              </a:pathLst>
            </a:custGeom>
            <a:blipFill>
              <a:blip r:embed="rId3">
                <a:alphaModFix amt="0"/>
              </a:blip>
              <a:stretch>
                <a:fillRect l="-17206" r="-17206"/>
              </a:stretch>
            </a:blipFill>
          </p:spPr>
          <p:txBody>
            <a:bodyPr/>
            <a:lstStyle/>
            <a:p>
              <a:endParaRPr lang="en-GB"/>
            </a:p>
          </p:txBody>
        </p:sp>
        <p:sp>
          <p:nvSpPr>
            <p:cNvPr id="10" name="TextBox 10"/>
            <p:cNvSpPr txBox="1"/>
            <p:nvPr/>
          </p:nvSpPr>
          <p:spPr>
            <a:xfrm>
              <a:off x="0" y="0"/>
              <a:ext cx="800100" cy="419100"/>
            </a:xfrm>
            <a:prstGeom prst="rect">
              <a:avLst/>
            </a:prstGeom>
          </p:spPr>
          <p:txBody>
            <a:bodyPr lIns="0" tIns="0" rIns="0" bIns="0" rtlCol="0" anchor="ctr"/>
            <a:lstStyle/>
            <a:p>
              <a:pPr algn="r">
                <a:lnSpc>
                  <a:spcPts val="1620"/>
                </a:lnSpc>
              </a:pPr>
              <a:r>
                <a:rPr lang="en-US" sz="1350" b="1">
                  <a:solidFill>
                    <a:srgbClr val="FFFFFF"/>
                  </a:solidFill>
                  <a:latin typeface="Montserrat Bold"/>
                  <a:ea typeface="Montserrat Bold"/>
                  <a:cs typeface="Montserrat Bold"/>
                  <a:sym typeface="Montserrat Bold"/>
                </a:rPr>
                <a:t>07</a:t>
              </a:r>
            </a:p>
          </p:txBody>
        </p:sp>
      </p:grpSp>
      <p:grpSp>
        <p:nvGrpSpPr>
          <p:cNvPr id="11" name="Group 11"/>
          <p:cNvGrpSpPr/>
          <p:nvPr/>
        </p:nvGrpSpPr>
        <p:grpSpPr>
          <a:xfrm rot="-10800000">
            <a:off x="-7195665" y="-4719195"/>
            <a:ext cx="11499411" cy="10140667"/>
            <a:chOff x="0" y="0"/>
            <a:chExt cx="1943032" cy="1713448"/>
          </a:xfrm>
        </p:grpSpPr>
        <p:sp>
          <p:nvSpPr>
            <p:cNvPr id="12" name="Freeform 12"/>
            <p:cNvSpPr/>
            <p:nvPr/>
          </p:nvSpPr>
          <p:spPr>
            <a:xfrm>
              <a:off x="0" y="0"/>
              <a:ext cx="1943032" cy="1713448"/>
            </a:xfrm>
            <a:custGeom>
              <a:avLst/>
              <a:gdLst/>
              <a:ahLst/>
              <a:cxnLst/>
              <a:rect l="l" t="t" r="r" b="b"/>
              <a:pathLst>
                <a:path w="1943032" h="1713448">
                  <a:moveTo>
                    <a:pt x="971516" y="0"/>
                  </a:moveTo>
                  <a:cubicBezTo>
                    <a:pt x="434963" y="0"/>
                    <a:pt x="0" y="383568"/>
                    <a:pt x="0" y="856724"/>
                  </a:cubicBezTo>
                  <a:cubicBezTo>
                    <a:pt x="0" y="1329879"/>
                    <a:pt x="434963" y="1713448"/>
                    <a:pt x="971516" y="1713448"/>
                  </a:cubicBezTo>
                  <a:cubicBezTo>
                    <a:pt x="1508069" y="1713448"/>
                    <a:pt x="1943032" y="1329879"/>
                    <a:pt x="1943032" y="856724"/>
                  </a:cubicBezTo>
                  <a:cubicBezTo>
                    <a:pt x="1943032" y="383568"/>
                    <a:pt x="1508069" y="0"/>
                    <a:pt x="971516" y="0"/>
                  </a:cubicBezTo>
                  <a:close/>
                </a:path>
              </a:pathLst>
            </a:custGeom>
            <a:solidFill>
              <a:srgbClr val="DA5D21"/>
            </a:solidFill>
          </p:spPr>
          <p:txBody>
            <a:bodyPr/>
            <a:lstStyle/>
            <a:p>
              <a:endParaRPr lang="en-GB"/>
            </a:p>
          </p:txBody>
        </p:sp>
        <p:sp>
          <p:nvSpPr>
            <p:cNvPr id="13" name="TextBox 13"/>
            <p:cNvSpPr txBox="1"/>
            <p:nvPr/>
          </p:nvSpPr>
          <p:spPr>
            <a:xfrm>
              <a:off x="182159" y="141586"/>
              <a:ext cx="1578713" cy="1411226"/>
            </a:xfrm>
            <a:prstGeom prst="rect">
              <a:avLst/>
            </a:prstGeom>
          </p:spPr>
          <p:txBody>
            <a:bodyPr lIns="50800" tIns="50800" rIns="50800" bIns="50800" rtlCol="0" anchor="ctr"/>
            <a:lstStyle/>
            <a:p>
              <a:pPr algn="ctr">
                <a:lnSpc>
                  <a:spcPts val="1744"/>
                </a:lnSpc>
              </a:pPr>
              <a:endParaRPr/>
            </a:p>
          </p:txBody>
        </p:sp>
      </p:grpSp>
      <p:grpSp>
        <p:nvGrpSpPr>
          <p:cNvPr id="14" name="Group 14"/>
          <p:cNvGrpSpPr/>
          <p:nvPr/>
        </p:nvGrpSpPr>
        <p:grpSpPr>
          <a:xfrm>
            <a:off x="1028700" y="787003"/>
            <a:ext cx="11210131" cy="1029532"/>
            <a:chOff x="0" y="0"/>
            <a:chExt cx="9525000" cy="874771"/>
          </a:xfrm>
        </p:grpSpPr>
        <p:sp>
          <p:nvSpPr>
            <p:cNvPr id="15" name="Freeform 15"/>
            <p:cNvSpPr/>
            <p:nvPr/>
          </p:nvSpPr>
          <p:spPr>
            <a:xfrm>
              <a:off x="0" y="0"/>
              <a:ext cx="9525000" cy="874771"/>
            </a:xfrm>
            <a:custGeom>
              <a:avLst/>
              <a:gdLst/>
              <a:ahLst/>
              <a:cxnLst/>
              <a:rect l="l" t="t" r="r" b="b"/>
              <a:pathLst>
                <a:path w="9525000" h="874771">
                  <a:moveTo>
                    <a:pt x="0" y="0"/>
                  </a:moveTo>
                  <a:lnTo>
                    <a:pt x="9525000" y="0"/>
                  </a:lnTo>
                  <a:lnTo>
                    <a:pt x="9525000" y="874771"/>
                  </a:lnTo>
                  <a:lnTo>
                    <a:pt x="0" y="874771"/>
                  </a:lnTo>
                  <a:close/>
                </a:path>
              </a:pathLst>
            </a:custGeom>
            <a:blipFill>
              <a:blip r:embed="rId3">
                <a:alphaModFix amt="0"/>
              </a:blip>
              <a:stretch>
                <a:fillRect t="-188209" b="-136119"/>
              </a:stretch>
            </a:blipFill>
          </p:spPr>
          <p:txBody>
            <a:bodyPr/>
            <a:lstStyle/>
            <a:p>
              <a:endParaRPr lang="en-GB"/>
            </a:p>
          </p:txBody>
        </p:sp>
        <p:sp>
          <p:nvSpPr>
            <p:cNvPr id="16" name="TextBox 16"/>
            <p:cNvSpPr txBox="1"/>
            <p:nvPr/>
          </p:nvSpPr>
          <p:spPr>
            <a:xfrm>
              <a:off x="0" y="0"/>
              <a:ext cx="9525000" cy="874771"/>
            </a:xfrm>
            <a:prstGeom prst="rect">
              <a:avLst/>
            </a:prstGeom>
          </p:spPr>
          <p:txBody>
            <a:bodyPr lIns="0" tIns="0" rIns="0" bIns="0" rtlCol="0" anchor="ctr"/>
            <a:lstStyle/>
            <a:p>
              <a:pPr algn="l">
                <a:lnSpc>
                  <a:spcPts val="6194"/>
                </a:lnSpc>
              </a:pPr>
              <a:r>
                <a:rPr lang="en-US" sz="5162" b="1">
                  <a:solidFill>
                    <a:srgbClr val="010157"/>
                  </a:solidFill>
                  <a:latin typeface="Montserrat Bold"/>
                  <a:ea typeface="Montserrat Bold"/>
                  <a:cs typeface="Montserrat Bold"/>
                  <a:sym typeface="Montserrat Bold"/>
                </a:rPr>
                <a:t>WHAT BLOCKS 100% COVERAGE</a:t>
              </a:r>
            </a:p>
          </p:txBody>
        </p:sp>
      </p:grpSp>
      <p:grpSp>
        <p:nvGrpSpPr>
          <p:cNvPr id="17" name="Group 17"/>
          <p:cNvGrpSpPr/>
          <p:nvPr/>
        </p:nvGrpSpPr>
        <p:grpSpPr>
          <a:xfrm>
            <a:off x="1028700" y="2173107"/>
            <a:ext cx="16402050" cy="1000125"/>
            <a:chOff x="0" y="0"/>
            <a:chExt cx="21869400" cy="1333500"/>
          </a:xfrm>
        </p:grpSpPr>
        <p:sp>
          <p:nvSpPr>
            <p:cNvPr id="18" name="Freeform 18"/>
            <p:cNvSpPr/>
            <p:nvPr/>
          </p:nvSpPr>
          <p:spPr>
            <a:xfrm>
              <a:off x="0" y="0"/>
              <a:ext cx="21869400" cy="1333500"/>
            </a:xfrm>
            <a:custGeom>
              <a:avLst/>
              <a:gdLst/>
              <a:ahLst/>
              <a:cxnLst/>
              <a:rect l="l" t="t" r="r" b="b"/>
              <a:pathLst>
                <a:path w="21869400" h="1333500">
                  <a:moveTo>
                    <a:pt x="0" y="0"/>
                  </a:moveTo>
                  <a:lnTo>
                    <a:pt x="21869400" y="0"/>
                  </a:lnTo>
                  <a:lnTo>
                    <a:pt x="21869400" y="1333500"/>
                  </a:lnTo>
                  <a:lnTo>
                    <a:pt x="0" y="1333500"/>
                  </a:lnTo>
                  <a:close/>
                </a:path>
              </a:pathLst>
            </a:custGeom>
            <a:blipFill>
              <a:blip r:embed="rId3">
                <a:alphaModFix amt="0"/>
              </a:blip>
              <a:stretch>
                <a:fillRect t="-269554" b="-269554"/>
              </a:stretch>
            </a:blipFill>
          </p:spPr>
          <p:txBody>
            <a:bodyPr/>
            <a:lstStyle/>
            <a:p>
              <a:endParaRPr lang="en-GB"/>
            </a:p>
          </p:txBody>
        </p:sp>
        <p:sp>
          <p:nvSpPr>
            <p:cNvPr id="19" name="TextBox 19"/>
            <p:cNvSpPr txBox="1"/>
            <p:nvPr/>
          </p:nvSpPr>
          <p:spPr>
            <a:xfrm>
              <a:off x="0" y="9525"/>
              <a:ext cx="21869400" cy="1323975"/>
            </a:xfrm>
            <a:prstGeom prst="rect">
              <a:avLst/>
            </a:prstGeom>
          </p:spPr>
          <p:txBody>
            <a:bodyPr lIns="0" tIns="0" rIns="0" bIns="0" rtlCol="0" anchor="ctr"/>
            <a:lstStyle/>
            <a:p>
              <a:pPr algn="l">
                <a:lnSpc>
                  <a:spcPts val="4380"/>
                </a:lnSpc>
              </a:pPr>
              <a:r>
                <a:rPr lang="en-US" sz="3650" b="1">
                  <a:solidFill>
                    <a:srgbClr val="010157"/>
                  </a:solidFill>
                  <a:latin typeface="Montserrat Bold"/>
                  <a:ea typeface="Montserrat Bold"/>
                  <a:cs typeface="Montserrat Bold"/>
                  <a:sym typeface="Montserrat Bold"/>
                </a:rPr>
                <a:t>The challenges are technical, commercial and institutional</a:t>
              </a:r>
            </a:p>
          </p:txBody>
        </p:sp>
      </p:grpSp>
      <p:grpSp>
        <p:nvGrpSpPr>
          <p:cNvPr id="20" name="Group 20"/>
          <p:cNvGrpSpPr/>
          <p:nvPr/>
        </p:nvGrpSpPr>
        <p:grpSpPr>
          <a:xfrm>
            <a:off x="1028700" y="3542565"/>
            <a:ext cx="3571875" cy="657225"/>
            <a:chOff x="0" y="0"/>
            <a:chExt cx="4762500" cy="876300"/>
          </a:xfrm>
        </p:grpSpPr>
        <p:sp>
          <p:nvSpPr>
            <p:cNvPr id="21" name="Freeform 21"/>
            <p:cNvSpPr/>
            <p:nvPr/>
          </p:nvSpPr>
          <p:spPr>
            <a:xfrm>
              <a:off x="0" y="0"/>
              <a:ext cx="4762500" cy="876300"/>
            </a:xfrm>
            <a:custGeom>
              <a:avLst/>
              <a:gdLst/>
              <a:ahLst/>
              <a:cxnLst/>
              <a:rect l="l" t="t" r="r" b="b"/>
              <a:pathLst>
                <a:path w="4762500" h="876300">
                  <a:moveTo>
                    <a:pt x="0" y="0"/>
                  </a:moveTo>
                  <a:lnTo>
                    <a:pt x="4762500" y="0"/>
                  </a:lnTo>
                  <a:lnTo>
                    <a:pt x="4762500" y="876300"/>
                  </a:lnTo>
                  <a:lnTo>
                    <a:pt x="0" y="876300"/>
                  </a:lnTo>
                  <a:close/>
                </a:path>
              </a:pathLst>
            </a:custGeom>
            <a:solidFill>
              <a:srgbClr val="010157"/>
            </a:solidFill>
          </p:spPr>
          <p:txBody>
            <a:bodyPr/>
            <a:lstStyle/>
            <a:p>
              <a:endParaRPr lang="en-GB"/>
            </a:p>
          </p:txBody>
        </p:sp>
      </p:grpSp>
      <p:grpSp>
        <p:nvGrpSpPr>
          <p:cNvPr id="22" name="Group 22"/>
          <p:cNvGrpSpPr/>
          <p:nvPr/>
        </p:nvGrpSpPr>
        <p:grpSpPr>
          <a:xfrm>
            <a:off x="1228725" y="3542565"/>
            <a:ext cx="3171825" cy="657225"/>
            <a:chOff x="0" y="0"/>
            <a:chExt cx="4229100" cy="876300"/>
          </a:xfrm>
        </p:grpSpPr>
        <p:sp>
          <p:nvSpPr>
            <p:cNvPr id="23" name="Freeform 23"/>
            <p:cNvSpPr/>
            <p:nvPr/>
          </p:nvSpPr>
          <p:spPr>
            <a:xfrm>
              <a:off x="0" y="0"/>
              <a:ext cx="4229100" cy="876300"/>
            </a:xfrm>
            <a:custGeom>
              <a:avLst/>
              <a:gdLst/>
              <a:ahLst/>
              <a:cxnLst/>
              <a:rect l="l" t="t" r="r" b="b"/>
              <a:pathLst>
                <a:path w="4229100" h="876300">
                  <a:moveTo>
                    <a:pt x="0" y="0"/>
                  </a:moveTo>
                  <a:lnTo>
                    <a:pt x="4229100" y="0"/>
                  </a:lnTo>
                  <a:lnTo>
                    <a:pt x="4229100" y="876300"/>
                  </a:lnTo>
                  <a:lnTo>
                    <a:pt x="0" y="876300"/>
                  </a:lnTo>
                  <a:close/>
                </a:path>
              </a:pathLst>
            </a:custGeom>
            <a:blipFill>
              <a:blip r:embed="rId3">
                <a:alphaModFix amt="0"/>
              </a:blip>
              <a:stretch>
                <a:fillRect t="-44036" b="-44036"/>
              </a:stretch>
            </a:blipFill>
          </p:spPr>
          <p:txBody>
            <a:bodyPr/>
            <a:lstStyle/>
            <a:p>
              <a:endParaRPr lang="en-GB"/>
            </a:p>
          </p:txBody>
        </p:sp>
        <p:sp>
          <p:nvSpPr>
            <p:cNvPr id="24" name="TextBox 24"/>
            <p:cNvSpPr txBox="1"/>
            <p:nvPr/>
          </p:nvSpPr>
          <p:spPr>
            <a:xfrm>
              <a:off x="0" y="0"/>
              <a:ext cx="4229100" cy="876300"/>
            </a:xfrm>
            <a:prstGeom prst="rect">
              <a:avLst/>
            </a:prstGeom>
          </p:spPr>
          <p:txBody>
            <a:bodyPr lIns="0" tIns="0" rIns="0" bIns="0" rtlCol="0" anchor="ctr"/>
            <a:lstStyle/>
            <a:p>
              <a:pPr algn="l">
                <a:lnSpc>
                  <a:spcPts val="3104"/>
                </a:lnSpc>
              </a:pPr>
              <a:r>
                <a:rPr lang="en-US" sz="2587" b="1">
                  <a:solidFill>
                    <a:srgbClr val="FFFFFF"/>
                  </a:solidFill>
                  <a:latin typeface="Montserrat Bold"/>
                  <a:ea typeface="Montserrat Bold"/>
                  <a:cs typeface="Montserrat Bold"/>
                  <a:sym typeface="Montserrat Bold"/>
                </a:rPr>
                <a:t>CHALLENGE</a:t>
              </a:r>
            </a:p>
          </p:txBody>
        </p:sp>
      </p:grpSp>
      <p:grpSp>
        <p:nvGrpSpPr>
          <p:cNvPr id="25" name="Group 25"/>
          <p:cNvGrpSpPr/>
          <p:nvPr/>
        </p:nvGrpSpPr>
        <p:grpSpPr>
          <a:xfrm>
            <a:off x="4600575" y="3542565"/>
            <a:ext cx="6286500" cy="657225"/>
            <a:chOff x="0" y="0"/>
            <a:chExt cx="8382000" cy="876300"/>
          </a:xfrm>
        </p:grpSpPr>
        <p:sp>
          <p:nvSpPr>
            <p:cNvPr id="26" name="Freeform 26"/>
            <p:cNvSpPr/>
            <p:nvPr/>
          </p:nvSpPr>
          <p:spPr>
            <a:xfrm>
              <a:off x="0" y="0"/>
              <a:ext cx="8382000" cy="876300"/>
            </a:xfrm>
            <a:custGeom>
              <a:avLst/>
              <a:gdLst/>
              <a:ahLst/>
              <a:cxnLst/>
              <a:rect l="l" t="t" r="r" b="b"/>
              <a:pathLst>
                <a:path w="8382000" h="876300">
                  <a:moveTo>
                    <a:pt x="0" y="0"/>
                  </a:moveTo>
                  <a:lnTo>
                    <a:pt x="8382000" y="0"/>
                  </a:lnTo>
                  <a:lnTo>
                    <a:pt x="8382000" y="876300"/>
                  </a:lnTo>
                  <a:lnTo>
                    <a:pt x="0" y="876300"/>
                  </a:lnTo>
                  <a:close/>
                </a:path>
              </a:pathLst>
            </a:custGeom>
            <a:solidFill>
              <a:srgbClr val="010157"/>
            </a:solidFill>
          </p:spPr>
          <p:txBody>
            <a:bodyPr/>
            <a:lstStyle/>
            <a:p>
              <a:endParaRPr lang="en-GB"/>
            </a:p>
          </p:txBody>
        </p:sp>
      </p:grpSp>
      <p:grpSp>
        <p:nvGrpSpPr>
          <p:cNvPr id="27" name="Group 27"/>
          <p:cNvGrpSpPr/>
          <p:nvPr/>
        </p:nvGrpSpPr>
        <p:grpSpPr>
          <a:xfrm>
            <a:off x="4800600" y="3542565"/>
            <a:ext cx="5886450" cy="657225"/>
            <a:chOff x="0" y="0"/>
            <a:chExt cx="7848600" cy="876300"/>
          </a:xfrm>
        </p:grpSpPr>
        <p:sp>
          <p:nvSpPr>
            <p:cNvPr id="28" name="Freeform 28"/>
            <p:cNvSpPr/>
            <p:nvPr/>
          </p:nvSpPr>
          <p:spPr>
            <a:xfrm>
              <a:off x="0" y="0"/>
              <a:ext cx="7848600" cy="876300"/>
            </a:xfrm>
            <a:custGeom>
              <a:avLst/>
              <a:gdLst/>
              <a:ahLst/>
              <a:cxnLst/>
              <a:rect l="l" t="t" r="r" b="b"/>
              <a:pathLst>
                <a:path w="7848600" h="876300">
                  <a:moveTo>
                    <a:pt x="0" y="0"/>
                  </a:moveTo>
                  <a:lnTo>
                    <a:pt x="7848600" y="0"/>
                  </a:lnTo>
                  <a:lnTo>
                    <a:pt x="7848600" y="876300"/>
                  </a:lnTo>
                  <a:lnTo>
                    <a:pt x="0" y="876300"/>
                  </a:lnTo>
                  <a:close/>
                </a:path>
              </a:pathLst>
            </a:custGeom>
            <a:blipFill>
              <a:blip r:embed="rId3">
                <a:alphaModFix amt="0"/>
              </a:blip>
              <a:stretch>
                <a:fillRect t="-124518" b="-124518"/>
              </a:stretch>
            </a:blipFill>
          </p:spPr>
          <p:txBody>
            <a:bodyPr/>
            <a:lstStyle/>
            <a:p>
              <a:endParaRPr lang="en-GB"/>
            </a:p>
          </p:txBody>
        </p:sp>
        <p:sp>
          <p:nvSpPr>
            <p:cNvPr id="29" name="TextBox 29"/>
            <p:cNvSpPr txBox="1"/>
            <p:nvPr/>
          </p:nvSpPr>
          <p:spPr>
            <a:xfrm>
              <a:off x="0" y="0"/>
              <a:ext cx="7848600" cy="876300"/>
            </a:xfrm>
            <a:prstGeom prst="rect">
              <a:avLst/>
            </a:prstGeom>
          </p:spPr>
          <p:txBody>
            <a:bodyPr lIns="0" tIns="0" rIns="0" bIns="0" rtlCol="0" anchor="ctr"/>
            <a:lstStyle/>
            <a:p>
              <a:pPr algn="l">
                <a:lnSpc>
                  <a:spcPts val="3104"/>
                </a:lnSpc>
              </a:pPr>
              <a:r>
                <a:rPr lang="en-US" sz="2587" b="1">
                  <a:solidFill>
                    <a:srgbClr val="FFFFFF"/>
                  </a:solidFill>
                  <a:latin typeface="Montserrat Bold"/>
                  <a:ea typeface="Montserrat Bold"/>
                  <a:cs typeface="Montserrat Bold"/>
                  <a:sym typeface="Montserrat Bold"/>
                </a:rPr>
                <a:t>OPERATIONAL EFFECT</a:t>
              </a:r>
            </a:p>
          </p:txBody>
        </p:sp>
      </p:grpSp>
      <p:grpSp>
        <p:nvGrpSpPr>
          <p:cNvPr id="30" name="Group 30"/>
          <p:cNvGrpSpPr/>
          <p:nvPr/>
        </p:nvGrpSpPr>
        <p:grpSpPr>
          <a:xfrm>
            <a:off x="10887075" y="3542565"/>
            <a:ext cx="6457950" cy="657225"/>
            <a:chOff x="0" y="0"/>
            <a:chExt cx="8610600" cy="876300"/>
          </a:xfrm>
        </p:grpSpPr>
        <p:sp>
          <p:nvSpPr>
            <p:cNvPr id="31" name="Freeform 31"/>
            <p:cNvSpPr/>
            <p:nvPr/>
          </p:nvSpPr>
          <p:spPr>
            <a:xfrm>
              <a:off x="0" y="0"/>
              <a:ext cx="8610600" cy="876300"/>
            </a:xfrm>
            <a:custGeom>
              <a:avLst/>
              <a:gdLst/>
              <a:ahLst/>
              <a:cxnLst/>
              <a:rect l="l" t="t" r="r" b="b"/>
              <a:pathLst>
                <a:path w="8610600" h="876300">
                  <a:moveTo>
                    <a:pt x="0" y="0"/>
                  </a:moveTo>
                  <a:lnTo>
                    <a:pt x="8610600" y="0"/>
                  </a:lnTo>
                  <a:lnTo>
                    <a:pt x="8610600" y="876300"/>
                  </a:lnTo>
                  <a:lnTo>
                    <a:pt x="0" y="876300"/>
                  </a:lnTo>
                  <a:close/>
                </a:path>
              </a:pathLst>
            </a:custGeom>
            <a:solidFill>
              <a:srgbClr val="010157"/>
            </a:solidFill>
          </p:spPr>
          <p:txBody>
            <a:bodyPr/>
            <a:lstStyle/>
            <a:p>
              <a:endParaRPr lang="en-GB"/>
            </a:p>
          </p:txBody>
        </p:sp>
      </p:grpSp>
      <p:grpSp>
        <p:nvGrpSpPr>
          <p:cNvPr id="32" name="Group 32"/>
          <p:cNvGrpSpPr/>
          <p:nvPr/>
        </p:nvGrpSpPr>
        <p:grpSpPr>
          <a:xfrm>
            <a:off x="11087100" y="3542565"/>
            <a:ext cx="6143625" cy="657225"/>
            <a:chOff x="0" y="0"/>
            <a:chExt cx="8191500" cy="876300"/>
          </a:xfrm>
        </p:grpSpPr>
        <p:sp>
          <p:nvSpPr>
            <p:cNvPr id="33" name="Freeform 33"/>
            <p:cNvSpPr/>
            <p:nvPr/>
          </p:nvSpPr>
          <p:spPr>
            <a:xfrm>
              <a:off x="0" y="0"/>
              <a:ext cx="8191500" cy="876300"/>
            </a:xfrm>
            <a:custGeom>
              <a:avLst/>
              <a:gdLst/>
              <a:ahLst/>
              <a:cxnLst/>
              <a:rect l="l" t="t" r="r" b="b"/>
              <a:pathLst>
                <a:path w="8191500" h="876300">
                  <a:moveTo>
                    <a:pt x="0" y="0"/>
                  </a:moveTo>
                  <a:lnTo>
                    <a:pt x="8191500" y="0"/>
                  </a:lnTo>
                  <a:lnTo>
                    <a:pt x="8191500" y="876300"/>
                  </a:lnTo>
                  <a:lnTo>
                    <a:pt x="0" y="876300"/>
                  </a:lnTo>
                  <a:close/>
                </a:path>
              </a:pathLst>
            </a:custGeom>
            <a:blipFill>
              <a:blip r:embed="rId3">
                <a:alphaModFix amt="0"/>
              </a:blip>
              <a:stretch>
                <a:fillRect t="-132142" b="-132142"/>
              </a:stretch>
            </a:blipFill>
          </p:spPr>
          <p:txBody>
            <a:bodyPr/>
            <a:lstStyle/>
            <a:p>
              <a:endParaRPr lang="en-GB"/>
            </a:p>
          </p:txBody>
        </p:sp>
        <p:sp>
          <p:nvSpPr>
            <p:cNvPr id="34" name="TextBox 34"/>
            <p:cNvSpPr txBox="1"/>
            <p:nvPr/>
          </p:nvSpPr>
          <p:spPr>
            <a:xfrm>
              <a:off x="0" y="0"/>
              <a:ext cx="8191500" cy="876300"/>
            </a:xfrm>
            <a:prstGeom prst="rect">
              <a:avLst/>
            </a:prstGeom>
          </p:spPr>
          <p:txBody>
            <a:bodyPr lIns="0" tIns="0" rIns="0" bIns="0" rtlCol="0" anchor="ctr"/>
            <a:lstStyle/>
            <a:p>
              <a:pPr algn="l">
                <a:lnSpc>
                  <a:spcPts val="3104"/>
                </a:lnSpc>
              </a:pPr>
              <a:r>
                <a:rPr lang="en-US" sz="2587" b="1">
                  <a:solidFill>
                    <a:srgbClr val="FFFFFF"/>
                  </a:solidFill>
                  <a:latin typeface="Montserrat Bold"/>
                  <a:ea typeface="Montserrat Bold"/>
                  <a:cs typeface="Montserrat Bold"/>
                  <a:sym typeface="Montserrat Bold"/>
                </a:rPr>
                <a:t>RESPONSE</a:t>
              </a:r>
            </a:p>
          </p:txBody>
        </p:sp>
      </p:grpSp>
      <p:grpSp>
        <p:nvGrpSpPr>
          <p:cNvPr id="35" name="Group 35"/>
          <p:cNvGrpSpPr/>
          <p:nvPr/>
        </p:nvGrpSpPr>
        <p:grpSpPr>
          <a:xfrm>
            <a:off x="1028700" y="4199790"/>
            <a:ext cx="3571875" cy="985838"/>
            <a:chOff x="0" y="0"/>
            <a:chExt cx="4762500" cy="1314450"/>
          </a:xfrm>
        </p:grpSpPr>
        <p:sp>
          <p:nvSpPr>
            <p:cNvPr id="36" name="Freeform 36"/>
            <p:cNvSpPr/>
            <p:nvPr/>
          </p:nvSpPr>
          <p:spPr>
            <a:xfrm>
              <a:off x="0" y="0"/>
              <a:ext cx="4762500" cy="1314450"/>
            </a:xfrm>
            <a:custGeom>
              <a:avLst/>
              <a:gdLst/>
              <a:ahLst/>
              <a:cxnLst/>
              <a:rect l="l" t="t" r="r" b="b"/>
              <a:pathLst>
                <a:path w="4762500" h="1314450">
                  <a:moveTo>
                    <a:pt x="0" y="0"/>
                  </a:moveTo>
                  <a:lnTo>
                    <a:pt x="4762500" y="0"/>
                  </a:lnTo>
                  <a:lnTo>
                    <a:pt x="4762500" y="1314450"/>
                  </a:lnTo>
                  <a:lnTo>
                    <a:pt x="0" y="1314450"/>
                  </a:lnTo>
                  <a:close/>
                </a:path>
              </a:pathLst>
            </a:custGeom>
            <a:solidFill>
              <a:srgbClr val="EDF4FA"/>
            </a:solidFill>
          </p:spPr>
          <p:txBody>
            <a:bodyPr/>
            <a:lstStyle/>
            <a:p>
              <a:endParaRPr lang="en-GB"/>
            </a:p>
          </p:txBody>
        </p:sp>
      </p:grpSp>
      <p:grpSp>
        <p:nvGrpSpPr>
          <p:cNvPr id="37" name="Group 37"/>
          <p:cNvGrpSpPr/>
          <p:nvPr/>
        </p:nvGrpSpPr>
        <p:grpSpPr>
          <a:xfrm>
            <a:off x="1228725" y="4331118"/>
            <a:ext cx="4104272" cy="814388"/>
            <a:chOff x="0" y="0"/>
            <a:chExt cx="5472363" cy="1085850"/>
          </a:xfrm>
        </p:grpSpPr>
        <p:sp>
          <p:nvSpPr>
            <p:cNvPr id="38" name="Freeform 38"/>
            <p:cNvSpPr/>
            <p:nvPr/>
          </p:nvSpPr>
          <p:spPr>
            <a:xfrm>
              <a:off x="0" y="0"/>
              <a:ext cx="5472363" cy="1085850"/>
            </a:xfrm>
            <a:custGeom>
              <a:avLst/>
              <a:gdLst/>
              <a:ahLst/>
              <a:cxnLst/>
              <a:rect l="l" t="t" r="r" b="b"/>
              <a:pathLst>
                <a:path w="5472363" h="1085850">
                  <a:moveTo>
                    <a:pt x="0" y="0"/>
                  </a:moveTo>
                  <a:lnTo>
                    <a:pt x="5472363" y="0"/>
                  </a:lnTo>
                  <a:lnTo>
                    <a:pt x="5472363" y="1085850"/>
                  </a:lnTo>
                  <a:lnTo>
                    <a:pt x="0" y="1085850"/>
                  </a:lnTo>
                  <a:close/>
                </a:path>
              </a:pathLst>
            </a:custGeom>
            <a:blipFill>
              <a:blip r:embed="rId3">
                <a:alphaModFix amt="0"/>
              </a:blip>
              <a:stretch>
                <a:fillRect t="-25889" r="22718" b="-25889"/>
              </a:stretch>
            </a:blipFill>
          </p:spPr>
          <p:txBody>
            <a:bodyPr/>
            <a:lstStyle/>
            <a:p>
              <a:endParaRPr lang="en-GB"/>
            </a:p>
          </p:txBody>
        </p:sp>
        <p:sp>
          <p:nvSpPr>
            <p:cNvPr id="39" name="TextBox 39"/>
            <p:cNvSpPr txBox="1"/>
            <p:nvPr/>
          </p:nvSpPr>
          <p:spPr>
            <a:xfrm>
              <a:off x="0" y="0"/>
              <a:ext cx="5472363" cy="1085850"/>
            </a:xfrm>
            <a:prstGeom prst="rect">
              <a:avLst/>
            </a:prstGeom>
          </p:spPr>
          <p:txBody>
            <a:bodyPr lIns="0" tIns="0" rIns="0" bIns="0" rtlCol="0" anchor="ctr"/>
            <a:lstStyle/>
            <a:p>
              <a:pPr algn="l">
                <a:lnSpc>
                  <a:spcPts val="3104"/>
                </a:lnSpc>
              </a:pPr>
              <a:r>
                <a:rPr lang="en-US" sz="2587" b="1">
                  <a:solidFill>
                    <a:srgbClr val="010157"/>
                  </a:solidFill>
                  <a:latin typeface="Montserrat Bold"/>
                  <a:ea typeface="Montserrat Bold"/>
                  <a:cs typeface="Montserrat Bold"/>
                  <a:sym typeface="Montserrat Bold"/>
                </a:rPr>
                <a:t>REMOTE LOCATION</a:t>
              </a:r>
            </a:p>
          </p:txBody>
        </p:sp>
      </p:grpSp>
      <p:grpSp>
        <p:nvGrpSpPr>
          <p:cNvPr id="40" name="Group 40"/>
          <p:cNvGrpSpPr/>
          <p:nvPr/>
        </p:nvGrpSpPr>
        <p:grpSpPr>
          <a:xfrm>
            <a:off x="4600575" y="4199790"/>
            <a:ext cx="6286500" cy="985838"/>
            <a:chOff x="0" y="0"/>
            <a:chExt cx="8382000" cy="1314450"/>
          </a:xfrm>
        </p:grpSpPr>
        <p:sp>
          <p:nvSpPr>
            <p:cNvPr id="41" name="Freeform 41"/>
            <p:cNvSpPr/>
            <p:nvPr/>
          </p:nvSpPr>
          <p:spPr>
            <a:xfrm>
              <a:off x="0" y="0"/>
              <a:ext cx="8382000" cy="1314450"/>
            </a:xfrm>
            <a:custGeom>
              <a:avLst/>
              <a:gdLst/>
              <a:ahLst/>
              <a:cxnLst/>
              <a:rect l="l" t="t" r="r" b="b"/>
              <a:pathLst>
                <a:path w="8382000" h="1314450">
                  <a:moveTo>
                    <a:pt x="0" y="0"/>
                  </a:moveTo>
                  <a:lnTo>
                    <a:pt x="8382000" y="0"/>
                  </a:lnTo>
                  <a:lnTo>
                    <a:pt x="8382000" y="1314450"/>
                  </a:lnTo>
                  <a:lnTo>
                    <a:pt x="0" y="1314450"/>
                  </a:lnTo>
                  <a:close/>
                </a:path>
              </a:pathLst>
            </a:custGeom>
            <a:solidFill>
              <a:srgbClr val="EDF4FA"/>
            </a:solidFill>
          </p:spPr>
          <p:txBody>
            <a:bodyPr/>
            <a:lstStyle/>
            <a:p>
              <a:endParaRPr lang="en-GB"/>
            </a:p>
          </p:txBody>
        </p:sp>
      </p:grpSp>
      <p:grpSp>
        <p:nvGrpSpPr>
          <p:cNvPr id="42" name="Group 42"/>
          <p:cNvGrpSpPr/>
          <p:nvPr/>
        </p:nvGrpSpPr>
        <p:grpSpPr>
          <a:xfrm>
            <a:off x="5143500" y="4236621"/>
            <a:ext cx="5886450" cy="863282"/>
            <a:chOff x="0" y="0"/>
            <a:chExt cx="7848600" cy="1151042"/>
          </a:xfrm>
        </p:grpSpPr>
        <p:sp>
          <p:nvSpPr>
            <p:cNvPr id="43" name="Freeform 43"/>
            <p:cNvSpPr/>
            <p:nvPr/>
          </p:nvSpPr>
          <p:spPr>
            <a:xfrm>
              <a:off x="0" y="0"/>
              <a:ext cx="7848600" cy="1151042"/>
            </a:xfrm>
            <a:custGeom>
              <a:avLst/>
              <a:gdLst/>
              <a:ahLst/>
              <a:cxnLst/>
              <a:rect l="l" t="t" r="r" b="b"/>
              <a:pathLst>
                <a:path w="7848600" h="1151042">
                  <a:moveTo>
                    <a:pt x="0" y="0"/>
                  </a:moveTo>
                  <a:lnTo>
                    <a:pt x="7848600" y="0"/>
                  </a:lnTo>
                  <a:lnTo>
                    <a:pt x="7848600" y="1151042"/>
                  </a:lnTo>
                  <a:lnTo>
                    <a:pt x="0" y="1151042"/>
                  </a:lnTo>
                  <a:close/>
                </a:path>
              </a:pathLst>
            </a:custGeom>
            <a:blipFill>
              <a:blip r:embed="rId3">
                <a:alphaModFix amt="0"/>
              </a:blip>
              <a:stretch>
                <a:fillRect t="-85694" b="-80030"/>
              </a:stretch>
            </a:blipFill>
          </p:spPr>
          <p:txBody>
            <a:bodyPr/>
            <a:lstStyle/>
            <a:p>
              <a:endParaRPr lang="en-GB"/>
            </a:p>
          </p:txBody>
        </p:sp>
        <p:sp>
          <p:nvSpPr>
            <p:cNvPr id="44" name="TextBox 44"/>
            <p:cNvSpPr txBox="1"/>
            <p:nvPr/>
          </p:nvSpPr>
          <p:spPr>
            <a:xfrm>
              <a:off x="0" y="9525"/>
              <a:ext cx="7848600" cy="1141517"/>
            </a:xfrm>
            <a:prstGeom prst="rect">
              <a:avLst/>
            </a:prstGeom>
          </p:spPr>
          <p:txBody>
            <a:bodyPr lIns="0" tIns="0" rIns="0" bIns="0" rtlCol="0" anchor="ctr"/>
            <a:lstStyle/>
            <a:p>
              <a:pPr algn="l">
                <a:lnSpc>
                  <a:spcPts val="2999"/>
                </a:lnSpc>
              </a:pPr>
              <a:r>
                <a:rPr lang="en-US" sz="2499">
                  <a:solidFill>
                    <a:srgbClr val="142735"/>
                  </a:solidFill>
                  <a:latin typeface="Montserrat"/>
                  <a:ea typeface="Montserrat"/>
                  <a:cs typeface="Montserrat"/>
                  <a:sym typeface="Montserrat"/>
                </a:rPr>
                <a:t>Low traffic weakens normal commercial returns</a:t>
              </a:r>
            </a:p>
          </p:txBody>
        </p:sp>
      </p:grpSp>
      <p:grpSp>
        <p:nvGrpSpPr>
          <p:cNvPr id="45" name="Group 45"/>
          <p:cNvGrpSpPr/>
          <p:nvPr/>
        </p:nvGrpSpPr>
        <p:grpSpPr>
          <a:xfrm>
            <a:off x="10887075" y="4199790"/>
            <a:ext cx="6543675" cy="985838"/>
            <a:chOff x="0" y="0"/>
            <a:chExt cx="8724900" cy="1314450"/>
          </a:xfrm>
        </p:grpSpPr>
        <p:sp>
          <p:nvSpPr>
            <p:cNvPr id="46" name="Freeform 46"/>
            <p:cNvSpPr/>
            <p:nvPr/>
          </p:nvSpPr>
          <p:spPr>
            <a:xfrm>
              <a:off x="0" y="0"/>
              <a:ext cx="8724900" cy="1314450"/>
            </a:xfrm>
            <a:custGeom>
              <a:avLst/>
              <a:gdLst/>
              <a:ahLst/>
              <a:cxnLst/>
              <a:rect l="l" t="t" r="r" b="b"/>
              <a:pathLst>
                <a:path w="8724900" h="1314450">
                  <a:moveTo>
                    <a:pt x="0" y="0"/>
                  </a:moveTo>
                  <a:lnTo>
                    <a:pt x="8724900" y="0"/>
                  </a:lnTo>
                  <a:lnTo>
                    <a:pt x="8724900" y="1314450"/>
                  </a:lnTo>
                  <a:lnTo>
                    <a:pt x="0" y="1314450"/>
                  </a:lnTo>
                  <a:close/>
                </a:path>
              </a:pathLst>
            </a:custGeom>
            <a:solidFill>
              <a:srgbClr val="EDF4FA"/>
            </a:solidFill>
          </p:spPr>
          <p:txBody>
            <a:bodyPr/>
            <a:lstStyle/>
            <a:p>
              <a:endParaRPr lang="en-GB"/>
            </a:p>
          </p:txBody>
        </p:sp>
      </p:grpSp>
      <p:grpSp>
        <p:nvGrpSpPr>
          <p:cNvPr id="47" name="Group 47"/>
          <p:cNvGrpSpPr/>
          <p:nvPr/>
        </p:nvGrpSpPr>
        <p:grpSpPr>
          <a:xfrm>
            <a:off x="11287125" y="4322346"/>
            <a:ext cx="6143625" cy="863282"/>
            <a:chOff x="0" y="0"/>
            <a:chExt cx="8191500" cy="1151042"/>
          </a:xfrm>
        </p:grpSpPr>
        <p:sp>
          <p:nvSpPr>
            <p:cNvPr id="48" name="Freeform 48"/>
            <p:cNvSpPr/>
            <p:nvPr/>
          </p:nvSpPr>
          <p:spPr>
            <a:xfrm>
              <a:off x="0" y="0"/>
              <a:ext cx="8191500" cy="1151042"/>
            </a:xfrm>
            <a:custGeom>
              <a:avLst/>
              <a:gdLst/>
              <a:ahLst/>
              <a:cxnLst/>
              <a:rect l="l" t="t" r="r" b="b"/>
              <a:pathLst>
                <a:path w="8191500" h="1151042">
                  <a:moveTo>
                    <a:pt x="0" y="0"/>
                  </a:moveTo>
                  <a:lnTo>
                    <a:pt x="8191500" y="0"/>
                  </a:lnTo>
                  <a:lnTo>
                    <a:pt x="8191500" y="1151042"/>
                  </a:lnTo>
                  <a:lnTo>
                    <a:pt x="0" y="1151042"/>
                  </a:lnTo>
                  <a:close/>
                </a:path>
              </a:pathLst>
            </a:custGeom>
            <a:blipFill>
              <a:blip r:embed="rId3">
                <a:alphaModFix amt="0"/>
              </a:blip>
              <a:stretch>
                <a:fillRect t="-91498" b="-85835"/>
              </a:stretch>
            </a:blipFill>
          </p:spPr>
          <p:txBody>
            <a:bodyPr/>
            <a:lstStyle/>
            <a:p>
              <a:endParaRPr lang="en-GB"/>
            </a:p>
          </p:txBody>
        </p:sp>
        <p:sp>
          <p:nvSpPr>
            <p:cNvPr id="49" name="TextBox 49"/>
            <p:cNvSpPr txBox="1"/>
            <p:nvPr/>
          </p:nvSpPr>
          <p:spPr>
            <a:xfrm>
              <a:off x="0" y="9525"/>
              <a:ext cx="8191500" cy="1141517"/>
            </a:xfrm>
            <a:prstGeom prst="rect">
              <a:avLst/>
            </a:prstGeom>
          </p:spPr>
          <p:txBody>
            <a:bodyPr lIns="0" tIns="0" rIns="0" bIns="0" rtlCol="0" anchor="ctr"/>
            <a:lstStyle/>
            <a:p>
              <a:pPr algn="l">
                <a:lnSpc>
                  <a:spcPts val="2999"/>
                </a:lnSpc>
              </a:pPr>
              <a:r>
                <a:rPr lang="en-US" sz="2499">
                  <a:solidFill>
                    <a:srgbClr val="142735"/>
                  </a:solidFill>
                  <a:latin typeface="Montserrat"/>
                  <a:ea typeface="Montserrat"/>
                  <a:cs typeface="Montserrat"/>
                  <a:sym typeface="Montserrat"/>
                </a:rPr>
                <a:t>Satellite, shared rural sites, outcome subsidy</a:t>
              </a:r>
            </a:p>
          </p:txBody>
        </p:sp>
      </p:grpSp>
      <p:grpSp>
        <p:nvGrpSpPr>
          <p:cNvPr id="50" name="Group 50"/>
          <p:cNvGrpSpPr/>
          <p:nvPr/>
        </p:nvGrpSpPr>
        <p:grpSpPr>
          <a:xfrm>
            <a:off x="1028700" y="5185627"/>
            <a:ext cx="16316325" cy="985838"/>
            <a:chOff x="0" y="0"/>
            <a:chExt cx="21755100" cy="1314450"/>
          </a:xfrm>
        </p:grpSpPr>
        <p:sp>
          <p:nvSpPr>
            <p:cNvPr id="51" name="Freeform 51"/>
            <p:cNvSpPr/>
            <p:nvPr/>
          </p:nvSpPr>
          <p:spPr>
            <a:xfrm>
              <a:off x="0" y="0"/>
              <a:ext cx="21755100" cy="1314450"/>
            </a:xfrm>
            <a:custGeom>
              <a:avLst/>
              <a:gdLst/>
              <a:ahLst/>
              <a:cxnLst/>
              <a:rect l="l" t="t" r="r" b="b"/>
              <a:pathLst>
                <a:path w="21755100" h="1314450">
                  <a:moveTo>
                    <a:pt x="0" y="0"/>
                  </a:moveTo>
                  <a:lnTo>
                    <a:pt x="21755100" y="0"/>
                  </a:lnTo>
                  <a:lnTo>
                    <a:pt x="21755100" y="1314450"/>
                  </a:lnTo>
                  <a:lnTo>
                    <a:pt x="0" y="1314450"/>
                  </a:lnTo>
                  <a:close/>
                </a:path>
              </a:pathLst>
            </a:custGeom>
            <a:solidFill>
              <a:srgbClr val="DA5D21"/>
            </a:solidFill>
          </p:spPr>
          <p:txBody>
            <a:bodyPr/>
            <a:lstStyle/>
            <a:p>
              <a:endParaRPr lang="en-GB"/>
            </a:p>
          </p:txBody>
        </p:sp>
      </p:grpSp>
      <p:grpSp>
        <p:nvGrpSpPr>
          <p:cNvPr id="52" name="Group 52"/>
          <p:cNvGrpSpPr/>
          <p:nvPr/>
        </p:nvGrpSpPr>
        <p:grpSpPr>
          <a:xfrm>
            <a:off x="1228725" y="5316955"/>
            <a:ext cx="4555457" cy="814388"/>
            <a:chOff x="0" y="0"/>
            <a:chExt cx="6073942" cy="1085850"/>
          </a:xfrm>
        </p:grpSpPr>
        <p:sp>
          <p:nvSpPr>
            <p:cNvPr id="53" name="Freeform 53"/>
            <p:cNvSpPr/>
            <p:nvPr/>
          </p:nvSpPr>
          <p:spPr>
            <a:xfrm>
              <a:off x="0" y="0"/>
              <a:ext cx="6073942" cy="1085850"/>
            </a:xfrm>
            <a:custGeom>
              <a:avLst/>
              <a:gdLst/>
              <a:ahLst/>
              <a:cxnLst/>
              <a:rect l="l" t="t" r="r" b="b"/>
              <a:pathLst>
                <a:path w="6073942" h="1085850">
                  <a:moveTo>
                    <a:pt x="0" y="0"/>
                  </a:moveTo>
                  <a:lnTo>
                    <a:pt x="6073942" y="0"/>
                  </a:lnTo>
                  <a:lnTo>
                    <a:pt x="6073942" y="1085850"/>
                  </a:lnTo>
                  <a:lnTo>
                    <a:pt x="0" y="1085850"/>
                  </a:lnTo>
                  <a:close/>
                </a:path>
              </a:pathLst>
            </a:custGeom>
            <a:blipFill>
              <a:blip r:embed="rId3">
                <a:alphaModFix amt="0"/>
              </a:blip>
              <a:stretch>
                <a:fillRect t="-25889" r="30373" b="-25889"/>
              </a:stretch>
            </a:blipFill>
          </p:spPr>
          <p:txBody>
            <a:bodyPr/>
            <a:lstStyle/>
            <a:p>
              <a:endParaRPr lang="en-GB"/>
            </a:p>
          </p:txBody>
        </p:sp>
        <p:sp>
          <p:nvSpPr>
            <p:cNvPr id="54" name="TextBox 54"/>
            <p:cNvSpPr txBox="1"/>
            <p:nvPr/>
          </p:nvSpPr>
          <p:spPr>
            <a:xfrm>
              <a:off x="0" y="0"/>
              <a:ext cx="6073942" cy="1085850"/>
            </a:xfrm>
            <a:prstGeom prst="rect">
              <a:avLst/>
            </a:prstGeom>
          </p:spPr>
          <p:txBody>
            <a:bodyPr lIns="0" tIns="0" rIns="0" bIns="0" rtlCol="0" anchor="ctr"/>
            <a:lstStyle/>
            <a:p>
              <a:pPr algn="l">
                <a:lnSpc>
                  <a:spcPts val="3104"/>
                </a:lnSpc>
              </a:pPr>
              <a:r>
                <a:rPr lang="en-US" sz="2587" b="1">
                  <a:solidFill>
                    <a:srgbClr val="FFFFFF"/>
                  </a:solidFill>
                  <a:latin typeface="Montserrat Bold"/>
                  <a:ea typeface="Montserrat Bold"/>
                  <a:cs typeface="Montserrat Bold"/>
                  <a:sym typeface="Montserrat Bold"/>
                </a:rPr>
                <a:t>WEAK OR NO GRID</a:t>
              </a:r>
            </a:p>
          </p:txBody>
        </p:sp>
      </p:grpSp>
      <p:grpSp>
        <p:nvGrpSpPr>
          <p:cNvPr id="55" name="Group 55"/>
          <p:cNvGrpSpPr/>
          <p:nvPr/>
        </p:nvGrpSpPr>
        <p:grpSpPr>
          <a:xfrm>
            <a:off x="4600575" y="5185627"/>
            <a:ext cx="6286500" cy="985838"/>
            <a:chOff x="0" y="0"/>
            <a:chExt cx="8382000" cy="1314450"/>
          </a:xfrm>
        </p:grpSpPr>
        <p:sp>
          <p:nvSpPr>
            <p:cNvPr id="56" name="Freeform 56"/>
            <p:cNvSpPr/>
            <p:nvPr/>
          </p:nvSpPr>
          <p:spPr>
            <a:xfrm>
              <a:off x="0" y="0"/>
              <a:ext cx="8382000" cy="1314450"/>
            </a:xfrm>
            <a:custGeom>
              <a:avLst/>
              <a:gdLst/>
              <a:ahLst/>
              <a:cxnLst/>
              <a:rect l="l" t="t" r="r" b="b"/>
              <a:pathLst>
                <a:path w="8382000" h="1314450">
                  <a:moveTo>
                    <a:pt x="0" y="0"/>
                  </a:moveTo>
                  <a:lnTo>
                    <a:pt x="8382000" y="0"/>
                  </a:lnTo>
                  <a:lnTo>
                    <a:pt x="8382000" y="1314450"/>
                  </a:lnTo>
                  <a:lnTo>
                    <a:pt x="0" y="1314450"/>
                  </a:lnTo>
                  <a:close/>
                </a:path>
              </a:pathLst>
            </a:custGeom>
            <a:solidFill>
              <a:srgbClr val="DA5D21"/>
            </a:solidFill>
          </p:spPr>
          <p:txBody>
            <a:bodyPr/>
            <a:lstStyle/>
            <a:p>
              <a:endParaRPr lang="en-GB"/>
            </a:p>
          </p:txBody>
        </p:sp>
      </p:grpSp>
      <p:grpSp>
        <p:nvGrpSpPr>
          <p:cNvPr id="57" name="Group 57"/>
          <p:cNvGrpSpPr/>
          <p:nvPr/>
        </p:nvGrpSpPr>
        <p:grpSpPr>
          <a:xfrm>
            <a:off x="5143500" y="5325487"/>
            <a:ext cx="5886450" cy="863282"/>
            <a:chOff x="0" y="0"/>
            <a:chExt cx="7848600" cy="1151042"/>
          </a:xfrm>
        </p:grpSpPr>
        <p:sp>
          <p:nvSpPr>
            <p:cNvPr id="58" name="Freeform 58"/>
            <p:cNvSpPr/>
            <p:nvPr/>
          </p:nvSpPr>
          <p:spPr>
            <a:xfrm>
              <a:off x="0" y="0"/>
              <a:ext cx="7848600" cy="1151042"/>
            </a:xfrm>
            <a:custGeom>
              <a:avLst/>
              <a:gdLst/>
              <a:ahLst/>
              <a:cxnLst/>
              <a:rect l="l" t="t" r="r" b="b"/>
              <a:pathLst>
                <a:path w="7848600" h="1151042">
                  <a:moveTo>
                    <a:pt x="0" y="0"/>
                  </a:moveTo>
                  <a:lnTo>
                    <a:pt x="7848600" y="0"/>
                  </a:lnTo>
                  <a:lnTo>
                    <a:pt x="7848600" y="1151042"/>
                  </a:lnTo>
                  <a:lnTo>
                    <a:pt x="0" y="1151042"/>
                  </a:lnTo>
                  <a:close/>
                </a:path>
              </a:pathLst>
            </a:custGeom>
            <a:blipFill>
              <a:blip r:embed="rId3">
                <a:alphaModFix amt="0"/>
              </a:blip>
              <a:stretch>
                <a:fillRect t="-85694" b="-80030"/>
              </a:stretch>
            </a:blipFill>
          </p:spPr>
          <p:txBody>
            <a:bodyPr/>
            <a:lstStyle/>
            <a:p>
              <a:endParaRPr lang="en-GB"/>
            </a:p>
          </p:txBody>
        </p:sp>
        <p:sp>
          <p:nvSpPr>
            <p:cNvPr id="59" name="TextBox 59"/>
            <p:cNvSpPr txBox="1"/>
            <p:nvPr/>
          </p:nvSpPr>
          <p:spPr>
            <a:xfrm>
              <a:off x="0" y="9525"/>
              <a:ext cx="7848600" cy="1141517"/>
            </a:xfrm>
            <a:prstGeom prst="rect">
              <a:avLst/>
            </a:prstGeom>
          </p:spPr>
          <p:txBody>
            <a:bodyPr lIns="0" tIns="0" rIns="0" bIns="0" rtlCol="0" anchor="ctr"/>
            <a:lstStyle/>
            <a:p>
              <a:pPr algn="l">
                <a:lnSpc>
                  <a:spcPts val="2999"/>
                </a:lnSpc>
              </a:pPr>
              <a:r>
                <a:rPr lang="en-US" sz="2499">
                  <a:solidFill>
                    <a:srgbClr val="FFFFFF"/>
                  </a:solidFill>
                  <a:latin typeface="Montserrat"/>
                  <a:ea typeface="Montserrat"/>
                  <a:cs typeface="Montserrat"/>
                  <a:sym typeface="Montserrat"/>
                </a:rPr>
                <a:t>Generator dependence raises cost and failure risk</a:t>
              </a:r>
            </a:p>
          </p:txBody>
        </p:sp>
      </p:grpSp>
      <p:grpSp>
        <p:nvGrpSpPr>
          <p:cNvPr id="60" name="Group 60"/>
          <p:cNvGrpSpPr/>
          <p:nvPr/>
        </p:nvGrpSpPr>
        <p:grpSpPr>
          <a:xfrm>
            <a:off x="10887075" y="5185627"/>
            <a:ext cx="6543675" cy="985838"/>
            <a:chOff x="0" y="0"/>
            <a:chExt cx="8724900" cy="1314450"/>
          </a:xfrm>
        </p:grpSpPr>
        <p:sp>
          <p:nvSpPr>
            <p:cNvPr id="61" name="Freeform 61"/>
            <p:cNvSpPr/>
            <p:nvPr/>
          </p:nvSpPr>
          <p:spPr>
            <a:xfrm>
              <a:off x="0" y="0"/>
              <a:ext cx="8724900" cy="1314450"/>
            </a:xfrm>
            <a:custGeom>
              <a:avLst/>
              <a:gdLst/>
              <a:ahLst/>
              <a:cxnLst/>
              <a:rect l="l" t="t" r="r" b="b"/>
              <a:pathLst>
                <a:path w="8724900" h="1314450">
                  <a:moveTo>
                    <a:pt x="0" y="0"/>
                  </a:moveTo>
                  <a:lnTo>
                    <a:pt x="8724900" y="0"/>
                  </a:lnTo>
                  <a:lnTo>
                    <a:pt x="8724900" y="1314450"/>
                  </a:lnTo>
                  <a:lnTo>
                    <a:pt x="0" y="1314450"/>
                  </a:lnTo>
                  <a:close/>
                </a:path>
              </a:pathLst>
            </a:custGeom>
            <a:solidFill>
              <a:srgbClr val="DA5D21"/>
            </a:solidFill>
          </p:spPr>
          <p:txBody>
            <a:bodyPr/>
            <a:lstStyle/>
            <a:p>
              <a:endParaRPr lang="en-GB"/>
            </a:p>
          </p:txBody>
        </p:sp>
      </p:grpSp>
      <p:grpSp>
        <p:nvGrpSpPr>
          <p:cNvPr id="62" name="Group 62"/>
          <p:cNvGrpSpPr/>
          <p:nvPr/>
        </p:nvGrpSpPr>
        <p:grpSpPr>
          <a:xfrm>
            <a:off x="11287125" y="5355808"/>
            <a:ext cx="6143625" cy="863282"/>
            <a:chOff x="0" y="0"/>
            <a:chExt cx="8191500" cy="1151042"/>
          </a:xfrm>
        </p:grpSpPr>
        <p:sp>
          <p:nvSpPr>
            <p:cNvPr id="63" name="Freeform 63"/>
            <p:cNvSpPr/>
            <p:nvPr/>
          </p:nvSpPr>
          <p:spPr>
            <a:xfrm>
              <a:off x="0" y="0"/>
              <a:ext cx="8191500" cy="1151042"/>
            </a:xfrm>
            <a:custGeom>
              <a:avLst/>
              <a:gdLst/>
              <a:ahLst/>
              <a:cxnLst/>
              <a:rect l="l" t="t" r="r" b="b"/>
              <a:pathLst>
                <a:path w="8191500" h="1151042">
                  <a:moveTo>
                    <a:pt x="0" y="0"/>
                  </a:moveTo>
                  <a:lnTo>
                    <a:pt x="8191500" y="0"/>
                  </a:lnTo>
                  <a:lnTo>
                    <a:pt x="8191500" y="1151042"/>
                  </a:lnTo>
                  <a:lnTo>
                    <a:pt x="0" y="1151042"/>
                  </a:lnTo>
                  <a:close/>
                </a:path>
              </a:pathLst>
            </a:custGeom>
            <a:blipFill>
              <a:blip r:embed="rId3">
                <a:alphaModFix amt="0"/>
              </a:blip>
              <a:stretch>
                <a:fillRect t="-91498" b="-85835"/>
              </a:stretch>
            </a:blipFill>
          </p:spPr>
          <p:txBody>
            <a:bodyPr/>
            <a:lstStyle/>
            <a:p>
              <a:endParaRPr lang="en-GB"/>
            </a:p>
          </p:txBody>
        </p:sp>
        <p:sp>
          <p:nvSpPr>
            <p:cNvPr id="64" name="TextBox 64"/>
            <p:cNvSpPr txBox="1"/>
            <p:nvPr/>
          </p:nvSpPr>
          <p:spPr>
            <a:xfrm>
              <a:off x="0" y="9525"/>
              <a:ext cx="8191500" cy="1141517"/>
            </a:xfrm>
            <a:prstGeom prst="rect">
              <a:avLst/>
            </a:prstGeom>
          </p:spPr>
          <p:txBody>
            <a:bodyPr lIns="0" tIns="0" rIns="0" bIns="0" rtlCol="0" anchor="ctr"/>
            <a:lstStyle/>
            <a:p>
              <a:pPr algn="l">
                <a:lnSpc>
                  <a:spcPts val="2999"/>
                </a:lnSpc>
              </a:pPr>
              <a:r>
                <a:rPr lang="en-US" sz="2499">
                  <a:solidFill>
                    <a:srgbClr val="FFFFFF"/>
                  </a:solidFill>
                  <a:latin typeface="Montserrat"/>
                  <a:ea typeface="Montserrat"/>
                  <a:cs typeface="Montserrat"/>
                  <a:sym typeface="Montserrat"/>
                </a:rPr>
                <a:t>Solar, batteries, efficient loads, remote monitoring</a:t>
              </a:r>
            </a:p>
          </p:txBody>
        </p:sp>
      </p:grpSp>
      <p:grpSp>
        <p:nvGrpSpPr>
          <p:cNvPr id="65" name="Group 65"/>
          <p:cNvGrpSpPr/>
          <p:nvPr/>
        </p:nvGrpSpPr>
        <p:grpSpPr>
          <a:xfrm>
            <a:off x="1028700" y="6171465"/>
            <a:ext cx="3571875" cy="985838"/>
            <a:chOff x="0" y="0"/>
            <a:chExt cx="4762500" cy="1314450"/>
          </a:xfrm>
        </p:grpSpPr>
        <p:sp>
          <p:nvSpPr>
            <p:cNvPr id="66" name="Freeform 66"/>
            <p:cNvSpPr/>
            <p:nvPr/>
          </p:nvSpPr>
          <p:spPr>
            <a:xfrm>
              <a:off x="0" y="0"/>
              <a:ext cx="4762500" cy="1314450"/>
            </a:xfrm>
            <a:custGeom>
              <a:avLst/>
              <a:gdLst/>
              <a:ahLst/>
              <a:cxnLst/>
              <a:rect l="l" t="t" r="r" b="b"/>
              <a:pathLst>
                <a:path w="4762500" h="1314450">
                  <a:moveTo>
                    <a:pt x="0" y="0"/>
                  </a:moveTo>
                  <a:lnTo>
                    <a:pt x="4762500" y="0"/>
                  </a:lnTo>
                  <a:lnTo>
                    <a:pt x="4762500" y="1314450"/>
                  </a:lnTo>
                  <a:lnTo>
                    <a:pt x="0" y="1314450"/>
                  </a:lnTo>
                  <a:close/>
                </a:path>
              </a:pathLst>
            </a:custGeom>
            <a:solidFill>
              <a:srgbClr val="EDF4FA"/>
            </a:solidFill>
          </p:spPr>
          <p:txBody>
            <a:bodyPr/>
            <a:lstStyle/>
            <a:p>
              <a:endParaRPr lang="en-GB"/>
            </a:p>
          </p:txBody>
        </p:sp>
      </p:grpSp>
      <p:grpSp>
        <p:nvGrpSpPr>
          <p:cNvPr id="67" name="Group 67"/>
          <p:cNvGrpSpPr/>
          <p:nvPr/>
        </p:nvGrpSpPr>
        <p:grpSpPr>
          <a:xfrm>
            <a:off x="1228725" y="6257190"/>
            <a:ext cx="3171825" cy="814388"/>
            <a:chOff x="0" y="0"/>
            <a:chExt cx="4229100" cy="1085850"/>
          </a:xfrm>
        </p:grpSpPr>
        <p:sp>
          <p:nvSpPr>
            <p:cNvPr id="68" name="Freeform 68"/>
            <p:cNvSpPr/>
            <p:nvPr/>
          </p:nvSpPr>
          <p:spPr>
            <a:xfrm>
              <a:off x="0" y="0"/>
              <a:ext cx="4229100" cy="1085850"/>
            </a:xfrm>
            <a:custGeom>
              <a:avLst/>
              <a:gdLst/>
              <a:ahLst/>
              <a:cxnLst/>
              <a:rect l="l" t="t" r="r" b="b"/>
              <a:pathLst>
                <a:path w="4229100" h="1085850">
                  <a:moveTo>
                    <a:pt x="0" y="0"/>
                  </a:moveTo>
                  <a:lnTo>
                    <a:pt x="4229100" y="0"/>
                  </a:lnTo>
                  <a:lnTo>
                    <a:pt x="4229100" y="1085850"/>
                  </a:lnTo>
                  <a:lnTo>
                    <a:pt x="0" y="1085850"/>
                  </a:lnTo>
                  <a:close/>
                </a:path>
              </a:pathLst>
            </a:custGeom>
            <a:blipFill>
              <a:blip r:embed="rId3">
                <a:alphaModFix amt="0"/>
              </a:blip>
              <a:stretch>
                <a:fillRect t="-25889" b="-25889"/>
              </a:stretch>
            </a:blipFill>
          </p:spPr>
          <p:txBody>
            <a:bodyPr/>
            <a:lstStyle/>
            <a:p>
              <a:endParaRPr lang="en-GB"/>
            </a:p>
          </p:txBody>
        </p:sp>
        <p:sp>
          <p:nvSpPr>
            <p:cNvPr id="69" name="TextBox 69"/>
            <p:cNvSpPr txBox="1"/>
            <p:nvPr/>
          </p:nvSpPr>
          <p:spPr>
            <a:xfrm>
              <a:off x="0" y="0"/>
              <a:ext cx="4229100" cy="1085850"/>
            </a:xfrm>
            <a:prstGeom prst="rect">
              <a:avLst/>
            </a:prstGeom>
          </p:spPr>
          <p:txBody>
            <a:bodyPr lIns="0" tIns="0" rIns="0" bIns="0" rtlCol="0" anchor="ctr"/>
            <a:lstStyle/>
            <a:p>
              <a:pPr algn="l">
                <a:lnSpc>
                  <a:spcPts val="3104"/>
                </a:lnSpc>
              </a:pPr>
              <a:r>
                <a:rPr lang="en-US" sz="2587" b="1">
                  <a:solidFill>
                    <a:srgbClr val="010157"/>
                  </a:solidFill>
                  <a:latin typeface="Montserrat Bold"/>
                  <a:ea typeface="Montserrat Bold"/>
                  <a:cs typeface="Montserrat Bold"/>
                  <a:sym typeface="Montserrat Bold"/>
                </a:rPr>
                <a:t>CONGESTION</a:t>
              </a:r>
            </a:p>
          </p:txBody>
        </p:sp>
      </p:grpSp>
      <p:grpSp>
        <p:nvGrpSpPr>
          <p:cNvPr id="70" name="Group 70"/>
          <p:cNvGrpSpPr/>
          <p:nvPr/>
        </p:nvGrpSpPr>
        <p:grpSpPr>
          <a:xfrm>
            <a:off x="4600575" y="6171465"/>
            <a:ext cx="6286500" cy="985838"/>
            <a:chOff x="0" y="0"/>
            <a:chExt cx="8382000" cy="1314450"/>
          </a:xfrm>
        </p:grpSpPr>
        <p:sp>
          <p:nvSpPr>
            <p:cNvPr id="71" name="Freeform 71"/>
            <p:cNvSpPr/>
            <p:nvPr/>
          </p:nvSpPr>
          <p:spPr>
            <a:xfrm>
              <a:off x="0" y="0"/>
              <a:ext cx="8382000" cy="1314450"/>
            </a:xfrm>
            <a:custGeom>
              <a:avLst/>
              <a:gdLst/>
              <a:ahLst/>
              <a:cxnLst/>
              <a:rect l="l" t="t" r="r" b="b"/>
              <a:pathLst>
                <a:path w="8382000" h="1314450">
                  <a:moveTo>
                    <a:pt x="0" y="0"/>
                  </a:moveTo>
                  <a:lnTo>
                    <a:pt x="8382000" y="0"/>
                  </a:lnTo>
                  <a:lnTo>
                    <a:pt x="8382000" y="1314450"/>
                  </a:lnTo>
                  <a:lnTo>
                    <a:pt x="0" y="1314450"/>
                  </a:lnTo>
                  <a:close/>
                </a:path>
              </a:pathLst>
            </a:custGeom>
            <a:solidFill>
              <a:srgbClr val="EDF4FA"/>
            </a:solidFill>
          </p:spPr>
          <p:txBody>
            <a:bodyPr/>
            <a:lstStyle/>
            <a:p>
              <a:endParaRPr lang="en-GB"/>
            </a:p>
          </p:txBody>
        </p:sp>
      </p:grpSp>
      <p:grpSp>
        <p:nvGrpSpPr>
          <p:cNvPr id="72" name="Group 72"/>
          <p:cNvGrpSpPr/>
          <p:nvPr/>
        </p:nvGrpSpPr>
        <p:grpSpPr>
          <a:xfrm>
            <a:off x="5200650" y="6322118"/>
            <a:ext cx="5886450" cy="863282"/>
            <a:chOff x="0" y="0"/>
            <a:chExt cx="7848600" cy="1151042"/>
          </a:xfrm>
        </p:grpSpPr>
        <p:sp>
          <p:nvSpPr>
            <p:cNvPr id="73" name="Freeform 73"/>
            <p:cNvSpPr/>
            <p:nvPr/>
          </p:nvSpPr>
          <p:spPr>
            <a:xfrm>
              <a:off x="0" y="0"/>
              <a:ext cx="7848600" cy="1151042"/>
            </a:xfrm>
            <a:custGeom>
              <a:avLst/>
              <a:gdLst/>
              <a:ahLst/>
              <a:cxnLst/>
              <a:rect l="l" t="t" r="r" b="b"/>
              <a:pathLst>
                <a:path w="7848600" h="1151042">
                  <a:moveTo>
                    <a:pt x="0" y="0"/>
                  </a:moveTo>
                  <a:lnTo>
                    <a:pt x="7848600" y="0"/>
                  </a:lnTo>
                  <a:lnTo>
                    <a:pt x="7848600" y="1151042"/>
                  </a:lnTo>
                  <a:lnTo>
                    <a:pt x="0" y="1151042"/>
                  </a:lnTo>
                  <a:close/>
                </a:path>
              </a:pathLst>
            </a:custGeom>
            <a:blipFill>
              <a:blip r:embed="rId3">
                <a:alphaModFix amt="0"/>
              </a:blip>
              <a:stretch>
                <a:fillRect t="-85694" b="-80030"/>
              </a:stretch>
            </a:blipFill>
          </p:spPr>
          <p:txBody>
            <a:bodyPr/>
            <a:lstStyle/>
            <a:p>
              <a:endParaRPr lang="en-GB"/>
            </a:p>
          </p:txBody>
        </p:sp>
        <p:sp>
          <p:nvSpPr>
            <p:cNvPr id="74" name="TextBox 74"/>
            <p:cNvSpPr txBox="1"/>
            <p:nvPr/>
          </p:nvSpPr>
          <p:spPr>
            <a:xfrm>
              <a:off x="0" y="9525"/>
              <a:ext cx="7848600" cy="1141517"/>
            </a:xfrm>
            <a:prstGeom prst="rect">
              <a:avLst/>
            </a:prstGeom>
          </p:spPr>
          <p:txBody>
            <a:bodyPr lIns="0" tIns="0" rIns="0" bIns="0" rtlCol="0" anchor="ctr"/>
            <a:lstStyle/>
            <a:p>
              <a:pPr algn="l">
                <a:lnSpc>
                  <a:spcPts val="2999"/>
                </a:lnSpc>
              </a:pPr>
              <a:r>
                <a:rPr lang="en-US" sz="2499">
                  <a:solidFill>
                    <a:srgbClr val="142735"/>
                  </a:solidFill>
                  <a:latin typeface="Montserrat"/>
                  <a:ea typeface="Montserrat"/>
                  <a:cs typeface="Montserrat"/>
                  <a:sym typeface="Montserrat"/>
                </a:rPr>
                <a:t>A signal may exist but fail under election-day demand</a:t>
              </a:r>
            </a:p>
          </p:txBody>
        </p:sp>
      </p:grpSp>
      <p:grpSp>
        <p:nvGrpSpPr>
          <p:cNvPr id="75" name="Group 75"/>
          <p:cNvGrpSpPr/>
          <p:nvPr/>
        </p:nvGrpSpPr>
        <p:grpSpPr>
          <a:xfrm>
            <a:off x="10887075" y="6171465"/>
            <a:ext cx="6543675" cy="985838"/>
            <a:chOff x="0" y="0"/>
            <a:chExt cx="8724900" cy="1314450"/>
          </a:xfrm>
        </p:grpSpPr>
        <p:sp>
          <p:nvSpPr>
            <p:cNvPr id="76" name="Freeform 76"/>
            <p:cNvSpPr/>
            <p:nvPr/>
          </p:nvSpPr>
          <p:spPr>
            <a:xfrm>
              <a:off x="0" y="0"/>
              <a:ext cx="8724900" cy="1314450"/>
            </a:xfrm>
            <a:custGeom>
              <a:avLst/>
              <a:gdLst/>
              <a:ahLst/>
              <a:cxnLst/>
              <a:rect l="l" t="t" r="r" b="b"/>
              <a:pathLst>
                <a:path w="8724900" h="1314450">
                  <a:moveTo>
                    <a:pt x="0" y="0"/>
                  </a:moveTo>
                  <a:lnTo>
                    <a:pt x="8724900" y="0"/>
                  </a:lnTo>
                  <a:lnTo>
                    <a:pt x="8724900" y="1314450"/>
                  </a:lnTo>
                  <a:lnTo>
                    <a:pt x="0" y="1314450"/>
                  </a:lnTo>
                  <a:close/>
                </a:path>
              </a:pathLst>
            </a:custGeom>
            <a:solidFill>
              <a:srgbClr val="EDF4FA"/>
            </a:solidFill>
          </p:spPr>
          <p:txBody>
            <a:bodyPr/>
            <a:lstStyle/>
            <a:p>
              <a:endParaRPr lang="en-GB"/>
            </a:p>
          </p:txBody>
        </p:sp>
      </p:grpSp>
      <p:grpSp>
        <p:nvGrpSpPr>
          <p:cNvPr id="77" name="Group 77"/>
          <p:cNvGrpSpPr/>
          <p:nvPr/>
        </p:nvGrpSpPr>
        <p:grpSpPr>
          <a:xfrm>
            <a:off x="11287125" y="6257190"/>
            <a:ext cx="6143625" cy="863282"/>
            <a:chOff x="0" y="0"/>
            <a:chExt cx="8191500" cy="1151042"/>
          </a:xfrm>
        </p:grpSpPr>
        <p:sp>
          <p:nvSpPr>
            <p:cNvPr id="78" name="Freeform 78"/>
            <p:cNvSpPr/>
            <p:nvPr/>
          </p:nvSpPr>
          <p:spPr>
            <a:xfrm>
              <a:off x="0" y="0"/>
              <a:ext cx="8191500" cy="1151042"/>
            </a:xfrm>
            <a:custGeom>
              <a:avLst/>
              <a:gdLst/>
              <a:ahLst/>
              <a:cxnLst/>
              <a:rect l="l" t="t" r="r" b="b"/>
              <a:pathLst>
                <a:path w="8191500" h="1151042">
                  <a:moveTo>
                    <a:pt x="0" y="0"/>
                  </a:moveTo>
                  <a:lnTo>
                    <a:pt x="8191500" y="0"/>
                  </a:lnTo>
                  <a:lnTo>
                    <a:pt x="8191500" y="1151042"/>
                  </a:lnTo>
                  <a:lnTo>
                    <a:pt x="0" y="1151042"/>
                  </a:lnTo>
                  <a:close/>
                </a:path>
              </a:pathLst>
            </a:custGeom>
            <a:blipFill>
              <a:blip r:embed="rId3">
                <a:alphaModFix amt="0"/>
              </a:blip>
              <a:stretch>
                <a:fillRect t="-91498" b="-85835"/>
              </a:stretch>
            </a:blipFill>
          </p:spPr>
          <p:txBody>
            <a:bodyPr/>
            <a:lstStyle/>
            <a:p>
              <a:endParaRPr lang="en-GB"/>
            </a:p>
          </p:txBody>
        </p:sp>
        <p:sp>
          <p:nvSpPr>
            <p:cNvPr id="79" name="TextBox 79"/>
            <p:cNvSpPr txBox="1"/>
            <p:nvPr/>
          </p:nvSpPr>
          <p:spPr>
            <a:xfrm>
              <a:off x="0" y="9525"/>
              <a:ext cx="8191500" cy="1141517"/>
            </a:xfrm>
            <a:prstGeom prst="rect">
              <a:avLst/>
            </a:prstGeom>
          </p:spPr>
          <p:txBody>
            <a:bodyPr lIns="0" tIns="0" rIns="0" bIns="0" rtlCol="0" anchor="ctr"/>
            <a:lstStyle/>
            <a:p>
              <a:pPr algn="l">
                <a:lnSpc>
                  <a:spcPts val="2999"/>
                </a:lnSpc>
              </a:pPr>
              <a:r>
                <a:rPr lang="en-US" sz="2499">
                  <a:solidFill>
                    <a:srgbClr val="142735"/>
                  </a:solidFill>
                  <a:latin typeface="Montserrat"/>
                  <a:ea typeface="Montserrat"/>
                  <a:cs typeface="Montserrat"/>
                  <a:sym typeface="Montserrat"/>
                </a:rPr>
                <a:t>Temporary capacity, priority design, multi-network routing</a:t>
              </a:r>
            </a:p>
          </p:txBody>
        </p:sp>
      </p:grpSp>
      <p:grpSp>
        <p:nvGrpSpPr>
          <p:cNvPr id="80" name="Group 80"/>
          <p:cNvGrpSpPr/>
          <p:nvPr/>
        </p:nvGrpSpPr>
        <p:grpSpPr>
          <a:xfrm>
            <a:off x="1028700" y="7157302"/>
            <a:ext cx="3571875" cy="985838"/>
            <a:chOff x="0" y="0"/>
            <a:chExt cx="4762500" cy="1314450"/>
          </a:xfrm>
        </p:grpSpPr>
        <p:sp>
          <p:nvSpPr>
            <p:cNvPr id="81" name="Freeform 81"/>
            <p:cNvSpPr/>
            <p:nvPr/>
          </p:nvSpPr>
          <p:spPr>
            <a:xfrm>
              <a:off x="0" y="0"/>
              <a:ext cx="4762500" cy="1314450"/>
            </a:xfrm>
            <a:custGeom>
              <a:avLst/>
              <a:gdLst/>
              <a:ahLst/>
              <a:cxnLst/>
              <a:rect l="l" t="t" r="r" b="b"/>
              <a:pathLst>
                <a:path w="4762500" h="1314450">
                  <a:moveTo>
                    <a:pt x="0" y="0"/>
                  </a:moveTo>
                  <a:lnTo>
                    <a:pt x="4762500" y="0"/>
                  </a:lnTo>
                  <a:lnTo>
                    <a:pt x="4762500" y="1314450"/>
                  </a:lnTo>
                  <a:lnTo>
                    <a:pt x="0" y="1314450"/>
                  </a:lnTo>
                  <a:close/>
                </a:path>
              </a:pathLst>
            </a:custGeom>
            <a:solidFill>
              <a:srgbClr val="DA5D21"/>
            </a:solidFill>
          </p:spPr>
          <p:txBody>
            <a:bodyPr/>
            <a:lstStyle/>
            <a:p>
              <a:endParaRPr lang="en-GB"/>
            </a:p>
          </p:txBody>
        </p:sp>
      </p:grpSp>
      <p:grpSp>
        <p:nvGrpSpPr>
          <p:cNvPr id="82" name="Group 82"/>
          <p:cNvGrpSpPr/>
          <p:nvPr/>
        </p:nvGrpSpPr>
        <p:grpSpPr>
          <a:xfrm>
            <a:off x="1228725" y="7243027"/>
            <a:ext cx="3371850" cy="905593"/>
            <a:chOff x="0" y="0"/>
            <a:chExt cx="4495800" cy="1207457"/>
          </a:xfrm>
        </p:grpSpPr>
        <p:sp>
          <p:nvSpPr>
            <p:cNvPr id="83" name="Freeform 83"/>
            <p:cNvSpPr/>
            <p:nvPr/>
          </p:nvSpPr>
          <p:spPr>
            <a:xfrm>
              <a:off x="0" y="0"/>
              <a:ext cx="4495800" cy="1207457"/>
            </a:xfrm>
            <a:custGeom>
              <a:avLst/>
              <a:gdLst/>
              <a:ahLst/>
              <a:cxnLst/>
              <a:rect l="l" t="t" r="r" b="b"/>
              <a:pathLst>
                <a:path w="4495800" h="1207457">
                  <a:moveTo>
                    <a:pt x="0" y="0"/>
                  </a:moveTo>
                  <a:lnTo>
                    <a:pt x="4495800" y="0"/>
                  </a:lnTo>
                  <a:lnTo>
                    <a:pt x="4495800" y="1207457"/>
                  </a:lnTo>
                  <a:lnTo>
                    <a:pt x="0" y="1207457"/>
                  </a:lnTo>
                  <a:close/>
                </a:path>
              </a:pathLst>
            </a:custGeom>
            <a:blipFill>
              <a:blip r:embed="rId3">
                <a:alphaModFix amt="0"/>
              </a:blip>
              <a:stretch>
                <a:fillRect t="-23281" r="5932" b="-13210"/>
              </a:stretch>
            </a:blipFill>
          </p:spPr>
          <p:txBody>
            <a:bodyPr/>
            <a:lstStyle/>
            <a:p>
              <a:endParaRPr lang="en-GB"/>
            </a:p>
          </p:txBody>
        </p:sp>
        <p:sp>
          <p:nvSpPr>
            <p:cNvPr id="84" name="TextBox 84"/>
            <p:cNvSpPr txBox="1"/>
            <p:nvPr/>
          </p:nvSpPr>
          <p:spPr>
            <a:xfrm>
              <a:off x="0" y="0"/>
              <a:ext cx="4495800" cy="1207457"/>
            </a:xfrm>
            <a:prstGeom prst="rect">
              <a:avLst/>
            </a:prstGeom>
          </p:spPr>
          <p:txBody>
            <a:bodyPr lIns="0" tIns="0" rIns="0" bIns="0" rtlCol="0" anchor="ctr"/>
            <a:lstStyle/>
            <a:p>
              <a:pPr algn="l">
                <a:lnSpc>
                  <a:spcPts val="3104"/>
                </a:lnSpc>
              </a:pPr>
              <a:r>
                <a:rPr lang="en-US" sz="2587" b="1">
                  <a:solidFill>
                    <a:srgbClr val="FFFFFF"/>
                  </a:solidFill>
                  <a:latin typeface="Montserrat Bold"/>
                  <a:ea typeface="Montserrat Bold"/>
                  <a:cs typeface="Montserrat Bold"/>
                  <a:sym typeface="Montserrat Bold"/>
                </a:rPr>
                <a:t>FRAGMENTED OWNERSHIP</a:t>
              </a:r>
            </a:p>
          </p:txBody>
        </p:sp>
      </p:grpSp>
      <p:grpSp>
        <p:nvGrpSpPr>
          <p:cNvPr id="85" name="Group 85"/>
          <p:cNvGrpSpPr/>
          <p:nvPr/>
        </p:nvGrpSpPr>
        <p:grpSpPr>
          <a:xfrm>
            <a:off x="4600575" y="7157302"/>
            <a:ext cx="6286500" cy="985838"/>
            <a:chOff x="0" y="0"/>
            <a:chExt cx="8382000" cy="1314450"/>
          </a:xfrm>
        </p:grpSpPr>
        <p:sp>
          <p:nvSpPr>
            <p:cNvPr id="86" name="Freeform 86"/>
            <p:cNvSpPr/>
            <p:nvPr/>
          </p:nvSpPr>
          <p:spPr>
            <a:xfrm>
              <a:off x="0" y="0"/>
              <a:ext cx="8382000" cy="1314450"/>
            </a:xfrm>
            <a:custGeom>
              <a:avLst/>
              <a:gdLst/>
              <a:ahLst/>
              <a:cxnLst/>
              <a:rect l="l" t="t" r="r" b="b"/>
              <a:pathLst>
                <a:path w="8382000" h="1314450">
                  <a:moveTo>
                    <a:pt x="0" y="0"/>
                  </a:moveTo>
                  <a:lnTo>
                    <a:pt x="8382000" y="0"/>
                  </a:lnTo>
                  <a:lnTo>
                    <a:pt x="8382000" y="1314450"/>
                  </a:lnTo>
                  <a:lnTo>
                    <a:pt x="0" y="1314450"/>
                  </a:lnTo>
                  <a:close/>
                </a:path>
              </a:pathLst>
            </a:custGeom>
            <a:solidFill>
              <a:srgbClr val="DA5D21"/>
            </a:solidFill>
          </p:spPr>
          <p:txBody>
            <a:bodyPr/>
            <a:lstStyle/>
            <a:p>
              <a:endParaRPr lang="en-GB"/>
            </a:p>
          </p:txBody>
        </p:sp>
      </p:grpSp>
      <p:grpSp>
        <p:nvGrpSpPr>
          <p:cNvPr id="87" name="Group 87"/>
          <p:cNvGrpSpPr/>
          <p:nvPr/>
        </p:nvGrpSpPr>
        <p:grpSpPr>
          <a:xfrm>
            <a:off x="5200650" y="7243027"/>
            <a:ext cx="5886450" cy="863282"/>
            <a:chOff x="0" y="0"/>
            <a:chExt cx="7848600" cy="1151042"/>
          </a:xfrm>
        </p:grpSpPr>
        <p:sp>
          <p:nvSpPr>
            <p:cNvPr id="88" name="Freeform 88"/>
            <p:cNvSpPr/>
            <p:nvPr/>
          </p:nvSpPr>
          <p:spPr>
            <a:xfrm>
              <a:off x="0" y="0"/>
              <a:ext cx="7848600" cy="1151042"/>
            </a:xfrm>
            <a:custGeom>
              <a:avLst/>
              <a:gdLst/>
              <a:ahLst/>
              <a:cxnLst/>
              <a:rect l="l" t="t" r="r" b="b"/>
              <a:pathLst>
                <a:path w="7848600" h="1151042">
                  <a:moveTo>
                    <a:pt x="0" y="0"/>
                  </a:moveTo>
                  <a:lnTo>
                    <a:pt x="7848600" y="0"/>
                  </a:lnTo>
                  <a:lnTo>
                    <a:pt x="7848600" y="1151042"/>
                  </a:lnTo>
                  <a:lnTo>
                    <a:pt x="0" y="1151042"/>
                  </a:lnTo>
                  <a:close/>
                </a:path>
              </a:pathLst>
            </a:custGeom>
            <a:blipFill>
              <a:blip r:embed="rId3">
                <a:alphaModFix amt="0"/>
              </a:blip>
              <a:stretch>
                <a:fillRect t="-85694" b="-80030"/>
              </a:stretch>
            </a:blipFill>
          </p:spPr>
          <p:txBody>
            <a:bodyPr/>
            <a:lstStyle/>
            <a:p>
              <a:endParaRPr lang="en-GB"/>
            </a:p>
          </p:txBody>
        </p:sp>
        <p:sp>
          <p:nvSpPr>
            <p:cNvPr id="89" name="TextBox 89"/>
            <p:cNvSpPr txBox="1"/>
            <p:nvPr/>
          </p:nvSpPr>
          <p:spPr>
            <a:xfrm>
              <a:off x="0" y="9525"/>
              <a:ext cx="7848600" cy="1141517"/>
            </a:xfrm>
            <a:prstGeom prst="rect">
              <a:avLst/>
            </a:prstGeom>
          </p:spPr>
          <p:txBody>
            <a:bodyPr lIns="0" tIns="0" rIns="0" bIns="0" rtlCol="0" anchor="ctr"/>
            <a:lstStyle/>
            <a:p>
              <a:pPr algn="l">
                <a:lnSpc>
                  <a:spcPts val="2999"/>
                </a:lnSpc>
              </a:pPr>
              <a:r>
                <a:rPr lang="en-US" sz="2499">
                  <a:solidFill>
                    <a:srgbClr val="FFFFFF"/>
                  </a:solidFill>
                  <a:latin typeface="Montserrat"/>
                  <a:ea typeface="Montserrat"/>
                  <a:cs typeface="Montserrat"/>
                  <a:sym typeface="Montserrat"/>
                </a:rPr>
                <a:t>Many agencies hold separate maps and contracts</a:t>
              </a:r>
            </a:p>
          </p:txBody>
        </p:sp>
      </p:grpSp>
      <p:grpSp>
        <p:nvGrpSpPr>
          <p:cNvPr id="90" name="Group 90"/>
          <p:cNvGrpSpPr/>
          <p:nvPr/>
        </p:nvGrpSpPr>
        <p:grpSpPr>
          <a:xfrm>
            <a:off x="10887075" y="7157302"/>
            <a:ext cx="6543675" cy="985838"/>
            <a:chOff x="0" y="0"/>
            <a:chExt cx="8724900" cy="1314450"/>
          </a:xfrm>
        </p:grpSpPr>
        <p:sp>
          <p:nvSpPr>
            <p:cNvPr id="91" name="Freeform 91"/>
            <p:cNvSpPr/>
            <p:nvPr/>
          </p:nvSpPr>
          <p:spPr>
            <a:xfrm>
              <a:off x="0" y="0"/>
              <a:ext cx="8724900" cy="1314450"/>
            </a:xfrm>
            <a:custGeom>
              <a:avLst/>
              <a:gdLst/>
              <a:ahLst/>
              <a:cxnLst/>
              <a:rect l="l" t="t" r="r" b="b"/>
              <a:pathLst>
                <a:path w="8724900" h="1314450">
                  <a:moveTo>
                    <a:pt x="0" y="0"/>
                  </a:moveTo>
                  <a:lnTo>
                    <a:pt x="8724900" y="0"/>
                  </a:lnTo>
                  <a:lnTo>
                    <a:pt x="8724900" y="1314450"/>
                  </a:lnTo>
                  <a:lnTo>
                    <a:pt x="0" y="1314450"/>
                  </a:lnTo>
                  <a:close/>
                </a:path>
              </a:pathLst>
            </a:custGeom>
            <a:solidFill>
              <a:srgbClr val="DA5D21"/>
            </a:solidFill>
          </p:spPr>
          <p:txBody>
            <a:bodyPr/>
            <a:lstStyle/>
            <a:p>
              <a:endParaRPr lang="en-GB"/>
            </a:p>
          </p:txBody>
        </p:sp>
      </p:grpSp>
      <p:grpSp>
        <p:nvGrpSpPr>
          <p:cNvPr id="92" name="Group 92"/>
          <p:cNvGrpSpPr/>
          <p:nvPr/>
        </p:nvGrpSpPr>
        <p:grpSpPr>
          <a:xfrm>
            <a:off x="11258550" y="7243027"/>
            <a:ext cx="6143625" cy="863282"/>
            <a:chOff x="0" y="0"/>
            <a:chExt cx="8191500" cy="1151042"/>
          </a:xfrm>
        </p:grpSpPr>
        <p:sp>
          <p:nvSpPr>
            <p:cNvPr id="93" name="Freeform 93"/>
            <p:cNvSpPr/>
            <p:nvPr/>
          </p:nvSpPr>
          <p:spPr>
            <a:xfrm>
              <a:off x="0" y="0"/>
              <a:ext cx="8191500" cy="1151042"/>
            </a:xfrm>
            <a:custGeom>
              <a:avLst/>
              <a:gdLst/>
              <a:ahLst/>
              <a:cxnLst/>
              <a:rect l="l" t="t" r="r" b="b"/>
              <a:pathLst>
                <a:path w="8191500" h="1151042">
                  <a:moveTo>
                    <a:pt x="0" y="0"/>
                  </a:moveTo>
                  <a:lnTo>
                    <a:pt x="8191500" y="0"/>
                  </a:lnTo>
                  <a:lnTo>
                    <a:pt x="8191500" y="1151042"/>
                  </a:lnTo>
                  <a:lnTo>
                    <a:pt x="0" y="1151042"/>
                  </a:lnTo>
                  <a:close/>
                </a:path>
              </a:pathLst>
            </a:custGeom>
            <a:blipFill>
              <a:blip r:embed="rId3">
                <a:alphaModFix amt="0"/>
              </a:blip>
              <a:stretch>
                <a:fillRect t="-91498" b="-85835"/>
              </a:stretch>
            </a:blipFill>
          </p:spPr>
          <p:txBody>
            <a:bodyPr/>
            <a:lstStyle/>
            <a:p>
              <a:endParaRPr lang="en-GB"/>
            </a:p>
          </p:txBody>
        </p:sp>
        <p:sp>
          <p:nvSpPr>
            <p:cNvPr id="94" name="TextBox 94"/>
            <p:cNvSpPr txBox="1"/>
            <p:nvPr/>
          </p:nvSpPr>
          <p:spPr>
            <a:xfrm>
              <a:off x="0" y="9525"/>
              <a:ext cx="8191500" cy="1141517"/>
            </a:xfrm>
            <a:prstGeom prst="rect">
              <a:avLst/>
            </a:prstGeom>
          </p:spPr>
          <p:txBody>
            <a:bodyPr lIns="0" tIns="0" rIns="0" bIns="0" rtlCol="0" anchor="ctr"/>
            <a:lstStyle/>
            <a:p>
              <a:pPr algn="l">
                <a:lnSpc>
                  <a:spcPts val="2999"/>
                </a:lnSpc>
              </a:pPr>
              <a:r>
                <a:rPr lang="en-US" sz="2499">
                  <a:solidFill>
                    <a:srgbClr val="FFFFFF"/>
                  </a:solidFill>
                  <a:latin typeface="Montserrat"/>
                  <a:ea typeface="Montserrat"/>
                  <a:cs typeface="Montserrat"/>
                  <a:sym typeface="Montserrat"/>
                </a:rPr>
                <a:t>One geospatial register and joint command structure</a:t>
              </a:r>
            </a:p>
          </p:txBody>
        </p:sp>
      </p:grpSp>
      <p:grpSp>
        <p:nvGrpSpPr>
          <p:cNvPr id="95" name="Group 95"/>
          <p:cNvGrpSpPr/>
          <p:nvPr/>
        </p:nvGrpSpPr>
        <p:grpSpPr>
          <a:xfrm>
            <a:off x="1028700" y="8143140"/>
            <a:ext cx="3571875" cy="985838"/>
            <a:chOff x="0" y="0"/>
            <a:chExt cx="4762500" cy="1314450"/>
          </a:xfrm>
        </p:grpSpPr>
        <p:sp>
          <p:nvSpPr>
            <p:cNvPr id="96" name="Freeform 96"/>
            <p:cNvSpPr/>
            <p:nvPr/>
          </p:nvSpPr>
          <p:spPr>
            <a:xfrm>
              <a:off x="0" y="0"/>
              <a:ext cx="4762500" cy="1314450"/>
            </a:xfrm>
            <a:custGeom>
              <a:avLst/>
              <a:gdLst/>
              <a:ahLst/>
              <a:cxnLst/>
              <a:rect l="l" t="t" r="r" b="b"/>
              <a:pathLst>
                <a:path w="4762500" h="1314450">
                  <a:moveTo>
                    <a:pt x="0" y="0"/>
                  </a:moveTo>
                  <a:lnTo>
                    <a:pt x="4762500" y="0"/>
                  </a:lnTo>
                  <a:lnTo>
                    <a:pt x="4762500" y="1314450"/>
                  </a:lnTo>
                  <a:lnTo>
                    <a:pt x="0" y="1314450"/>
                  </a:lnTo>
                  <a:close/>
                </a:path>
              </a:pathLst>
            </a:custGeom>
            <a:solidFill>
              <a:srgbClr val="EDF4FA"/>
            </a:solidFill>
          </p:spPr>
          <p:txBody>
            <a:bodyPr/>
            <a:lstStyle/>
            <a:p>
              <a:endParaRPr lang="en-GB"/>
            </a:p>
          </p:txBody>
        </p:sp>
      </p:grpSp>
      <p:grpSp>
        <p:nvGrpSpPr>
          <p:cNvPr id="97" name="Group 97"/>
          <p:cNvGrpSpPr/>
          <p:nvPr/>
        </p:nvGrpSpPr>
        <p:grpSpPr>
          <a:xfrm>
            <a:off x="1228725" y="8228865"/>
            <a:ext cx="3971925" cy="905593"/>
            <a:chOff x="0" y="0"/>
            <a:chExt cx="5295900" cy="1207457"/>
          </a:xfrm>
        </p:grpSpPr>
        <p:sp>
          <p:nvSpPr>
            <p:cNvPr id="98" name="Freeform 98"/>
            <p:cNvSpPr/>
            <p:nvPr/>
          </p:nvSpPr>
          <p:spPr>
            <a:xfrm>
              <a:off x="0" y="0"/>
              <a:ext cx="5295900" cy="1207457"/>
            </a:xfrm>
            <a:custGeom>
              <a:avLst/>
              <a:gdLst/>
              <a:ahLst/>
              <a:cxnLst/>
              <a:rect l="l" t="t" r="r" b="b"/>
              <a:pathLst>
                <a:path w="5295900" h="1207457">
                  <a:moveTo>
                    <a:pt x="0" y="0"/>
                  </a:moveTo>
                  <a:lnTo>
                    <a:pt x="5295900" y="0"/>
                  </a:lnTo>
                  <a:lnTo>
                    <a:pt x="5295900" y="1207457"/>
                  </a:lnTo>
                  <a:lnTo>
                    <a:pt x="0" y="1207457"/>
                  </a:lnTo>
                  <a:close/>
                </a:path>
              </a:pathLst>
            </a:custGeom>
            <a:blipFill>
              <a:blip r:embed="rId3">
                <a:alphaModFix amt="0"/>
              </a:blip>
              <a:stretch>
                <a:fillRect t="-23281" r="20143" b="-13210"/>
              </a:stretch>
            </a:blipFill>
          </p:spPr>
          <p:txBody>
            <a:bodyPr/>
            <a:lstStyle/>
            <a:p>
              <a:endParaRPr lang="en-GB"/>
            </a:p>
          </p:txBody>
        </p:sp>
        <p:sp>
          <p:nvSpPr>
            <p:cNvPr id="99" name="TextBox 99"/>
            <p:cNvSpPr txBox="1"/>
            <p:nvPr/>
          </p:nvSpPr>
          <p:spPr>
            <a:xfrm>
              <a:off x="0" y="0"/>
              <a:ext cx="5295900" cy="1207457"/>
            </a:xfrm>
            <a:prstGeom prst="rect">
              <a:avLst/>
            </a:prstGeom>
          </p:spPr>
          <p:txBody>
            <a:bodyPr lIns="0" tIns="0" rIns="0" bIns="0" rtlCol="0" anchor="ctr"/>
            <a:lstStyle/>
            <a:p>
              <a:pPr algn="l">
                <a:lnSpc>
                  <a:spcPts val="3104"/>
                </a:lnSpc>
              </a:pPr>
              <a:r>
                <a:rPr lang="en-US" sz="2587" b="1">
                  <a:solidFill>
                    <a:srgbClr val="010157"/>
                  </a:solidFill>
                  <a:latin typeface="Montserrat Bold"/>
                  <a:ea typeface="Montserrat Bold"/>
                  <a:cs typeface="Montserrat Bold"/>
                  <a:sym typeface="Montserrat Bold"/>
                </a:rPr>
                <a:t>TRUST AND CYBER RISK</a:t>
              </a:r>
            </a:p>
          </p:txBody>
        </p:sp>
      </p:grpSp>
      <p:grpSp>
        <p:nvGrpSpPr>
          <p:cNvPr id="100" name="Group 100"/>
          <p:cNvGrpSpPr/>
          <p:nvPr/>
        </p:nvGrpSpPr>
        <p:grpSpPr>
          <a:xfrm>
            <a:off x="4600575" y="8143140"/>
            <a:ext cx="6286500" cy="985838"/>
            <a:chOff x="0" y="0"/>
            <a:chExt cx="8382000" cy="1314450"/>
          </a:xfrm>
        </p:grpSpPr>
        <p:sp>
          <p:nvSpPr>
            <p:cNvPr id="101" name="Freeform 101"/>
            <p:cNvSpPr/>
            <p:nvPr/>
          </p:nvSpPr>
          <p:spPr>
            <a:xfrm>
              <a:off x="0" y="0"/>
              <a:ext cx="8382000" cy="1314450"/>
            </a:xfrm>
            <a:custGeom>
              <a:avLst/>
              <a:gdLst/>
              <a:ahLst/>
              <a:cxnLst/>
              <a:rect l="l" t="t" r="r" b="b"/>
              <a:pathLst>
                <a:path w="8382000" h="1314450">
                  <a:moveTo>
                    <a:pt x="0" y="0"/>
                  </a:moveTo>
                  <a:lnTo>
                    <a:pt x="8382000" y="0"/>
                  </a:lnTo>
                  <a:lnTo>
                    <a:pt x="8382000" y="1314450"/>
                  </a:lnTo>
                  <a:lnTo>
                    <a:pt x="0" y="1314450"/>
                  </a:lnTo>
                  <a:close/>
                </a:path>
              </a:pathLst>
            </a:custGeom>
            <a:solidFill>
              <a:srgbClr val="EDF4FA"/>
            </a:solidFill>
          </p:spPr>
          <p:txBody>
            <a:bodyPr/>
            <a:lstStyle/>
            <a:p>
              <a:endParaRPr lang="en-GB"/>
            </a:p>
          </p:txBody>
        </p:sp>
      </p:grpSp>
      <p:grpSp>
        <p:nvGrpSpPr>
          <p:cNvPr id="102" name="Group 102"/>
          <p:cNvGrpSpPr/>
          <p:nvPr/>
        </p:nvGrpSpPr>
        <p:grpSpPr>
          <a:xfrm>
            <a:off x="5143500" y="8181240"/>
            <a:ext cx="5886450" cy="863282"/>
            <a:chOff x="0" y="0"/>
            <a:chExt cx="7848600" cy="1151042"/>
          </a:xfrm>
        </p:grpSpPr>
        <p:sp>
          <p:nvSpPr>
            <p:cNvPr id="103" name="Freeform 103"/>
            <p:cNvSpPr/>
            <p:nvPr/>
          </p:nvSpPr>
          <p:spPr>
            <a:xfrm>
              <a:off x="0" y="0"/>
              <a:ext cx="7848600" cy="1151042"/>
            </a:xfrm>
            <a:custGeom>
              <a:avLst/>
              <a:gdLst/>
              <a:ahLst/>
              <a:cxnLst/>
              <a:rect l="l" t="t" r="r" b="b"/>
              <a:pathLst>
                <a:path w="7848600" h="1151042">
                  <a:moveTo>
                    <a:pt x="0" y="0"/>
                  </a:moveTo>
                  <a:lnTo>
                    <a:pt x="7848600" y="0"/>
                  </a:lnTo>
                  <a:lnTo>
                    <a:pt x="7848600" y="1151042"/>
                  </a:lnTo>
                  <a:lnTo>
                    <a:pt x="0" y="1151042"/>
                  </a:lnTo>
                  <a:close/>
                </a:path>
              </a:pathLst>
            </a:custGeom>
            <a:blipFill>
              <a:blip r:embed="rId3">
                <a:alphaModFix amt="0"/>
              </a:blip>
              <a:stretch>
                <a:fillRect t="-85694" b="-80030"/>
              </a:stretch>
            </a:blipFill>
          </p:spPr>
          <p:txBody>
            <a:bodyPr/>
            <a:lstStyle/>
            <a:p>
              <a:endParaRPr lang="en-GB"/>
            </a:p>
          </p:txBody>
        </p:sp>
        <p:sp>
          <p:nvSpPr>
            <p:cNvPr id="104" name="TextBox 104"/>
            <p:cNvSpPr txBox="1"/>
            <p:nvPr/>
          </p:nvSpPr>
          <p:spPr>
            <a:xfrm>
              <a:off x="0" y="9525"/>
              <a:ext cx="7848600" cy="1141517"/>
            </a:xfrm>
            <a:prstGeom prst="rect">
              <a:avLst/>
            </a:prstGeom>
          </p:spPr>
          <p:txBody>
            <a:bodyPr lIns="0" tIns="0" rIns="0" bIns="0" rtlCol="0" anchor="ctr"/>
            <a:lstStyle/>
            <a:p>
              <a:pPr algn="l">
                <a:lnSpc>
                  <a:spcPts val="2999"/>
                </a:lnSpc>
              </a:pPr>
              <a:r>
                <a:rPr lang="en-US" sz="2499">
                  <a:solidFill>
                    <a:srgbClr val="142735"/>
                  </a:solidFill>
                  <a:latin typeface="Montserrat"/>
                  <a:ea typeface="Montserrat"/>
                  <a:cs typeface="Montserrat"/>
                  <a:sym typeface="Montserrat"/>
                </a:rPr>
                <a:t>Unclear outages become contested narratives</a:t>
              </a:r>
            </a:p>
          </p:txBody>
        </p:sp>
      </p:grpSp>
      <p:grpSp>
        <p:nvGrpSpPr>
          <p:cNvPr id="105" name="Group 105"/>
          <p:cNvGrpSpPr/>
          <p:nvPr/>
        </p:nvGrpSpPr>
        <p:grpSpPr>
          <a:xfrm>
            <a:off x="10887075" y="8143140"/>
            <a:ext cx="6543675" cy="985838"/>
            <a:chOff x="0" y="0"/>
            <a:chExt cx="8724900" cy="1314450"/>
          </a:xfrm>
        </p:grpSpPr>
        <p:sp>
          <p:nvSpPr>
            <p:cNvPr id="106" name="Freeform 106"/>
            <p:cNvSpPr/>
            <p:nvPr/>
          </p:nvSpPr>
          <p:spPr>
            <a:xfrm>
              <a:off x="0" y="0"/>
              <a:ext cx="8724900" cy="1314450"/>
            </a:xfrm>
            <a:custGeom>
              <a:avLst/>
              <a:gdLst/>
              <a:ahLst/>
              <a:cxnLst/>
              <a:rect l="l" t="t" r="r" b="b"/>
              <a:pathLst>
                <a:path w="8724900" h="1314450">
                  <a:moveTo>
                    <a:pt x="0" y="0"/>
                  </a:moveTo>
                  <a:lnTo>
                    <a:pt x="8724900" y="0"/>
                  </a:lnTo>
                  <a:lnTo>
                    <a:pt x="8724900" y="1314450"/>
                  </a:lnTo>
                  <a:lnTo>
                    <a:pt x="0" y="1314450"/>
                  </a:lnTo>
                  <a:close/>
                </a:path>
              </a:pathLst>
            </a:custGeom>
            <a:solidFill>
              <a:srgbClr val="EDF4FA"/>
            </a:solidFill>
          </p:spPr>
          <p:txBody>
            <a:bodyPr/>
            <a:lstStyle/>
            <a:p>
              <a:endParaRPr lang="en-GB"/>
            </a:p>
          </p:txBody>
        </p:sp>
      </p:grpSp>
      <p:grpSp>
        <p:nvGrpSpPr>
          <p:cNvPr id="107" name="Group 107"/>
          <p:cNvGrpSpPr/>
          <p:nvPr/>
        </p:nvGrpSpPr>
        <p:grpSpPr>
          <a:xfrm>
            <a:off x="11258550" y="8228865"/>
            <a:ext cx="6143625" cy="863282"/>
            <a:chOff x="0" y="0"/>
            <a:chExt cx="8191500" cy="1151042"/>
          </a:xfrm>
        </p:grpSpPr>
        <p:sp>
          <p:nvSpPr>
            <p:cNvPr id="108" name="Freeform 108"/>
            <p:cNvSpPr/>
            <p:nvPr/>
          </p:nvSpPr>
          <p:spPr>
            <a:xfrm>
              <a:off x="0" y="0"/>
              <a:ext cx="8191500" cy="1151042"/>
            </a:xfrm>
            <a:custGeom>
              <a:avLst/>
              <a:gdLst/>
              <a:ahLst/>
              <a:cxnLst/>
              <a:rect l="l" t="t" r="r" b="b"/>
              <a:pathLst>
                <a:path w="8191500" h="1151042">
                  <a:moveTo>
                    <a:pt x="0" y="0"/>
                  </a:moveTo>
                  <a:lnTo>
                    <a:pt x="8191500" y="0"/>
                  </a:lnTo>
                  <a:lnTo>
                    <a:pt x="8191500" y="1151042"/>
                  </a:lnTo>
                  <a:lnTo>
                    <a:pt x="0" y="1151042"/>
                  </a:lnTo>
                  <a:close/>
                </a:path>
              </a:pathLst>
            </a:custGeom>
            <a:blipFill>
              <a:blip r:embed="rId3">
                <a:alphaModFix amt="0"/>
              </a:blip>
              <a:stretch>
                <a:fillRect t="-91498" b="-85835"/>
              </a:stretch>
            </a:blipFill>
          </p:spPr>
          <p:txBody>
            <a:bodyPr/>
            <a:lstStyle/>
            <a:p>
              <a:endParaRPr lang="en-GB"/>
            </a:p>
          </p:txBody>
        </p:sp>
        <p:sp>
          <p:nvSpPr>
            <p:cNvPr id="109" name="TextBox 109"/>
            <p:cNvSpPr txBox="1"/>
            <p:nvPr/>
          </p:nvSpPr>
          <p:spPr>
            <a:xfrm>
              <a:off x="0" y="9525"/>
              <a:ext cx="8191500" cy="1141517"/>
            </a:xfrm>
            <a:prstGeom prst="rect">
              <a:avLst/>
            </a:prstGeom>
          </p:spPr>
          <p:txBody>
            <a:bodyPr lIns="0" tIns="0" rIns="0" bIns="0" rtlCol="0" anchor="ctr"/>
            <a:lstStyle/>
            <a:p>
              <a:pPr algn="l">
                <a:lnSpc>
                  <a:spcPts val="2999"/>
                </a:lnSpc>
              </a:pPr>
              <a:r>
                <a:rPr lang="en-US" sz="2499">
                  <a:solidFill>
                    <a:srgbClr val="142735"/>
                  </a:solidFill>
                  <a:latin typeface="Montserrat"/>
                  <a:ea typeface="Montserrat"/>
                  <a:cs typeface="Montserrat"/>
                  <a:sym typeface="Montserrat"/>
                </a:rPr>
                <a:t>Signed logs, status transparency, independent assurance</a:t>
              </a:r>
            </a:p>
          </p:txBody>
        </p:sp>
      </p:grpSp>
      <p:sp>
        <p:nvSpPr>
          <p:cNvPr id="110" name="Freeform 110"/>
          <p:cNvSpPr/>
          <p:nvPr/>
        </p:nvSpPr>
        <p:spPr>
          <a:xfrm>
            <a:off x="13369051" y="-377015"/>
            <a:ext cx="4276667" cy="2043890"/>
          </a:xfrm>
          <a:custGeom>
            <a:avLst/>
            <a:gdLst/>
            <a:ahLst/>
            <a:cxnLst/>
            <a:rect l="l" t="t" r="r" b="b"/>
            <a:pathLst>
              <a:path w="4276667" h="2043890">
                <a:moveTo>
                  <a:pt x="0" y="0"/>
                </a:moveTo>
                <a:lnTo>
                  <a:pt x="4276667" y="0"/>
                </a:lnTo>
                <a:lnTo>
                  <a:pt x="4276667" y="2043890"/>
                </a:lnTo>
                <a:lnTo>
                  <a:pt x="0" y="2043890"/>
                </a:lnTo>
                <a:lnTo>
                  <a:pt x="0" y="0"/>
                </a:lnTo>
                <a:close/>
              </a:path>
            </a:pathLst>
          </a:custGeom>
          <a:blipFill>
            <a:blip r:embed="rId4"/>
            <a:stretch>
              <a:fillRect/>
            </a:stretch>
          </a:blipFill>
        </p:spPr>
        <p:txBody>
          <a:bodyPr/>
          <a:lstStyle/>
          <a:p>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6932787" y="5465811"/>
            <a:ext cx="9153959" cy="8356503"/>
            <a:chOff x="0" y="0"/>
            <a:chExt cx="1876961" cy="1713448"/>
          </a:xfrm>
        </p:grpSpPr>
        <p:sp>
          <p:nvSpPr>
            <p:cNvPr id="3" name="Freeform 3"/>
            <p:cNvSpPr/>
            <p:nvPr/>
          </p:nvSpPr>
          <p:spPr>
            <a:xfrm>
              <a:off x="0" y="0"/>
              <a:ext cx="1876961" cy="1713448"/>
            </a:xfrm>
            <a:custGeom>
              <a:avLst/>
              <a:gdLst/>
              <a:ahLst/>
              <a:cxnLst/>
              <a:rect l="l" t="t" r="r" b="b"/>
              <a:pathLst>
                <a:path w="1876961" h="1713448">
                  <a:moveTo>
                    <a:pt x="938481" y="0"/>
                  </a:moveTo>
                  <a:cubicBezTo>
                    <a:pt x="420172" y="0"/>
                    <a:pt x="0" y="383568"/>
                    <a:pt x="0" y="856724"/>
                  </a:cubicBezTo>
                  <a:cubicBezTo>
                    <a:pt x="0" y="1329879"/>
                    <a:pt x="420172" y="1713448"/>
                    <a:pt x="938481" y="1713448"/>
                  </a:cubicBezTo>
                  <a:cubicBezTo>
                    <a:pt x="1456789" y="1713448"/>
                    <a:pt x="1876961" y="1329879"/>
                    <a:pt x="1876961" y="856724"/>
                  </a:cubicBezTo>
                  <a:cubicBezTo>
                    <a:pt x="1876961" y="383568"/>
                    <a:pt x="1456789" y="0"/>
                    <a:pt x="938481" y="0"/>
                  </a:cubicBezTo>
                  <a:close/>
                </a:path>
              </a:pathLst>
            </a:custGeom>
            <a:solidFill>
              <a:srgbClr val="DA5D21"/>
            </a:solidFill>
          </p:spPr>
          <p:txBody>
            <a:bodyPr/>
            <a:lstStyle/>
            <a:p>
              <a:endParaRPr lang="en-GB"/>
            </a:p>
          </p:txBody>
        </p:sp>
        <p:sp>
          <p:nvSpPr>
            <p:cNvPr id="4" name="TextBox 4"/>
            <p:cNvSpPr txBox="1"/>
            <p:nvPr/>
          </p:nvSpPr>
          <p:spPr>
            <a:xfrm>
              <a:off x="175965" y="141586"/>
              <a:ext cx="1525031" cy="1411226"/>
            </a:xfrm>
            <a:prstGeom prst="rect">
              <a:avLst/>
            </a:prstGeom>
          </p:spPr>
          <p:txBody>
            <a:bodyPr lIns="50800" tIns="50800" rIns="50800" bIns="50800" rtlCol="0" anchor="ctr"/>
            <a:lstStyle/>
            <a:p>
              <a:pPr algn="ctr">
                <a:lnSpc>
                  <a:spcPts val="1744"/>
                </a:lnSpc>
              </a:pPr>
              <a:endParaRPr/>
            </a:p>
          </p:txBody>
        </p:sp>
      </p:grpSp>
      <p:grpSp>
        <p:nvGrpSpPr>
          <p:cNvPr id="5" name="Group 5"/>
          <p:cNvGrpSpPr/>
          <p:nvPr/>
        </p:nvGrpSpPr>
        <p:grpSpPr>
          <a:xfrm>
            <a:off x="16716375" y="9644062"/>
            <a:ext cx="600075" cy="314325"/>
            <a:chOff x="0" y="0"/>
            <a:chExt cx="800100" cy="419100"/>
          </a:xfrm>
        </p:grpSpPr>
        <p:sp>
          <p:nvSpPr>
            <p:cNvPr id="6" name="Freeform 6"/>
            <p:cNvSpPr/>
            <p:nvPr/>
          </p:nvSpPr>
          <p:spPr>
            <a:xfrm>
              <a:off x="0" y="0"/>
              <a:ext cx="800100" cy="419100"/>
            </a:xfrm>
            <a:custGeom>
              <a:avLst/>
              <a:gdLst/>
              <a:ahLst/>
              <a:cxnLst/>
              <a:rect l="l" t="t" r="r" b="b"/>
              <a:pathLst>
                <a:path w="800100" h="419100">
                  <a:moveTo>
                    <a:pt x="0" y="0"/>
                  </a:moveTo>
                  <a:lnTo>
                    <a:pt x="800100" y="0"/>
                  </a:lnTo>
                  <a:lnTo>
                    <a:pt x="800100" y="419100"/>
                  </a:lnTo>
                  <a:lnTo>
                    <a:pt x="0" y="419100"/>
                  </a:lnTo>
                  <a:close/>
                </a:path>
              </a:pathLst>
            </a:custGeom>
            <a:blipFill>
              <a:blip r:embed="rId3">
                <a:alphaModFix amt="0"/>
              </a:blip>
              <a:stretch>
                <a:fillRect l="-17206" r="-17206"/>
              </a:stretch>
            </a:blipFill>
          </p:spPr>
          <p:txBody>
            <a:bodyPr/>
            <a:lstStyle/>
            <a:p>
              <a:endParaRPr lang="en-GB"/>
            </a:p>
          </p:txBody>
        </p:sp>
        <p:sp>
          <p:nvSpPr>
            <p:cNvPr id="7" name="TextBox 7"/>
            <p:cNvSpPr txBox="1"/>
            <p:nvPr/>
          </p:nvSpPr>
          <p:spPr>
            <a:xfrm>
              <a:off x="0" y="0"/>
              <a:ext cx="800100" cy="419100"/>
            </a:xfrm>
            <a:prstGeom prst="rect">
              <a:avLst/>
            </a:prstGeom>
          </p:spPr>
          <p:txBody>
            <a:bodyPr lIns="0" tIns="0" rIns="0" bIns="0" rtlCol="0" anchor="ctr"/>
            <a:lstStyle/>
            <a:p>
              <a:pPr algn="r">
                <a:lnSpc>
                  <a:spcPts val="1620"/>
                </a:lnSpc>
              </a:pPr>
              <a:r>
                <a:rPr lang="en-US" sz="1350" b="1">
                  <a:solidFill>
                    <a:srgbClr val="010157"/>
                  </a:solidFill>
                  <a:latin typeface="Montserrat Bold"/>
                  <a:ea typeface="Montserrat Bold"/>
                  <a:cs typeface="Montserrat Bold"/>
                  <a:sym typeface="Montserrat Bold"/>
                </a:rPr>
                <a:t>08</a:t>
              </a:r>
            </a:p>
          </p:txBody>
        </p:sp>
      </p:grpSp>
      <p:grpSp>
        <p:nvGrpSpPr>
          <p:cNvPr id="8" name="Group 8"/>
          <p:cNvGrpSpPr/>
          <p:nvPr/>
        </p:nvGrpSpPr>
        <p:grpSpPr>
          <a:xfrm rot="-10800000">
            <a:off x="15201646" y="-522191"/>
            <a:ext cx="9153959" cy="8356503"/>
            <a:chOff x="0" y="0"/>
            <a:chExt cx="1876961" cy="1713448"/>
          </a:xfrm>
        </p:grpSpPr>
        <p:sp>
          <p:nvSpPr>
            <p:cNvPr id="9" name="Freeform 9"/>
            <p:cNvSpPr/>
            <p:nvPr/>
          </p:nvSpPr>
          <p:spPr>
            <a:xfrm>
              <a:off x="0" y="0"/>
              <a:ext cx="1876961" cy="1713448"/>
            </a:xfrm>
            <a:custGeom>
              <a:avLst/>
              <a:gdLst/>
              <a:ahLst/>
              <a:cxnLst/>
              <a:rect l="l" t="t" r="r" b="b"/>
              <a:pathLst>
                <a:path w="1876961" h="1713448">
                  <a:moveTo>
                    <a:pt x="938481" y="0"/>
                  </a:moveTo>
                  <a:cubicBezTo>
                    <a:pt x="420172" y="0"/>
                    <a:pt x="0" y="383568"/>
                    <a:pt x="0" y="856724"/>
                  </a:cubicBezTo>
                  <a:cubicBezTo>
                    <a:pt x="0" y="1329879"/>
                    <a:pt x="420172" y="1713448"/>
                    <a:pt x="938481" y="1713448"/>
                  </a:cubicBezTo>
                  <a:cubicBezTo>
                    <a:pt x="1456789" y="1713448"/>
                    <a:pt x="1876961" y="1329879"/>
                    <a:pt x="1876961" y="856724"/>
                  </a:cubicBezTo>
                  <a:cubicBezTo>
                    <a:pt x="1876961" y="383568"/>
                    <a:pt x="1456789" y="0"/>
                    <a:pt x="938481" y="0"/>
                  </a:cubicBezTo>
                  <a:close/>
                </a:path>
              </a:pathLst>
            </a:custGeom>
            <a:solidFill>
              <a:srgbClr val="DA5D21"/>
            </a:solidFill>
          </p:spPr>
          <p:txBody>
            <a:bodyPr/>
            <a:lstStyle/>
            <a:p>
              <a:endParaRPr lang="en-GB"/>
            </a:p>
          </p:txBody>
        </p:sp>
        <p:sp>
          <p:nvSpPr>
            <p:cNvPr id="10" name="TextBox 10"/>
            <p:cNvSpPr txBox="1"/>
            <p:nvPr/>
          </p:nvSpPr>
          <p:spPr>
            <a:xfrm>
              <a:off x="175965" y="141586"/>
              <a:ext cx="1525031" cy="1411226"/>
            </a:xfrm>
            <a:prstGeom prst="rect">
              <a:avLst/>
            </a:prstGeom>
          </p:spPr>
          <p:txBody>
            <a:bodyPr lIns="50800" tIns="50800" rIns="50800" bIns="50800" rtlCol="0" anchor="ctr"/>
            <a:lstStyle/>
            <a:p>
              <a:pPr algn="ctr">
                <a:lnSpc>
                  <a:spcPts val="1744"/>
                </a:lnSpc>
              </a:pPr>
              <a:endParaRPr/>
            </a:p>
          </p:txBody>
        </p:sp>
      </p:grpSp>
      <p:grpSp>
        <p:nvGrpSpPr>
          <p:cNvPr id="11" name="Group 11"/>
          <p:cNvGrpSpPr/>
          <p:nvPr/>
        </p:nvGrpSpPr>
        <p:grpSpPr>
          <a:xfrm rot="-10312752">
            <a:off x="16295270" y="243857"/>
            <a:ext cx="8574596" cy="7827612"/>
            <a:chOff x="0" y="0"/>
            <a:chExt cx="1876961" cy="1713448"/>
          </a:xfrm>
        </p:grpSpPr>
        <p:sp>
          <p:nvSpPr>
            <p:cNvPr id="12" name="Freeform 12"/>
            <p:cNvSpPr/>
            <p:nvPr/>
          </p:nvSpPr>
          <p:spPr>
            <a:xfrm>
              <a:off x="0" y="0"/>
              <a:ext cx="1876961" cy="1713448"/>
            </a:xfrm>
            <a:custGeom>
              <a:avLst/>
              <a:gdLst/>
              <a:ahLst/>
              <a:cxnLst/>
              <a:rect l="l" t="t" r="r" b="b"/>
              <a:pathLst>
                <a:path w="1876961" h="1713448">
                  <a:moveTo>
                    <a:pt x="938481" y="0"/>
                  </a:moveTo>
                  <a:cubicBezTo>
                    <a:pt x="420172" y="0"/>
                    <a:pt x="0" y="383568"/>
                    <a:pt x="0" y="856724"/>
                  </a:cubicBezTo>
                  <a:cubicBezTo>
                    <a:pt x="0" y="1329879"/>
                    <a:pt x="420172" y="1713448"/>
                    <a:pt x="938481" y="1713448"/>
                  </a:cubicBezTo>
                  <a:cubicBezTo>
                    <a:pt x="1456789" y="1713448"/>
                    <a:pt x="1876961" y="1329879"/>
                    <a:pt x="1876961" y="856724"/>
                  </a:cubicBezTo>
                  <a:cubicBezTo>
                    <a:pt x="1876961" y="383568"/>
                    <a:pt x="1456789" y="0"/>
                    <a:pt x="938481" y="0"/>
                  </a:cubicBezTo>
                  <a:close/>
                </a:path>
              </a:pathLst>
            </a:custGeom>
            <a:solidFill>
              <a:srgbClr val="FFFFFF"/>
            </a:solidFill>
          </p:spPr>
          <p:txBody>
            <a:bodyPr/>
            <a:lstStyle/>
            <a:p>
              <a:endParaRPr lang="en-GB"/>
            </a:p>
          </p:txBody>
        </p:sp>
        <p:sp>
          <p:nvSpPr>
            <p:cNvPr id="13" name="TextBox 13"/>
            <p:cNvSpPr txBox="1"/>
            <p:nvPr/>
          </p:nvSpPr>
          <p:spPr>
            <a:xfrm>
              <a:off x="175965" y="141586"/>
              <a:ext cx="1525031" cy="1411226"/>
            </a:xfrm>
            <a:prstGeom prst="rect">
              <a:avLst/>
            </a:prstGeom>
          </p:spPr>
          <p:txBody>
            <a:bodyPr lIns="50800" tIns="50800" rIns="50800" bIns="50800" rtlCol="0" anchor="ctr"/>
            <a:lstStyle/>
            <a:p>
              <a:pPr algn="ctr">
                <a:lnSpc>
                  <a:spcPts val="1744"/>
                </a:lnSpc>
              </a:pPr>
              <a:endParaRPr/>
            </a:p>
          </p:txBody>
        </p:sp>
      </p:grpSp>
      <p:grpSp>
        <p:nvGrpSpPr>
          <p:cNvPr id="14" name="Group 14"/>
          <p:cNvGrpSpPr/>
          <p:nvPr/>
        </p:nvGrpSpPr>
        <p:grpSpPr>
          <a:xfrm>
            <a:off x="1028700" y="840633"/>
            <a:ext cx="16402050" cy="1809984"/>
            <a:chOff x="0" y="0"/>
            <a:chExt cx="21869400" cy="2413312"/>
          </a:xfrm>
        </p:grpSpPr>
        <p:sp>
          <p:nvSpPr>
            <p:cNvPr id="15" name="Freeform 15"/>
            <p:cNvSpPr/>
            <p:nvPr/>
          </p:nvSpPr>
          <p:spPr>
            <a:xfrm>
              <a:off x="0" y="0"/>
              <a:ext cx="21869400" cy="2413311"/>
            </a:xfrm>
            <a:custGeom>
              <a:avLst/>
              <a:gdLst/>
              <a:ahLst/>
              <a:cxnLst/>
              <a:rect l="l" t="t" r="r" b="b"/>
              <a:pathLst>
                <a:path w="21869400" h="2413311">
                  <a:moveTo>
                    <a:pt x="0" y="0"/>
                  </a:moveTo>
                  <a:lnTo>
                    <a:pt x="21869400" y="0"/>
                  </a:lnTo>
                  <a:lnTo>
                    <a:pt x="21869400" y="2413311"/>
                  </a:lnTo>
                  <a:lnTo>
                    <a:pt x="0" y="2413311"/>
                  </a:lnTo>
                  <a:close/>
                </a:path>
              </a:pathLst>
            </a:custGeom>
            <a:blipFill>
              <a:blip r:embed="rId3">
                <a:alphaModFix amt="0"/>
              </a:blip>
              <a:stretch>
                <a:fillRect t="-148945" b="-104201"/>
              </a:stretch>
            </a:blipFill>
          </p:spPr>
          <p:txBody>
            <a:bodyPr/>
            <a:lstStyle/>
            <a:p>
              <a:endParaRPr lang="en-GB"/>
            </a:p>
          </p:txBody>
        </p:sp>
        <p:sp>
          <p:nvSpPr>
            <p:cNvPr id="16" name="TextBox 16"/>
            <p:cNvSpPr txBox="1"/>
            <p:nvPr/>
          </p:nvSpPr>
          <p:spPr>
            <a:xfrm>
              <a:off x="0" y="0"/>
              <a:ext cx="21869400" cy="2413312"/>
            </a:xfrm>
            <a:prstGeom prst="rect">
              <a:avLst/>
            </a:prstGeom>
          </p:spPr>
          <p:txBody>
            <a:bodyPr lIns="0" tIns="0" rIns="0" bIns="0" rtlCol="0" anchor="ctr"/>
            <a:lstStyle/>
            <a:p>
              <a:pPr algn="ctr">
                <a:lnSpc>
                  <a:spcPts val="6179"/>
                </a:lnSpc>
              </a:pPr>
              <a:r>
                <a:rPr lang="en-US" sz="5149" b="1">
                  <a:solidFill>
                    <a:srgbClr val="010157"/>
                  </a:solidFill>
                  <a:latin typeface="Montserrat Bold"/>
                  <a:ea typeface="Montserrat Bold"/>
                  <a:cs typeface="Montserrat Bold"/>
                  <a:sym typeface="Montserrat Bold"/>
                </a:rPr>
                <a:t>Four Polling-Unit Archetypes Need Different Solutions</a:t>
              </a:r>
            </a:p>
          </p:txBody>
        </p:sp>
      </p:grpSp>
      <p:grpSp>
        <p:nvGrpSpPr>
          <p:cNvPr id="17" name="Group 17"/>
          <p:cNvGrpSpPr/>
          <p:nvPr/>
        </p:nvGrpSpPr>
        <p:grpSpPr>
          <a:xfrm>
            <a:off x="1157287" y="2857500"/>
            <a:ext cx="3694920" cy="5357813"/>
            <a:chOff x="0" y="0"/>
            <a:chExt cx="4926560" cy="7143750"/>
          </a:xfrm>
        </p:grpSpPr>
        <p:sp>
          <p:nvSpPr>
            <p:cNvPr id="18" name="Freeform 18"/>
            <p:cNvSpPr/>
            <p:nvPr/>
          </p:nvSpPr>
          <p:spPr>
            <a:xfrm>
              <a:off x="0" y="0"/>
              <a:ext cx="4926561" cy="7143750"/>
            </a:xfrm>
            <a:custGeom>
              <a:avLst/>
              <a:gdLst/>
              <a:ahLst/>
              <a:cxnLst/>
              <a:rect l="l" t="t" r="r" b="b"/>
              <a:pathLst>
                <a:path w="4926561" h="7143750">
                  <a:moveTo>
                    <a:pt x="0" y="365305"/>
                  </a:moveTo>
                  <a:cubicBezTo>
                    <a:pt x="0" y="163576"/>
                    <a:pt x="152723" y="0"/>
                    <a:pt x="341070" y="0"/>
                  </a:cubicBezTo>
                  <a:lnTo>
                    <a:pt x="4585491" y="0"/>
                  </a:lnTo>
                  <a:cubicBezTo>
                    <a:pt x="4773837" y="0"/>
                    <a:pt x="4926561" y="163576"/>
                    <a:pt x="4926561" y="365305"/>
                  </a:cubicBezTo>
                  <a:lnTo>
                    <a:pt x="4926561" y="6778444"/>
                  </a:lnTo>
                  <a:cubicBezTo>
                    <a:pt x="4926561" y="6980174"/>
                    <a:pt x="4773837" y="7143750"/>
                    <a:pt x="4585491" y="7143750"/>
                  </a:cubicBezTo>
                  <a:lnTo>
                    <a:pt x="341070" y="7143750"/>
                  </a:lnTo>
                  <a:cubicBezTo>
                    <a:pt x="152723" y="7143750"/>
                    <a:pt x="0" y="6980174"/>
                    <a:pt x="0" y="6778444"/>
                  </a:cubicBezTo>
                  <a:close/>
                </a:path>
              </a:pathLst>
            </a:custGeom>
            <a:solidFill>
              <a:srgbClr val="010157"/>
            </a:solidFill>
          </p:spPr>
          <p:txBody>
            <a:bodyPr/>
            <a:lstStyle/>
            <a:p>
              <a:endParaRPr lang="en-GB"/>
            </a:p>
          </p:txBody>
        </p:sp>
      </p:grpSp>
      <p:grpSp>
        <p:nvGrpSpPr>
          <p:cNvPr id="19" name="Group 19"/>
          <p:cNvGrpSpPr/>
          <p:nvPr/>
        </p:nvGrpSpPr>
        <p:grpSpPr>
          <a:xfrm>
            <a:off x="1441512" y="3171825"/>
            <a:ext cx="3126471" cy="685800"/>
            <a:chOff x="0" y="0"/>
            <a:chExt cx="4168628" cy="914400"/>
          </a:xfrm>
        </p:grpSpPr>
        <p:sp>
          <p:nvSpPr>
            <p:cNvPr id="20" name="Freeform 20"/>
            <p:cNvSpPr/>
            <p:nvPr/>
          </p:nvSpPr>
          <p:spPr>
            <a:xfrm>
              <a:off x="0" y="0"/>
              <a:ext cx="4168628" cy="914400"/>
            </a:xfrm>
            <a:custGeom>
              <a:avLst/>
              <a:gdLst/>
              <a:ahLst/>
              <a:cxnLst/>
              <a:rect l="l" t="t" r="r" b="b"/>
              <a:pathLst>
                <a:path w="4168628" h="914400">
                  <a:moveTo>
                    <a:pt x="0" y="0"/>
                  </a:moveTo>
                  <a:lnTo>
                    <a:pt x="4168628" y="0"/>
                  </a:lnTo>
                  <a:lnTo>
                    <a:pt x="4168628" y="914400"/>
                  </a:lnTo>
                  <a:lnTo>
                    <a:pt x="0" y="914400"/>
                  </a:lnTo>
                  <a:close/>
                </a:path>
              </a:pathLst>
            </a:custGeom>
            <a:blipFill>
              <a:blip r:embed="rId3">
                <a:alphaModFix amt="0"/>
              </a:blip>
              <a:stretch>
                <a:fillRect t="-39306" r="-536" b="-39306"/>
              </a:stretch>
            </a:blipFill>
          </p:spPr>
          <p:txBody>
            <a:bodyPr/>
            <a:lstStyle/>
            <a:p>
              <a:endParaRPr lang="en-GB"/>
            </a:p>
          </p:txBody>
        </p:sp>
        <p:sp>
          <p:nvSpPr>
            <p:cNvPr id="21" name="TextBox 21"/>
            <p:cNvSpPr txBox="1"/>
            <p:nvPr/>
          </p:nvSpPr>
          <p:spPr>
            <a:xfrm>
              <a:off x="0" y="9525"/>
              <a:ext cx="4168628" cy="904875"/>
            </a:xfrm>
            <a:prstGeom prst="rect">
              <a:avLst/>
            </a:prstGeom>
          </p:spPr>
          <p:txBody>
            <a:bodyPr lIns="0" tIns="0" rIns="0" bIns="0" rtlCol="0" anchor="ctr"/>
            <a:lstStyle/>
            <a:p>
              <a:pPr algn="l">
                <a:lnSpc>
                  <a:spcPts val="2999"/>
                </a:lnSpc>
              </a:pPr>
              <a:r>
                <a:rPr lang="en-US" sz="2499" b="1">
                  <a:solidFill>
                    <a:srgbClr val="FFFFFF"/>
                  </a:solidFill>
                  <a:latin typeface="Montserrat Bold"/>
                  <a:ea typeface="Montserrat Bold"/>
                  <a:cs typeface="Montserrat Bold"/>
                  <a:sym typeface="Montserrat Bold"/>
                </a:rPr>
                <a:t>URBAN DENSE</a:t>
              </a:r>
            </a:p>
          </p:txBody>
        </p:sp>
      </p:grpSp>
      <p:grpSp>
        <p:nvGrpSpPr>
          <p:cNvPr id="22" name="Group 22"/>
          <p:cNvGrpSpPr/>
          <p:nvPr/>
        </p:nvGrpSpPr>
        <p:grpSpPr>
          <a:xfrm>
            <a:off x="1441512" y="4086225"/>
            <a:ext cx="795829" cy="71438"/>
            <a:chOff x="0" y="0"/>
            <a:chExt cx="1061105" cy="95250"/>
          </a:xfrm>
        </p:grpSpPr>
        <p:sp>
          <p:nvSpPr>
            <p:cNvPr id="23" name="Freeform 23"/>
            <p:cNvSpPr/>
            <p:nvPr/>
          </p:nvSpPr>
          <p:spPr>
            <a:xfrm>
              <a:off x="0" y="0"/>
              <a:ext cx="1061105" cy="95250"/>
            </a:xfrm>
            <a:custGeom>
              <a:avLst/>
              <a:gdLst/>
              <a:ahLst/>
              <a:cxnLst/>
              <a:rect l="l" t="t" r="r" b="b"/>
              <a:pathLst>
                <a:path w="1061105" h="95250">
                  <a:moveTo>
                    <a:pt x="0" y="0"/>
                  </a:moveTo>
                  <a:lnTo>
                    <a:pt x="1061105" y="0"/>
                  </a:lnTo>
                  <a:lnTo>
                    <a:pt x="1061105" y="95250"/>
                  </a:lnTo>
                  <a:lnTo>
                    <a:pt x="0" y="95250"/>
                  </a:lnTo>
                  <a:close/>
                </a:path>
              </a:pathLst>
            </a:custGeom>
            <a:solidFill>
              <a:srgbClr val="FFFFFF"/>
            </a:solidFill>
          </p:spPr>
          <p:txBody>
            <a:bodyPr/>
            <a:lstStyle/>
            <a:p>
              <a:endParaRPr lang="en-GB"/>
            </a:p>
          </p:txBody>
        </p:sp>
      </p:grpSp>
      <p:grpSp>
        <p:nvGrpSpPr>
          <p:cNvPr id="24" name="Group 24"/>
          <p:cNvGrpSpPr/>
          <p:nvPr/>
        </p:nvGrpSpPr>
        <p:grpSpPr>
          <a:xfrm>
            <a:off x="1441512" y="4354823"/>
            <a:ext cx="3126471" cy="342900"/>
            <a:chOff x="0" y="0"/>
            <a:chExt cx="4168628" cy="457200"/>
          </a:xfrm>
        </p:grpSpPr>
        <p:sp>
          <p:nvSpPr>
            <p:cNvPr id="25" name="Freeform 25"/>
            <p:cNvSpPr/>
            <p:nvPr/>
          </p:nvSpPr>
          <p:spPr>
            <a:xfrm>
              <a:off x="0" y="0"/>
              <a:ext cx="4168628" cy="457200"/>
            </a:xfrm>
            <a:custGeom>
              <a:avLst/>
              <a:gdLst/>
              <a:ahLst/>
              <a:cxnLst/>
              <a:rect l="l" t="t" r="r" b="b"/>
              <a:pathLst>
                <a:path w="4168628" h="457200">
                  <a:moveTo>
                    <a:pt x="0" y="0"/>
                  </a:moveTo>
                  <a:lnTo>
                    <a:pt x="4168628" y="0"/>
                  </a:lnTo>
                  <a:lnTo>
                    <a:pt x="4168628" y="457200"/>
                  </a:lnTo>
                  <a:lnTo>
                    <a:pt x="0" y="457200"/>
                  </a:lnTo>
                  <a:close/>
                </a:path>
              </a:pathLst>
            </a:custGeom>
            <a:blipFill>
              <a:blip r:embed="rId3">
                <a:alphaModFix amt="0"/>
              </a:blip>
              <a:stretch>
                <a:fillRect t="-128612" r="-536" b="-128612"/>
              </a:stretch>
            </a:blipFill>
          </p:spPr>
          <p:txBody>
            <a:bodyPr/>
            <a:lstStyle/>
            <a:p>
              <a:endParaRPr lang="en-GB"/>
            </a:p>
          </p:txBody>
        </p:sp>
        <p:sp>
          <p:nvSpPr>
            <p:cNvPr id="26" name="TextBox 26"/>
            <p:cNvSpPr txBox="1"/>
            <p:nvPr/>
          </p:nvSpPr>
          <p:spPr>
            <a:xfrm>
              <a:off x="0" y="0"/>
              <a:ext cx="4168628" cy="457200"/>
            </a:xfrm>
            <a:prstGeom prst="rect">
              <a:avLst/>
            </a:prstGeom>
          </p:spPr>
          <p:txBody>
            <a:bodyPr lIns="0" tIns="0" rIns="0" bIns="0" rtlCol="0" anchor="ctr"/>
            <a:lstStyle/>
            <a:p>
              <a:pPr algn="l">
                <a:lnSpc>
                  <a:spcPts val="1889"/>
                </a:lnSpc>
              </a:pPr>
              <a:r>
                <a:rPr lang="en-US" sz="1575" b="1">
                  <a:solidFill>
                    <a:srgbClr val="FFFFFF"/>
                  </a:solidFill>
                  <a:latin typeface="Montserrat Bold"/>
                  <a:ea typeface="Montserrat Bold"/>
                  <a:cs typeface="Montserrat Bold"/>
                  <a:sym typeface="Montserrat Bold"/>
                </a:rPr>
                <a:t>Backhaul</a:t>
              </a:r>
            </a:p>
          </p:txBody>
        </p:sp>
      </p:grpSp>
      <p:grpSp>
        <p:nvGrpSpPr>
          <p:cNvPr id="27" name="Group 27"/>
          <p:cNvGrpSpPr/>
          <p:nvPr/>
        </p:nvGrpSpPr>
        <p:grpSpPr>
          <a:xfrm>
            <a:off x="1441512" y="4788653"/>
            <a:ext cx="3122810" cy="840622"/>
            <a:chOff x="0" y="0"/>
            <a:chExt cx="4163747" cy="1120829"/>
          </a:xfrm>
        </p:grpSpPr>
        <p:sp>
          <p:nvSpPr>
            <p:cNvPr id="28" name="Freeform 28"/>
            <p:cNvSpPr/>
            <p:nvPr/>
          </p:nvSpPr>
          <p:spPr>
            <a:xfrm>
              <a:off x="0" y="0"/>
              <a:ext cx="4163747" cy="1120829"/>
            </a:xfrm>
            <a:custGeom>
              <a:avLst/>
              <a:gdLst/>
              <a:ahLst/>
              <a:cxnLst/>
              <a:rect l="l" t="t" r="r" b="b"/>
              <a:pathLst>
                <a:path w="4163747" h="1120829">
                  <a:moveTo>
                    <a:pt x="0" y="0"/>
                  </a:moveTo>
                  <a:lnTo>
                    <a:pt x="4163747" y="0"/>
                  </a:lnTo>
                  <a:lnTo>
                    <a:pt x="4163747" y="1120829"/>
                  </a:lnTo>
                  <a:lnTo>
                    <a:pt x="0" y="1120829"/>
                  </a:lnTo>
                  <a:close/>
                </a:path>
              </a:pathLst>
            </a:custGeom>
            <a:blipFill>
              <a:blip r:embed="rId3">
                <a:alphaModFix amt="0"/>
              </a:blip>
              <a:stretch>
                <a:fillRect t="-32067" r="-654" b="-13649"/>
              </a:stretch>
            </a:blipFill>
          </p:spPr>
          <p:txBody>
            <a:bodyPr/>
            <a:lstStyle/>
            <a:p>
              <a:endParaRPr lang="en-GB"/>
            </a:p>
          </p:txBody>
        </p:sp>
        <p:sp>
          <p:nvSpPr>
            <p:cNvPr id="29" name="TextBox 29"/>
            <p:cNvSpPr txBox="1"/>
            <p:nvPr/>
          </p:nvSpPr>
          <p:spPr>
            <a:xfrm>
              <a:off x="0" y="0"/>
              <a:ext cx="4163747" cy="1120829"/>
            </a:xfrm>
            <a:prstGeom prst="rect">
              <a:avLst/>
            </a:prstGeom>
          </p:spPr>
          <p:txBody>
            <a:bodyPr lIns="0" tIns="0" rIns="0" bIns="0" rtlCol="0" anchor="ctr"/>
            <a:lstStyle/>
            <a:p>
              <a:pPr algn="l">
                <a:lnSpc>
                  <a:spcPts val="2909"/>
                </a:lnSpc>
              </a:pPr>
              <a:r>
                <a:rPr lang="en-US" sz="2424">
                  <a:solidFill>
                    <a:srgbClr val="FFFFFF"/>
                  </a:solidFill>
                  <a:latin typeface="Montserrat"/>
                  <a:ea typeface="Montserrat"/>
                  <a:cs typeface="Montserrat"/>
                  <a:sym typeface="Montserrat"/>
                </a:rPr>
                <a:t>Fibre or high-capacity microwave</a:t>
              </a:r>
            </a:p>
          </p:txBody>
        </p:sp>
      </p:grpSp>
      <p:grpSp>
        <p:nvGrpSpPr>
          <p:cNvPr id="30" name="Group 30"/>
          <p:cNvGrpSpPr/>
          <p:nvPr/>
        </p:nvGrpSpPr>
        <p:grpSpPr>
          <a:xfrm>
            <a:off x="1441512" y="5612123"/>
            <a:ext cx="3126471" cy="342900"/>
            <a:chOff x="0" y="0"/>
            <a:chExt cx="4168628" cy="457200"/>
          </a:xfrm>
        </p:grpSpPr>
        <p:sp>
          <p:nvSpPr>
            <p:cNvPr id="31" name="Freeform 31"/>
            <p:cNvSpPr/>
            <p:nvPr/>
          </p:nvSpPr>
          <p:spPr>
            <a:xfrm>
              <a:off x="0" y="0"/>
              <a:ext cx="4168628" cy="457200"/>
            </a:xfrm>
            <a:custGeom>
              <a:avLst/>
              <a:gdLst/>
              <a:ahLst/>
              <a:cxnLst/>
              <a:rect l="l" t="t" r="r" b="b"/>
              <a:pathLst>
                <a:path w="4168628" h="457200">
                  <a:moveTo>
                    <a:pt x="0" y="0"/>
                  </a:moveTo>
                  <a:lnTo>
                    <a:pt x="4168628" y="0"/>
                  </a:lnTo>
                  <a:lnTo>
                    <a:pt x="4168628" y="457200"/>
                  </a:lnTo>
                  <a:lnTo>
                    <a:pt x="0" y="457200"/>
                  </a:lnTo>
                  <a:close/>
                </a:path>
              </a:pathLst>
            </a:custGeom>
            <a:blipFill>
              <a:blip r:embed="rId3">
                <a:alphaModFix amt="0"/>
              </a:blip>
              <a:stretch>
                <a:fillRect t="-128612" r="-536" b="-128612"/>
              </a:stretch>
            </a:blipFill>
          </p:spPr>
          <p:txBody>
            <a:bodyPr/>
            <a:lstStyle/>
            <a:p>
              <a:endParaRPr lang="en-GB"/>
            </a:p>
          </p:txBody>
        </p:sp>
        <p:sp>
          <p:nvSpPr>
            <p:cNvPr id="32" name="TextBox 32"/>
            <p:cNvSpPr txBox="1"/>
            <p:nvPr/>
          </p:nvSpPr>
          <p:spPr>
            <a:xfrm>
              <a:off x="0" y="0"/>
              <a:ext cx="4168628" cy="457200"/>
            </a:xfrm>
            <a:prstGeom prst="rect">
              <a:avLst/>
            </a:prstGeom>
          </p:spPr>
          <p:txBody>
            <a:bodyPr lIns="0" tIns="0" rIns="0" bIns="0" rtlCol="0" anchor="ctr"/>
            <a:lstStyle/>
            <a:p>
              <a:pPr algn="l">
                <a:lnSpc>
                  <a:spcPts val="1889"/>
                </a:lnSpc>
              </a:pPr>
              <a:r>
                <a:rPr lang="en-US" sz="1575" b="1">
                  <a:solidFill>
                    <a:srgbClr val="FFFFFF"/>
                  </a:solidFill>
                  <a:latin typeface="Montserrat Bold"/>
                  <a:ea typeface="Montserrat Bold"/>
                  <a:cs typeface="Montserrat Bold"/>
                  <a:sym typeface="Montserrat Bold"/>
                </a:rPr>
                <a:t>Access</a:t>
              </a:r>
            </a:p>
          </p:txBody>
        </p:sp>
      </p:grpSp>
      <p:grpSp>
        <p:nvGrpSpPr>
          <p:cNvPr id="33" name="Group 33"/>
          <p:cNvGrpSpPr/>
          <p:nvPr/>
        </p:nvGrpSpPr>
        <p:grpSpPr>
          <a:xfrm>
            <a:off x="1441512" y="6029325"/>
            <a:ext cx="3126471" cy="816759"/>
            <a:chOff x="0" y="0"/>
            <a:chExt cx="4168628" cy="1089012"/>
          </a:xfrm>
        </p:grpSpPr>
        <p:sp>
          <p:nvSpPr>
            <p:cNvPr id="34" name="Freeform 34"/>
            <p:cNvSpPr/>
            <p:nvPr/>
          </p:nvSpPr>
          <p:spPr>
            <a:xfrm>
              <a:off x="0" y="0"/>
              <a:ext cx="4168628" cy="1089012"/>
            </a:xfrm>
            <a:custGeom>
              <a:avLst/>
              <a:gdLst/>
              <a:ahLst/>
              <a:cxnLst/>
              <a:rect l="l" t="t" r="r" b="b"/>
              <a:pathLst>
                <a:path w="4168628" h="1089012">
                  <a:moveTo>
                    <a:pt x="0" y="0"/>
                  </a:moveTo>
                  <a:lnTo>
                    <a:pt x="4168628" y="0"/>
                  </a:lnTo>
                  <a:lnTo>
                    <a:pt x="4168628" y="1089012"/>
                  </a:lnTo>
                  <a:lnTo>
                    <a:pt x="0" y="1089012"/>
                  </a:lnTo>
                  <a:close/>
                </a:path>
              </a:pathLst>
            </a:custGeom>
            <a:blipFill>
              <a:blip r:embed="rId3">
                <a:alphaModFix amt="0"/>
              </a:blip>
              <a:stretch>
                <a:fillRect t="-40001" r="-536" b="-9972"/>
              </a:stretch>
            </a:blipFill>
          </p:spPr>
          <p:txBody>
            <a:bodyPr/>
            <a:lstStyle/>
            <a:p>
              <a:endParaRPr lang="en-GB"/>
            </a:p>
          </p:txBody>
        </p:sp>
        <p:sp>
          <p:nvSpPr>
            <p:cNvPr id="35" name="TextBox 35"/>
            <p:cNvSpPr txBox="1"/>
            <p:nvPr/>
          </p:nvSpPr>
          <p:spPr>
            <a:xfrm>
              <a:off x="0" y="0"/>
              <a:ext cx="4168628" cy="1089012"/>
            </a:xfrm>
            <a:prstGeom prst="rect">
              <a:avLst/>
            </a:prstGeom>
          </p:spPr>
          <p:txBody>
            <a:bodyPr lIns="0" tIns="0" rIns="0" bIns="0" rtlCol="0" anchor="ctr"/>
            <a:lstStyle/>
            <a:p>
              <a:pPr algn="l">
                <a:lnSpc>
                  <a:spcPts val="2789"/>
                </a:lnSpc>
              </a:pPr>
              <a:r>
                <a:rPr lang="en-US" sz="2324">
                  <a:solidFill>
                    <a:srgbClr val="FFFFFF"/>
                  </a:solidFill>
                  <a:latin typeface="Montserrat"/>
                  <a:ea typeface="Montserrat"/>
                  <a:cs typeface="Montserrat"/>
                  <a:sym typeface="Montserrat"/>
                </a:rPr>
                <a:t>Dual mobile networks</a:t>
              </a:r>
            </a:p>
          </p:txBody>
        </p:sp>
      </p:grpSp>
      <p:grpSp>
        <p:nvGrpSpPr>
          <p:cNvPr id="36" name="Group 36"/>
          <p:cNvGrpSpPr/>
          <p:nvPr/>
        </p:nvGrpSpPr>
        <p:grpSpPr>
          <a:xfrm>
            <a:off x="1447376" y="6941334"/>
            <a:ext cx="3126471" cy="342900"/>
            <a:chOff x="0" y="0"/>
            <a:chExt cx="4168628" cy="457200"/>
          </a:xfrm>
        </p:grpSpPr>
        <p:sp>
          <p:nvSpPr>
            <p:cNvPr id="37" name="Freeform 37"/>
            <p:cNvSpPr/>
            <p:nvPr/>
          </p:nvSpPr>
          <p:spPr>
            <a:xfrm>
              <a:off x="0" y="0"/>
              <a:ext cx="4168628" cy="457200"/>
            </a:xfrm>
            <a:custGeom>
              <a:avLst/>
              <a:gdLst/>
              <a:ahLst/>
              <a:cxnLst/>
              <a:rect l="l" t="t" r="r" b="b"/>
              <a:pathLst>
                <a:path w="4168628" h="457200">
                  <a:moveTo>
                    <a:pt x="0" y="0"/>
                  </a:moveTo>
                  <a:lnTo>
                    <a:pt x="4168628" y="0"/>
                  </a:lnTo>
                  <a:lnTo>
                    <a:pt x="4168628" y="457200"/>
                  </a:lnTo>
                  <a:lnTo>
                    <a:pt x="0" y="457200"/>
                  </a:lnTo>
                  <a:close/>
                </a:path>
              </a:pathLst>
            </a:custGeom>
            <a:blipFill>
              <a:blip r:embed="rId3">
                <a:alphaModFix amt="0"/>
              </a:blip>
              <a:stretch>
                <a:fillRect t="-128612" r="-536" b="-128612"/>
              </a:stretch>
            </a:blipFill>
          </p:spPr>
          <p:txBody>
            <a:bodyPr/>
            <a:lstStyle/>
            <a:p>
              <a:endParaRPr lang="en-GB"/>
            </a:p>
          </p:txBody>
        </p:sp>
        <p:sp>
          <p:nvSpPr>
            <p:cNvPr id="38" name="TextBox 38"/>
            <p:cNvSpPr txBox="1"/>
            <p:nvPr/>
          </p:nvSpPr>
          <p:spPr>
            <a:xfrm>
              <a:off x="0" y="0"/>
              <a:ext cx="4168628" cy="457200"/>
            </a:xfrm>
            <a:prstGeom prst="rect">
              <a:avLst/>
            </a:prstGeom>
          </p:spPr>
          <p:txBody>
            <a:bodyPr lIns="0" tIns="0" rIns="0" bIns="0" rtlCol="0" anchor="ctr"/>
            <a:lstStyle/>
            <a:p>
              <a:pPr algn="l">
                <a:lnSpc>
                  <a:spcPts val="1889"/>
                </a:lnSpc>
              </a:pPr>
              <a:r>
                <a:rPr lang="en-US" sz="1575" b="1">
                  <a:solidFill>
                    <a:srgbClr val="FFFFFF"/>
                  </a:solidFill>
                  <a:latin typeface="Montserrat Bold"/>
                  <a:ea typeface="Montserrat Bold"/>
                  <a:cs typeface="Montserrat Bold"/>
                  <a:sym typeface="Montserrat Bold"/>
                </a:rPr>
                <a:t>Power</a:t>
              </a:r>
            </a:p>
          </p:txBody>
        </p:sp>
      </p:grpSp>
      <p:grpSp>
        <p:nvGrpSpPr>
          <p:cNvPr id="39" name="Group 39"/>
          <p:cNvGrpSpPr/>
          <p:nvPr/>
        </p:nvGrpSpPr>
        <p:grpSpPr>
          <a:xfrm>
            <a:off x="1437851" y="7284234"/>
            <a:ext cx="3126471" cy="685800"/>
            <a:chOff x="0" y="0"/>
            <a:chExt cx="4168628" cy="914400"/>
          </a:xfrm>
        </p:grpSpPr>
        <p:sp>
          <p:nvSpPr>
            <p:cNvPr id="40" name="Freeform 40"/>
            <p:cNvSpPr/>
            <p:nvPr/>
          </p:nvSpPr>
          <p:spPr>
            <a:xfrm>
              <a:off x="0" y="0"/>
              <a:ext cx="4168628" cy="914400"/>
            </a:xfrm>
            <a:custGeom>
              <a:avLst/>
              <a:gdLst/>
              <a:ahLst/>
              <a:cxnLst/>
              <a:rect l="l" t="t" r="r" b="b"/>
              <a:pathLst>
                <a:path w="4168628" h="914400">
                  <a:moveTo>
                    <a:pt x="0" y="0"/>
                  </a:moveTo>
                  <a:lnTo>
                    <a:pt x="4168628" y="0"/>
                  </a:lnTo>
                  <a:lnTo>
                    <a:pt x="4168628" y="914400"/>
                  </a:lnTo>
                  <a:lnTo>
                    <a:pt x="0" y="914400"/>
                  </a:lnTo>
                  <a:close/>
                </a:path>
              </a:pathLst>
            </a:custGeom>
            <a:blipFill>
              <a:blip r:embed="rId3">
                <a:alphaModFix amt="0"/>
              </a:blip>
              <a:stretch>
                <a:fillRect t="-39306" r="-536" b="-39306"/>
              </a:stretch>
            </a:blipFill>
          </p:spPr>
          <p:txBody>
            <a:bodyPr/>
            <a:lstStyle/>
            <a:p>
              <a:endParaRPr lang="en-GB"/>
            </a:p>
          </p:txBody>
        </p:sp>
        <p:sp>
          <p:nvSpPr>
            <p:cNvPr id="41" name="TextBox 41"/>
            <p:cNvSpPr txBox="1"/>
            <p:nvPr/>
          </p:nvSpPr>
          <p:spPr>
            <a:xfrm>
              <a:off x="0" y="0"/>
              <a:ext cx="4168628" cy="914400"/>
            </a:xfrm>
            <a:prstGeom prst="rect">
              <a:avLst/>
            </a:prstGeom>
          </p:spPr>
          <p:txBody>
            <a:bodyPr lIns="0" tIns="0" rIns="0" bIns="0" rtlCol="0" anchor="ctr"/>
            <a:lstStyle/>
            <a:p>
              <a:pPr algn="l">
                <a:lnSpc>
                  <a:spcPts val="2654"/>
                </a:lnSpc>
              </a:pPr>
              <a:r>
                <a:rPr lang="en-US" sz="2212">
                  <a:solidFill>
                    <a:srgbClr val="FFFFFF"/>
                  </a:solidFill>
                  <a:latin typeface="Montserrat"/>
                  <a:ea typeface="Montserrat"/>
                  <a:cs typeface="Montserrat"/>
                  <a:sym typeface="Montserrat"/>
                </a:rPr>
                <a:t>Grid plus battery UPS</a:t>
              </a:r>
            </a:p>
          </p:txBody>
        </p:sp>
      </p:grpSp>
      <p:grpSp>
        <p:nvGrpSpPr>
          <p:cNvPr id="42" name="Group 42"/>
          <p:cNvGrpSpPr/>
          <p:nvPr/>
        </p:nvGrpSpPr>
        <p:grpSpPr>
          <a:xfrm>
            <a:off x="5250122" y="2857500"/>
            <a:ext cx="3694920" cy="5357813"/>
            <a:chOff x="0" y="0"/>
            <a:chExt cx="4926560" cy="7143750"/>
          </a:xfrm>
        </p:grpSpPr>
        <p:sp>
          <p:nvSpPr>
            <p:cNvPr id="43" name="Freeform 43"/>
            <p:cNvSpPr/>
            <p:nvPr/>
          </p:nvSpPr>
          <p:spPr>
            <a:xfrm>
              <a:off x="0" y="0"/>
              <a:ext cx="4926561" cy="7143750"/>
            </a:xfrm>
            <a:custGeom>
              <a:avLst/>
              <a:gdLst/>
              <a:ahLst/>
              <a:cxnLst/>
              <a:rect l="l" t="t" r="r" b="b"/>
              <a:pathLst>
                <a:path w="4926561" h="7143750">
                  <a:moveTo>
                    <a:pt x="0" y="365305"/>
                  </a:moveTo>
                  <a:cubicBezTo>
                    <a:pt x="0" y="163576"/>
                    <a:pt x="152723" y="0"/>
                    <a:pt x="341070" y="0"/>
                  </a:cubicBezTo>
                  <a:lnTo>
                    <a:pt x="4585491" y="0"/>
                  </a:lnTo>
                  <a:cubicBezTo>
                    <a:pt x="4773837" y="0"/>
                    <a:pt x="4926561" y="163576"/>
                    <a:pt x="4926561" y="365305"/>
                  </a:cubicBezTo>
                  <a:lnTo>
                    <a:pt x="4926561" y="6778444"/>
                  </a:lnTo>
                  <a:cubicBezTo>
                    <a:pt x="4926561" y="6980174"/>
                    <a:pt x="4773837" y="7143750"/>
                    <a:pt x="4585491" y="7143750"/>
                  </a:cubicBezTo>
                  <a:lnTo>
                    <a:pt x="341070" y="7143750"/>
                  </a:lnTo>
                  <a:cubicBezTo>
                    <a:pt x="152723" y="7143750"/>
                    <a:pt x="0" y="6980174"/>
                    <a:pt x="0" y="6778444"/>
                  </a:cubicBezTo>
                  <a:close/>
                </a:path>
              </a:pathLst>
            </a:custGeom>
            <a:solidFill>
              <a:srgbClr val="010157"/>
            </a:solidFill>
          </p:spPr>
          <p:txBody>
            <a:bodyPr/>
            <a:lstStyle/>
            <a:p>
              <a:endParaRPr lang="en-GB"/>
            </a:p>
          </p:txBody>
        </p:sp>
      </p:grpSp>
      <p:grpSp>
        <p:nvGrpSpPr>
          <p:cNvPr id="44" name="Group 44"/>
          <p:cNvGrpSpPr/>
          <p:nvPr/>
        </p:nvGrpSpPr>
        <p:grpSpPr>
          <a:xfrm>
            <a:off x="5534347" y="3171825"/>
            <a:ext cx="3126471" cy="685800"/>
            <a:chOff x="0" y="0"/>
            <a:chExt cx="4168628" cy="914400"/>
          </a:xfrm>
        </p:grpSpPr>
        <p:sp>
          <p:nvSpPr>
            <p:cNvPr id="45" name="Freeform 45"/>
            <p:cNvSpPr/>
            <p:nvPr/>
          </p:nvSpPr>
          <p:spPr>
            <a:xfrm>
              <a:off x="0" y="0"/>
              <a:ext cx="4168628" cy="914400"/>
            </a:xfrm>
            <a:custGeom>
              <a:avLst/>
              <a:gdLst/>
              <a:ahLst/>
              <a:cxnLst/>
              <a:rect l="l" t="t" r="r" b="b"/>
              <a:pathLst>
                <a:path w="4168628" h="914400">
                  <a:moveTo>
                    <a:pt x="0" y="0"/>
                  </a:moveTo>
                  <a:lnTo>
                    <a:pt x="4168628" y="0"/>
                  </a:lnTo>
                  <a:lnTo>
                    <a:pt x="4168628" y="914400"/>
                  </a:lnTo>
                  <a:lnTo>
                    <a:pt x="0" y="914400"/>
                  </a:lnTo>
                  <a:close/>
                </a:path>
              </a:pathLst>
            </a:custGeom>
            <a:blipFill>
              <a:blip r:embed="rId3">
                <a:alphaModFix amt="0"/>
              </a:blip>
              <a:stretch>
                <a:fillRect t="-39306" r="-536" b="-39306"/>
              </a:stretch>
            </a:blipFill>
          </p:spPr>
          <p:txBody>
            <a:bodyPr/>
            <a:lstStyle/>
            <a:p>
              <a:endParaRPr lang="en-GB"/>
            </a:p>
          </p:txBody>
        </p:sp>
        <p:sp>
          <p:nvSpPr>
            <p:cNvPr id="46" name="TextBox 46"/>
            <p:cNvSpPr txBox="1"/>
            <p:nvPr/>
          </p:nvSpPr>
          <p:spPr>
            <a:xfrm>
              <a:off x="0" y="9525"/>
              <a:ext cx="4168628" cy="904875"/>
            </a:xfrm>
            <a:prstGeom prst="rect">
              <a:avLst/>
            </a:prstGeom>
          </p:spPr>
          <p:txBody>
            <a:bodyPr lIns="0" tIns="0" rIns="0" bIns="0" rtlCol="0" anchor="ctr"/>
            <a:lstStyle/>
            <a:p>
              <a:pPr algn="l">
                <a:lnSpc>
                  <a:spcPts val="2999"/>
                </a:lnSpc>
              </a:pPr>
              <a:r>
                <a:rPr lang="en-US" sz="2499" b="1">
                  <a:solidFill>
                    <a:srgbClr val="FFFFFF"/>
                  </a:solidFill>
                  <a:latin typeface="Montserrat Bold"/>
                  <a:ea typeface="Montserrat Bold"/>
                  <a:cs typeface="Montserrat Bold"/>
                  <a:sym typeface="Montserrat Bold"/>
                </a:rPr>
                <a:t>PERI-URBAN</a:t>
              </a:r>
            </a:p>
          </p:txBody>
        </p:sp>
      </p:grpSp>
      <p:grpSp>
        <p:nvGrpSpPr>
          <p:cNvPr id="47" name="Group 47"/>
          <p:cNvGrpSpPr/>
          <p:nvPr/>
        </p:nvGrpSpPr>
        <p:grpSpPr>
          <a:xfrm>
            <a:off x="5534347" y="4086225"/>
            <a:ext cx="795829" cy="71438"/>
            <a:chOff x="0" y="0"/>
            <a:chExt cx="1061105" cy="95250"/>
          </a:xfrm>
        </p:grpSpPr>
        <p:sp>
          <p:nvSpPr>
            <p:cNvPr id="48" name="Freeform 48"/>
            <p:cNvSpPr/>
            <p:nvPr/>
          </p:nvSpPr>
          <p:spPr>
            <a:xfrm>
              <a:off x="0" y="0"/>
              <a:ext cx="1061105" cy="95250"/>
            </a:xfrm>
            <a:custGeom>
              <a:avLst/>
              <a:gdLst/>
              <a:ahLst/>
              <a:cxnLst/>
              <a:rect l="l" t="t" r="r" b="b"/>
              <a:pathLst>
                <a:path w="1061105" h="95250">
                  <a:moveTo>
                    <a:pt x="0" y="0"/>
                  </a:moveTo>
                  <a:lnTo>
                    <a:pt x="1061105" y="0"/>
                  </a:lnTo>
                  <a:lnTo>
                    <a:pt x="1061105" y="95250"/>
                  </a:lnTo>
                  <a:lnTo>
                    <a:pt x="0" y="95250"/>
                  </a:lnTo>
                  <a:close/>
                </a:path>
              </a:pathLst>
            </a:custGeom>
            <a:solidFill>
              <a:srgbClr val="FFFFFF"/>
            </a:solidFill>
          </p:spPr>
          <p:txBody>
            <a:bodyPr/>
            <a:lstStyle/>
            <a:p>
              <a:endParaRPr lang="en-GB"/>
            </a:p>
          </p:txBody>
        </p:sp>
      </p:grpSp>
      <p:grpSp>
        <p:nvGrpSpPr>
          <p:cNvPr id="49" name="Group 49"/>
          <p:cNvGrpSpPr/>
          <p:nvPr/>
        </p:nvGrpSpPr>
        <p:grpSpPr>
          <a:xfrm>
            <a:off x="5534347" y="4354823"/>
            <a:ext cx="3126471" cy="342900"/>
            <a:chOff x="0" y="0"/>
            <a:chExt cx="4168628" cy="457200"/>
          </a:xfrm>
        </p:grpSpPr>
        <p:sp>
          <p:nvSpPr>
            <p:cNvPr id="50" name="Freeform 50"/>
            <p:cNvSpPr/>
            <p:nvPr/>
          </p:nvSpPr>
          <p:spPr>
            <a:xfrm>
              <a:off x="0" y="0"/>
              <a:ext cx="4168628" cy="457200"/>
            </a:xfrm>
            <a:custGeom>
              <a:avLst/>
              <a:gdLst/>
              <a:ahLst/>
              <a:cxnLst/>
              <a:rect l="l" t="t" r="r" b="b"/>
              <a:pathLst>
                <a:path w="4168628" h="457200">
                  <a:moveTo>
                    <a:pt x="0" y="0"/>
                  </a:moveTo>
                  <a:lnTo>
                    <a:pt x="4168628" y="0"/>
                  </a:lnTo>
                  <a:lnTo>
                    <a:pt x="4168628" y="457200"/>
                  </a:lnTo>
                  <a:lnTo>
                    <a:pt x="0" y="457200"/>
                  </a:lnTo>
                  <a:close/>
                </a:path>
              </a:pathLst>
            </a:custGeom>
            <a:blipFill>
              <a:blip r:embed="rId3">
                <a:alphaModFix amt="0"/>
              </a:blip>
              <a:stretch>
                <a:fillRect t="-128612" r="-536" b="-128612"/>
              </a:stretch>
            </a:blipFill>
          </p:spPr>
          <p:txBody>
            <a:bodyPr/>
            <a:lstStyle/>
            <a:p>
              <a:endParaRPr lang="en-GB"/>
            </a:p>
          </p:txBody>
        </p:sp>
        <p:sp>
          <p:nvSpPr>
            <p:cNvPr id="51" name="TextBox 51"/>
            <p:cNvSpPr txBox="1"/>
            <p:nvPr/>
          </p:nvSpPr>
          <p:spPr>
            <a:xfrm>
              <a:off x="0" y="0"/>
              <a:ext cx="4168628" cy="457200"/>
            </a:xfrm>
            <a:prstGeom prst="rect">
              <a:avLst/>
            </a:prstGeom>
          </p:spPr>
          <p:txBody>
            <a:bodyPr lIns="0" tIns="0" rIns="0" bIns="0" rtlCol="0" anchor="ctr"/>
            <a:lstStyle/>
            <a:p>
              <a:pPr algn="l">
                <a:lnSpc>
                  <a:spcPts val="1889"/>
                </a:lnSpc>
              </a:pPr>
              <a:r>
                <a:rPr lang="en-US" sz="1575" b="1">
                  <a:solidFill>
                    <a:srgbClr val="FFFFFF"/>
                  </a:solidFill>
                  <a:latin typeface="Montserrat Bold"/>
                  <a:ea typeface="Montserrat Bold"/>
                  <a:cs typeface="Montserrat Bold"/>
                  <a:sym typeface="Montserrat Bold"/>
                </a:rPr>
                <a:t>Backhaul</a:t>
              </a:r>
            </a:p>
          </p:txBody>
        </p:sp>
      </p:grpSp>
      <p:grpSp>
        <p:nvGrpSpPr>
          <p:cNvPr id="52" name="Group 52"/>
          <p:cNvGrpSpPr/>
          <p:nvPr/>
        </p:nvGrpSpPr>
        <p:grpSpPr>
          <a:xfrm>
            <a:off x="5534347" y="4772025"/>
            <a:ext cx="3126471" cy="840622"/>
            <a:chOff x="0" y="0"/>
            <a:chExt cx="4168628" cy="1120829"/>
          </a:xfrm>
        </p:grpSpPr>
        <p:sp>
          <p:nvSpPr>
            <p:cNvPr id="53" name="Freeform 53"/>
            <p:cNvSpPr/>
            <p:nvPr/>
          </p:nvSpPr>
          <p:spPr>
            <a:xfrm>
              <a:off x="0" y="0"/>
              <a:ext cx="4168628" cy="1120829"/>
            </a:xfrm>
            <a:custGeom>
              <a:avLst/>
              <a:gdLst/>
              <a:ahLst/>
              <a:cxnLst/>
              <a:rect l="l" t="t" r="r" b="b"/>
              <a:pathLst>
                <a:path w="4168628" h="1120829">
                  <a:moveTo>
                    <a:pt x="0" y="0"/>
                  </a:moveTo>
                  <a:lnTo>
                    <a:pt x="4168628" y="0"/>
                  </a:lnTo>
                  <a:lnTo>
                    <a:pt x="4168628" y="1120829"/>
                  </a:lnTo>
                  <a:lnTo>
                    <a:pt x="0" y="1120829"/>
                  </a:lnTo>
                  <a:close/>
                </a:path>
              </a:pathLst>
            </a:custGeom>
            <a:blipFill>
              <a:blip r:embed="rId3">
                <a:alphaModFix amt="0"/>
              </a:blip>
              <a:stretch>
                <a:fillRect t="-32067" r="-536" b="-13649"/>
              </a:stretch>
            </a:blipFill>
          </p:spPr>
          <p:txBody>
            <a:bodyPr/>
            <a:lstStyle/>
            <a:p>
              <a:endParaRPr lang="en-GB"/>
            </a:p>
          </p:txBody>
        </p:sp>
        <p:sp>
          <p:nvSpPr>
            <p:cNvPr id="54" name="TextBox 54"/>
            <p:cNvSpPr txBox="1"/>
            <p:nvPr/>
          </p:nvSpPr>
          <p:spPr>
            <a:xfrm>
              <a:off x="0" y="0"/>
              <a:ext cx="4168628" cy="1120829"/>
            </a:xfrm>
            <a:prstGeom prst="rect">
              <a:avLst/>
            </a:prstGeom>
          </p:spPr>
          <p:txBody>
            <a:bodyPr lIns="0" tIns="0" rIns="0" bIns="0" rtlCol="0" anchor="ctr"/>
            <a:lstStyle/>
            <a:p>
              <a:pPr algn="l">
                <a:lnSpc>
                  <a:spcPts val="2909"/>
                </a:lnSpc>
              </a:pPr>
              <a:r>
                <a:rPr lang="en-US" sz="2424">
                  <a:solidFill>
                    <a:srgbClr val="FFFFFF"/>
                  </a:solidFill>
                  <a:latin typeface="Montserrat"/>
                  <a:ea typeface="Montserrat"/>
                  <a:cs typeface="Montserrat"/>
                  <a:sym typeface="Montserrat"/>
                </a:rPr>
                <a:t>Microwave or fibre where available</a:t>
              </a:r>
            </a:p>
          </p:txBody>
        </p:sp>
      </p:grpSp>
      <p:grpSp>
        <p:nvGrpSpPr>
          <p:cNvPr id="55" name="Group 55"/>
          <p:cNvGrpSpPr/>
          <p:nvPr/>
        </p:nvGrpSpPr>
        <p:grpSpPr>
          <a:xfrm>
            <a:off x="5534347" y="5612123"/>
            <a:ext cx="3126471" cy="342900"/>
            <a:chOff x="0" y="0"/>
            <a:chExt cx="4168628" cy="457200"/>
          </a:xfrm>
        </p:grpSpPr>
        <p:sp>
          <p:nvSpPr>
            <p:cNvPr id="56" name="Freeform 56"/>
            <p:cNvSpPr/>
            <p:nvPr/>
          </p:nvSpPr>
          <p:spPr>
            <a:xfrm>
              <a:off x="0" y="0"/>
              <a:ext cx="4168628" cy="457200"/>
            </a:xfrm>
            <a:custGeom>
              <a:avLst/>
              <a:gdLst/>
              <a:ahLst/>
              <a:cxnLst/>
              <a:rect l="l" t="t" r="r" b="b"/>
              <a:pathLst>
                <a:path w="4168628" h="457200">
                  <a:moveTo>
                    <a:pt x="0" y="0"/>
                  </a:moveTo>
                  <a:lnTo>
                    <a:pt x="4168628" y="0"/>
                  </a:lnTo>
                  <a:lnTo>
                    <a:pt x="4168628" y="457200"/>
                  </a:lnTo>
                  <a:lnTo>
                    <a:pt x="0" y="457200"/>
                  </a:lnTo>
                  <a:close/>
                </a:path>
              </a:pathLst>
            </a:custGeom>
            <a:blipFill>
              <a:blip r:embed="rId3">
                <a:alphaModFix amt="0"/>
              </a:blip>
              <a:stretch>
                <a:fillRect t="-128612" r="-536" b="-128612"/>
              </a:stretch>
            </a:blipFill>
          </p:spPr>
          <p:txBody>
            <a:bodyPr/>
            <a:lstStyle/>
            <a:p>
              <a:endParaRPr lang="en-GB"/>
            </a:p>
          </p:txBody>
        </p:sp>
        <p:sp>
          <p:nvSpPr>
            <p:cNvPr id="57" name="TextBox 57"/>
            <p:cNvSpPr txBox="1"/>
            <p:nvPr/>
          </p:nvSpPr>
          <p:spPr>
            <a:xfrm>
              <a:off x="0" y="0"/>
              <a:ext cx="4168628" cy="457200"/>
            </a:xfrm>
            <a:prstGeom prst="rect">
              <a:avLst/>
            </a:prstGeom>
          </p:spPr>
          <p:txBody>
            <a:bodyPr lIns="0" tIns="0" rIns="0" bIns="0" rtlCol="0" anchor="ctr"/>
            <a:lstStyle/>
            <a:p>
              <a:pPr algn="l">
                <a:lnSpc>
                  <a:spcPts val="1889"/>
                </a:lnSpc>
              </a:pPr>
              <a:r>
                <a:rPr lang="en-US" sz="1575" b="1">
                  <a:solidFill>
                    <a:srgbClr val="FFFFFF"/>
                  </a:solidFill>
                  <a:latin typeface="Montserrat Bold"/>
                  <a:ea typeface="Montserrat Bold"/>
                  <a:cs typeface="Montserrat Bold"/>
                  <a:sym typeface="Montserrat Bold"/>
                </a:rPr>
                <a:t>Access</a:t>
              </a:r>
            </a:p>
          </p:txBody>
        </p:sp>
      </p:grpSp>
      <p:grpSp>
        <p:nvGrpSpPr>
          <p:cNvPr id="58" name="Group 58"/>
          <p:cNvGrpSpPr/>
          <p:nvPr/>
        </p:nvGrpSpPr>
        <p:grpSpPr>
          <a:xfrm>
            <a:off x="5534347" y="6029325"/>
            <a:ext cx="3126471" cy="816759"/>
            <a:chOff x="0" y="0"/>
            <a:chExt cx="4168628" cy="1089012"/>
          </a:xfrm>
        </p:grpSpPr>
        <p:sp>
          <p:nvSpPr>
            <p:cNvPr id="59" name="Freeform 59"/>
            <p:cNvSpPr/>
            <p:nvPr/>
          </p:nvSpPr>
          <p:spPr>
            <a:xfrm>
              <a:off x="0" y="0"/>
              <a:ext cx="4168628" cy="1089012"/>
            </a:xfrm>
            <a:custGeom>
              <a:avLst/>
              <a:gdLst/>
              <a:ahLst/>
              <a:cxnLst/>
              <a:rect l="l" t="t" r="r" b="b"/>
              <a:pathLst>
                <a:path w="4168628" h="1089012">
                  <a:moveTo>
                    <a:pt x="0" y="0"/>
                  </a:moveTo>
                  <a:lnTo>
                    <a:pt x="4168628" y="0"/>
                  </a:lnTo>
                  <a:lnTo>
                    <a:pt x="4168628" y="1089012"/>
                  </a:lnTo>
                  <a:lnTo>
                    <a:pt x="0" y="1089012"/>
                  </a:lnTo>
                  <a:close/>
                </a:path>
              </a:pathLst>
            </a:custGeom>
            <a:blipFill>
              <a:blip r:embed="rId3">
                <a:alphaModFix amt="0"/>
              </a:blip>
              <a:stretch>
                <a:fillRect t="-40001" r="-536" b="-9972"/>
              </a:stretch>
            </a:blipFill>
          </p:spPr>
          <p:txBody>
            <a:bodyPr/>
            <a:lstStyle/>
            <a:p>
              <a:endParaRPr lang="en-GB"/>
            </a:p>
          </p:txBody>
        </p:sp>
        <p:sp>
          <p:nvSpPr>
            <p:cNvPr id="60" name="TextBox 60"/>
            <p:cNvSpPr txBox="1"/>
            <p:nvPr/>
          </p:nvSpPr>
          <p:spPr>
            <a:xfrm>
              <a:off x="0" y="0"/>
              <a:ext cx="4168628" cy="1089012"/>
            </a:xfrm>
            <a:prstGeom prst="rect">
              <a:avLst/>
            </a:prstGeom>
          </p:spPr>
          <p:txBody>
            <a:bodyPr lIns="0" tIns="0" rIns="0" bIns="0" rtlCol="0" anchor="ctr"/>
            <a:lstStyle/>
            <a:p>
              <a:pPr algn="l">
                <a:lnSpc>
                  <a:spcPts val="2789"/>
                </a:lnSpc>
              </a:pPr>
              <a:r>
                <a:rPr lang="en-US" sz="2324">
                  <a:solidFill>
                    <a:srgbClr val="FFFFFF"/>
                  </a:solidFill>
                  <a:latin typeface="Montserrat"/>
                  <a:ea typeface="Montserrat"/>
                  <a:cs typeface="Montserrat"/>
                  <a:sym typeface="Montserrat"/>
                </a:rPr>
                <a:t>4G with multi-network SIM</a:t>
              </a:r>
            </a:p>
          </p:txBody>
        </p:sp>
      </p:grpSp>
      <p:grpSp>
        <p:nvGrpSpPr>
          <p:cNvPr id="61" name="Group 61"/>
          <p:cNvGrpSpPr/>
          <p:nvPr/>
        </p:nvGrpSpPr>
        <p:grpSpPr>
          <a:xfrm>
            <a:off x="5540211" y="6903234"/>
            <a:ext cx="3126471" cy="342900"/>
            <a:chOff x="0" y="0"/>
            <a:chExt cx="4168628" cy="457200"/>
          </a:xfrm>
        </p:grpSpPr>
        <p:sp>
          <p:nvSpPr>
            <p:cNvPr id="62" name="Freeform 62"/>
            <p:cNvSpPr/>
            <p:nvPr/>
          </p:nvSpPr>
          <p:spPr>
            <a:xfrm>
              <a:off x="0" y="0"/>
              <a:ext cx="4168628" cy="457200"/>
            </a:xfrm>
            <a:custGeom>
              <a:avLst/>
              <a:gdLst/>
              <a:ahLst/>
              <a:cxnLst/>
              <a:rect l="l" t="t" r="r" b="b"/>
              <a:pathLst>
                <a:path w="4168628" h="457200">
                  <a:moveTo>
                    <a:pt x="0" y="0"/>
                  </a:moveTo>
                  <a:lnTo>
                    <a:pt x="4168628" y="0"/>
                  </a:lnTo>
                  <a:lnTo>
                    <a:pt x="4168628" y="457200"/>
                  </a:lnTo>
                  <a:lnTo>
                    <a:pt x="0" y="457200"/>
                  </a:lnTo>
                  <a:close/>
                </a:path>
              </a:pathLst>
            </a:custGeom>
            <a:blipFill>
              <a:blip r:embed="rId3">
                <a:alphaModFix amt="0"/>
              </a:blip>
              <a:stretch>
                <a:fillRect t="-128612" r="-536" b="-128612"/>
              </a:stretch>
            </a:blipFill>
          </p:spPr>
          <p:txBody>
            <a:bodyPr/>
            <a:lstStyle/>
            <a:p>
              <a:endParaRPr lang="en-GB"/>
            </a:p>
          </p:txBody>
        </p:sp>
        <p:sp>
          <p:nvSpPr>
            <p:cNvPr id="63" name="TextBox 63"/>
            <p:cNvSpPr txBox="1"/>
            <p:nvPr/>
          </p:nvSpPr>
          <p:spPr>
            <a:xfrm>
              <a:off x="0" y="0"/>
              <a:ext cx="4168628" cy="457200"/>
            </a:xfrm>
            <a:prstGeom prst="rect">
              <a:avLst/>
            </a:prstGeom>
          </p:spPr>
          <p:txBody>
            <a:bodyPr lIns="0" tIns="0" rIns="0" bIns="0" rtlCol="0" anchor="ctr"/>
            <a:lstStyle/>
            <a:p>
              <a:pPr algn="l">
                <a:lnSpc>
                  <a:spcPts val="1889"/>
                </a:lnSpc>
              </a:pPr>
              <a:r>
                <a:rPr lang="en-US" sz="1575" b="1">
                  <a:solidFill>
                    <a:srgbClr val="FFFFFF"/>
                  </a:solidFill>
                  <a:latin typeface="Montserrat Bold"/>
                  <a:ea typeface="Montserrat Bold"/>
                  <a:cs typeface="Montserrat Bold"/>
                  <a:sym typeface="Montserrat Bold"/>
                </a:rPr>
                <a:t>Power</a:t>
              </a:r>
            </a:p>
          </p:txBody>
        </p:sp>
      </p:grpSp>
      <p:grpSp>
        <p:nvGrpSpPr>
          <p:cNvPr id="64" name="Group 64"/>
          <p:cNvGrpSpPr/>
          <p:nvPr/>
        </p:nvGrpSpPr>
        <p:grpSpPr>
          <a:xfrm>
            <a:off x="5534347" y="7284234"/>
            <a:ext cx="3126471" cy="685800"/>
            <a:chOff x="0" y="0"/>
            <a:chExt cx="4168628" cy="914400"/>
          </a:xfrm>
        </p:grpSpPr>
        <p:sp>
          <p:nvSpPr>
            <p:cNvPr id="65" name="Freeform 65"/>
            <p:cNvSpPr/>
            <p:nvPr/>
          </p:nvSpPr>
          <p:spPr>
            <a:xfrm>
              <a:off x="0" y="0"/>
              <a:ext cx="4168628" cy="914400"/>
            </a:xfrm>
            <a:custGeom>
              <a:avLst/>
              <a:gdLst/>
              <a:ahLst/>
              <a:cxnLst/>
              <a:rect l="l" t="t" r="r" b="b"/>
              <a:pathLst>
                <a:path w="4168628" h="914400">
                  <a:moveTo>
                    <a:pt x="0" y="0"/>
                  </a:moveTo>
                  <a:lnTo>
                    <a:pt x="4168628" y="0"/>
                  </a:lnTo>
                  <a:lnTo>
                    <a:pt x="4168628" y="914400"/>
                  </a:lnTo>
                  <a:lnTo>
                    <a:pt x="0" y="914400"/>
                  </a:lnTo>
                  <a:close/>
                </a:path>
              </a:pathLst>
            </a:custGeom>
            <a:blipFill>
              <a:blip r:embed="rId3">
                <a:alphaModFix amt="0"/>
              </a:blip>
              <a:stretch>
                <a:fillRect t="-39306" r="-536" b="-39306"/>
              </a:stretch>
            </a:blipFill>
          </p:spPr>
          <p:txBody>
            <a:bodyPr/>
            <a:lstStyle/>
            <a:p>
              <a:endParaRPr lang="en-GB"/>
            </a:p>
          </p:txBody>
        </p:sp>
        <p:sp>
          <p:nvSpPr>
            <p:cNvPr id="66" name="TextBox 66"/>
            <p:cNvSpPr txBox="1"/>
            <p:nvPr/>
          </p:nvSpPr>
          <p:spPr>
            <a:xfrm>
              <a:off x="0" y="0"/>
              <a:ext cx="4168628" cy="914400"/>
            </a:xfrm>
            <a:prstGeom prst="rect">
              <a:avLst/>
            </a:prstGeom>
          </p:spPr>
          <p:txBody>
            <a:bodyPr lIns="0" tIns="0" rIns="0" bIns="0" rtlCol="0" anchor="ctr"/>
            <a:lstStyle/>
            <a:p>
              <a:pPr algn="l">
                <a:lnSpc>
                  <a:spcPts val="2654"/>
                </a:lnSpc>
              </a:pPr>
              <a:r>
                <a:rPr lang="en-US" sz="2212">
                  <a:solidFill>
                    <a:srgbClr val="FFFFFF"/>
                  </a:solidFill>
                  <a:latin typeface="Montserrat"/>
                  <a:ea typeface="Montserrat"/>
                  <a:cs typeface="Montserrat"/>
                  <a:sym typeface="Montserrat"/>
                </a:rPr>
                <a:t>Solar-assisted battery</a:t>
              </a:r>
            </a:p>
          </p:txBody>
        </p:sp>
      </p:grpSp>
      <p:grpSp>
        <p:nvGrpSpPr>
          <p:cNvPr id="67" name="Group 67"/>
          <p:cNvGrpSpPr/>
          <p:nvPr/>
        </p:nvGrpSpPr>
        <p:grpSpPr>
          <a:xfrm>
            <a:off x="9342957" y="2857500"/>
            <a:ext cx="3694920" cy="5357813"/>
            <a:chOff x="0" y="0"/>
            <a:chExt cx="4926560" cy="7143750"/>
          </a:xfrm>
        </p:grpSpPr>
        <p:sp>
          <p:nvSpPr>
            <p:cNvPr id="68" name="Freeform 68"/>
            <p:cNvSpPr/>
            <p:nvPr/>
          </p:nvSpPr>
          <p:spPr>
            <a:xfrm>
              <a:off x="0" y="0"/>
              <a:ext cx="4926561" cy="7143750"/>
            </a:xfrm>
            <a:custGeom>
              <a:avLst/>
              <a:gdLst/>
              <a:ahLst/>
              <a:cxnLst/>
              <a:rect l="l" t="t" r="r" b="b"/>
              <a:pathLst>
                <a:path w="4926561" h="7143750">
                  <a:moveTo>
                    <a:pt x="0" y="365305"/>
                  </a:moveTo>
                  <a:cubicBezTo>
                    <a:pt x="0" y="163576"/>
                    <a:pt x="152723" y="0"/>
                    <a:pt x="341070" y="0"/>
                  </a:cubicBezTo>
                  <a:lnTo>
                    <a:pt x="4585491" y="0"/>
                  </a:lnTo>
                  <a:cubicBezTo>
                    <a:pt x="4773837" y="0"/>
                    <a:pt x="4926561" y="163576"/>
                    <a:pt x="4926561" y="365305"/>
                  </a:cubicBezTo>
                  <a:lnTo>
                    <a:pt x="4926561" y="6778444"/>
                  </a:lnTo>
                  <a:cubicBezTo>
                    <a:pt x="4926561" y="6980174"/>
                    <a:pt x="4773837" y="7143750"/>
                    <a:pt x="4585491" y="7143750"/>
                  </a:cubicBezTo>
                  <a:lnTo>
                    <a:pt x="341070" y="7143750"/>
                  </a:lnTo>
                  <a:cubicBezTo>
                    <a:pt x="152723" y="7143750"/>
                    <a:pt x="0" y="6980174"/>
                    <a:pt x="0" y="6778444"/>
                  </a:cubicBezTo>
                  <a:close/>
                </a:path>
              </a:pathLst>
            </a:custGeom>
            <a:solidFill>
              <a:srgbClr val="010157"/>
            </a:solidFill>
          </p:spPr>
          <p:txBody>
            <a:bodyPr/>
            <a:lstStyle/>
            <a:p>
              <a:endParaRPr lang="en-GB"/>
            </a:p>
          </p:txBody>
        </p:sp>
      </p:grpSp>
      <p:grpSp>
        <p:nvGrpSpPr>
          <p:cNvPr id="69" name="Group 69"/>
          <p:cNvGrpSpPr/>
          <p:nvPr/>
        </p:nvGrpSpPr>
        <p:grpSpPr>
          <a:xfrm>
            <a:off x="9627182" y="3171825"/>
            <a:ext cx="3126471" cy="685800"/>
            <a:chOff x="0" y="0"/>
            <a:chExt cx="4168628" cy="914400"/>
          </a:xfrm>
        </p:grpSpPr>
        <p:sp>
          <p:nvSpPr>
            <p:cNvPr id="70" name="Freeform 70"/>
            <p:cNvSpPr/>
            <p:nvPr/>
          </p:nvSpPr>
          <p:spPr>
            <a:xfrm>
              <a:off x="0" y="0"/>
              <a:ext cx="4168628" cy="914400"/>
            </a:xfrm>
            <a:custGeom>
              <a:avLst/>
              <a:gdLst/>
              <a:ahLst/>
              <a:cxnLst/>
              <a:rect l="l" t="t" r="r" b="b"/>
              <a:pathLst>
                <a:path w="4168628" h="914400">
                  <a:moveTo>
                    <a:pt x="0" y="0"/>
                  </a:moveTo>
                  <a:lnTo>
                    <a:pt x="4168628" y="0"/>
                  </a:lnTo>
                  <a:lnTo>
                    <a:pt x="4168628" y="914400"/>
                  </a:lnTo>
                  <a:lnTo>
                    <a:pt x="0" y="914400"/>
                  </a:lnTo>
                  <a:close/>
                </a:path>
              </a:pathLst>
            </a:custGeom>
            <a:blipFill>
              <a:blip r:embed="rId3">
                <a:alphaModFix amt="0"/>
              </a:blip>
              <a:stretch>
                <a:fillRect t="-39306" r="-536" b="-39306"/>
              </a:stretch>
            </a:blipFill>
          </p:spPr>
          <p:txBody>
            <a:bodyPr/>
            <a:lstStyle/>
            <a:p>
              <a:endParaRPr lang="en-GB"/>
            </a:p>
          </p:txBody>
        </p:sp>
        <p:sp>
          <p:nvSpPr>
            <p:cNvPr id="71" name="TextBox 71"/>
            <p:cNvSpPr txBox="1"/>
            <p:nvPr/>
          </p:nvSpPr>
          <p:spPr>
            <a:xfrm>
              <a:off x="0" y="9525"/>
              <a:ext cx="4168628" cy="904875"/>
            </a:xfrm>
            <a:prstGeom prst="rect">
              <a:avLst/>
            </a:prstGeom>
          </p:spPr>
          <p:txBody>
            <a:bodyPr lIns="0" tIns="0" rIns="0" bIns="0" rtlCol="0" anchor="ctr"/>
            <a:lstStyle/>
            <a:p>
              <a:pPr algn="l">
                <a:lnSpc>
                  <a:spcPts val="2999"/>
                </a:lnSpc>
              </a:pPr>
              <a:r>
                <a:rPr lang="en-US" sz="2499" b="1">
                  <a:solidFill>
                    <a:srgbClr val="FFFFFF"/>
                  </a:solidFill>
                  <a:latin typeface="Montserrat Bold"/>
                  <a:ea typeface="Montserrat Bold"/>
                  <a:cs typeface="Montserrat Bold"/>
                  <a:sym typeface="Montserrat Bold"/>
                </a:rPr>
                <a:t>RURAL CLUSTER</a:t>
              </a:r>
            </a:p>
          </p:txBody>
        </p:sp>
      </p:grpSp>
      <p:grpSp>
        <p:nvGrpSpPr>
          <p:cNvPr id="72" name="Group 72"/>
          <p:cNvGrpSpPr/>
          <p:nvPr/>
        </p:nvGrpSpPr>
        <p:grpSpPr>
          <a:xfrm>
            <a:off x="9627182" y="4086225"/>
            <a:ext cx="795829" cy="71438"/>
            <a:chOff x="0" y="0"/>
            <a:chExt cx="1061105" cy="95250"/>
          </a:xfrm>
        </p:grpSpPr>
        <p:sp>
          <p:nvSpPr>
            <p:cNvPr id="73" name="Freeform 73"/>
            <p:cNvSpPr/>
            <p:nvPr/>
          </p:nvSpPr>
          <p:spPr>
            <a:xfrm>
              <a:off x="0" y="0"/>
              <a:ext cx="1061105" cy="95250"/>
            </a:xfrm>
            <a:custGeom>
              <a:avLst/>
              <a:gdLst/>
              <a:ahLst/>
              <a:cxnLst/>
              <a:rect l="l" t="t" r="r" b="b"/>
              <a:pathLst>
                <a:path w="1061105" h="95250">
                  <a:moveTo>
                    <a:pt x="0" y="0"/>
                  </a:moveTo>
                  <a:lnTo>
                    <a:pt x="1061105" y="0"/>
                  </a:lnTo>
                  <a:lnTo>
                    <a:pt x="1061105" y="95250"/>
                  </a:lnTo>
                  <a:lnTo>
                    <a:pt x="0" y="95250"/>
                  </a:lnTo>
                  <a:close/>
                </a:path>
              </a:pathLst>
            </a:custGeom>
            <a:solidFill>
              <a:srgbClr val="FFFFFF"/>
            </a:solidFill>
          </p:spPr>
          <p:txBody>
            <a:bodyPr/>
            <a:lstStyle/>
            <a:p>
              <a:endParaRPr lang="en-GB"/>
            </a:p>
          </p:txBody>
        </p:sp>
      </p:grpSp>
      <p:grpSp>
        <p:nvGrpSpPr>
          <p:cNvPr id="74" name="Group 74"/>
          <p:cNvGrpSpPr/>
          <p:nvPr/>
        </p:nvGrpSpPr>
        <p:grpSpPr>
          <a:xfrm>
            <a:off x="9627182" y="4354823"/>
            <a:ext cx="3126471" cy="342900"/>
            <a:chOff x="0" y="0"/>
            <a:chExt cx="4168628" cy="457200"/>
          </a:xfrm>
        </p:grpSpPr>
        <p:sp>
          <p:nvSpPr>
            <p:cNvPr id="75" name="Freeform 75"/>
            <p:cNvSpPr/>
            <p:nvPr/>
          </p:nvSpPr>
          <p:spPr>
            <a:xfrm>
              <a:off x="0" y="0"/>
              <a:ext cx="4168628" cy="457200"/>
            </a:xfrm>
            <a:custGeom>
              <a:avLst/>
              <a:gdLst/>
              <a:ahLst/>
              <a:cxnLst/>
              <a:rect l="l" t="t" r="r" b="b"/>
              <a:pathLst>
                <a:path w="4168628" h="457200">
                  <a:moveTo>
                    <a:pt x="0" y="0"/>
                  </a:moveTo>
                  <a:lnTo>
                    <a:pt x="4168628" y="0"/>
                  </a:lnTo>
                  <a:lnTo>
                    <a:pt x="4168628" y="457200"/>
                  </a:lnTo>
                  <a:lnTo>
                    <a:pt x="0" y="457200"/>
                  </a:lnTo>
                  <a:close/>
                </a:path>
              </a:pathLst>
            </a:custGeom>
            <a:blipFill>
              <a:blip r:embed="rId3">
                <a:alphaModFix amt="0"/>
              </a:blip>
              <a:stretch>
                <a:fillRect t="-128612" r="-536" b="-128612"/>
              </a:stretch>
            </a:blipFill>
          </p:spPr>
          <p:txBody>
            <a:bodyPr/>
            <a:lstStyle/>
            <a:p>
              <a:endParaRPr lang="en-GB"/>
            </a:p>
          </p:txBody>
        </p:sp>
        <p:sp>
          <p:nvSpPr>
            <p:cNvPr id="76" name="TextBox 76"/>
            <p:cNvSpPr txBox="1"/>
            <p:nvPr/>
          </p:nvSpPr>
          <p:spPr>
            <a:xfrm>
              <a:off x="0" y="0"/>
              <a:ext cx="4168628" cy="457200"/>
            </a:xfrm>
            <a:prstGeom prst="rect">
              <a:avLst/>
            </a:prstGeom>
          </p:spPr>
          <p:txBody>
            <a:bodyPr lIns="0" tIns="0" rIns="0" bIns="0" rtlCol="0" anchor="ctr"/>
            <a:lstStyle/>
            <a:p>
              <a:pPr algn="l">
                <a:lnSpc>
                  <a:spcPts val="1889"/>
                </a:lnSpc>
              </a:pPr>
              <a:r>
                <a:rPr lang="en-US" sz="1575" b="1">
                  <a:solidFill>
                    <a:srgbClr val="FFFFFF"/>
                  </a:solidFill>
                  <a:latin typeface="Montserrat Bold"/>
                  <a:ea typeface="Montserrat Bold"/>
                  <a:cs typeface="Montserrat Bold"/>
                  <a:sym typeface="Montserrat Bold"/>
                </a:rPr>
                <a:t>Backhaul</a:t>
              </a:r>
            </a:p>
          </p:txBody>
        </p:sp>
      </p:grpSp>
      <p:grpSp>
        <p:nvGrpSpPr>
          <p:cNvPr id="77" name="Group 77"/>
          <p:cNvGrpSpPr/>
          <p:nvPr/>
        </p:nvGrpSpPr>
        <p:grpSpPr>
          <a:xfrm>
            <a:off x="9627182" y="4772025"/>
            <a:ext cx="3126471" cy="840622"/>
            <a:chOff x="0" y="0"/>
            <a:chExt cx="4168628" cy="1120829"/>
          </a:xfrm>
        </p:grpSpPr>
        <p:sp>
          <p:nvSpPr>
            <p:cNvPr id="78" name="Freeform 78"/>
            <p:cNvSpPr/>
            <p:nvPr/>
          </p:nvSpPr>
          <p:spPr>
            <a:xfrm>
              <a:off x="0" y="0"/>
              <a:ext cx="4168628" cy="1120829"/>
            </a:xfrm>
            <a:custGeom>
              <a:avLst/>
              <a:gdLst/>
              <a:ahLst/>
              <a:cxnLst/>
              <a:rect l="l" t="t" r="r" b="b"/>
              <a:pathLst>
                <a:path w="4168628" h="1120829">
                  <a:moveTo>
                    <a:pt x="0" y="0"/>
                  </a:moveTo>
                  <a:lnTo>
                    <a:pt x="4168628" y="0"/>
                  </a:lnTo>
                  <a:lnTo>
                    <a:pt x="4168628" y="1120829"/>
                  </a:lnTo>
                  <a:lnTo>
                    <a:pt x="0" y="1120829"/>
                  </a:lnTo>
                  <a:close/>
                </a:path>
              </a:pathLst>
            </a:custGeom>
            <a:blipFill>
              <a:blip r:embed="rId3">
                <a:alphaModFix amt="0"/>
              </a:blip>
              <a:stretch>
                <a:fillRect t="-32067" r="-536" b="-13649"/>
              </a:stretch>
            </a:blipFill>
          </p:spPr>
          <p:txBody>
            <a:bodyPr/>
            <a:lstStyle/>
            <a:p>
              <a:endParaRPr lang="en-GB"/>
            </a:p>
          </p:txBody>
        </p:sp>
        <p:sp>
          <p:nvSpPr>
            <p:cNvPr id="79" name="TextBox 79"/>
            <p:cNvSpPr txBox="1"/>
            <p:nvPr/>
          </p:nvSpPr>
          <p:spPr>
            <a:xfrm>
              <a:off x="0" y="0"/>
              <a:ext cx="4168628" cy="1120829"/>
            </a:xfrm>
            <a:prstGeom prst="rect">
              <a:avLst/>
            </a:prstGeom>
          </p:spPr>
          <p:txBody>
            <a:bodyPr lIns="0" tIns="0" rIns="0" bIns="0" rtlCol="0" anchor="ctr"/>
            <a:lstStyle/>
            <a:p>
              <a:pPr algn="l">
                <a:lnSpc>
                  <a:spcPts val="2909"/>
                </a:lnSpc>
              </a:pPr>
              <a:r>
                <a:rPr lang="en-US" sz="2424">
                  <a:solidFill>
                    <a:srgbClr val="FFFFFF"/>
                  </a:solidFill>
                  <a:latin typeface="Montserrat"/>
                  <a:ea typeface="Montserrat"/>
                  <a:cs typeface="Montserrat"/>
                  <a:sym typeface="Montserrat"/>
                </a:rPr>
                <a:t>Shared rural site or fixed wireless</a:t>
              </a:r>
            </a:p>
          </p:txBody>
        </p:sp>
      </p:grpSp>
      <p:grpSp>
        <p:nvGrpSpPr>
          <p:cNvPr id="80" name="Group 80"/>
          <p:cNvGrpSpPr/>
          <p:nvPr/>
        </p:nvGrpSpPr>
        <p:grpSpPr>
          <a:xfrm>
            <a:off x="9627182" y="5612123"/>
            <a:ext cx="3126471" cy="342900"/>
            <a:chOff x="0" y="0"/>
            <a:chExt cx="4168628" cy="457200"/>
          </a:xfrm>
        </p:grpSpPr>
        <p:sp>
          <p:nvSpPr>
            <p:cNvPr id="81" name="Freeform 81"/>
            <p:cNvSpPr/>
            <p:nvPr/>
          </p:nvSpPr>
          <p:spPr>
            <a:xfrm>
              <a:off x="0" y="0"/>
              <a:ext cx="4168628" cy="457200"/>
            </a:xfrm>
            <a:custGeom>
              <a:avLst/>
              <a:gdLst/>
              <a:ahLst/>
              <a:cxnLst/>
              <a:rect l="l" t="t" r="r" b="b"/>
              <a:pathLst>
                <a:path w="4168628" h="457200">
                  <a:moveTo>
                    <a:pt x="0" y="0"/>
                  </a:moveTo>
                  <a:lnTo>
                    <a:pt x="4168628" y="0"/>
                  </a:lnTo>
                  <a:lnTo>
                    <a:pt x="4168628" y="457200"/>
                  </a:lnTo>
                  <a:lnTo>
                    <a:pt x="0" y="457200"/>
                  </a:lnTo>
                  <a:close/>
                </a:path>
              </a:pathLst>
            </a:custGeom>
            <a:blipFill>
              <a:blip r:embed="rId3">
                <a:alphaModFix amt="0"/>
              </a:blip>
              <a:stretch>
                <a:fillRect t="-128612" r="-536" b="-128612"/>
              </a:stretch>
            </a:blipFill>
          </p:spPr>
          <p:txBody>
            <a:bodyPr/>
            <a:lstStyle/>
            <a:p>
              <a:endParaRPr lang="en-GB"/>
            </a:p>
          </p:txBody>
        </p:sp>
        <p:sp>
          <p:nvSpPr>
            <p:cNvPr id="82" name="TextBox 82"/>
            <p:cNvSpPr txBox="1"/>
            <p:nvPr/>
          </p:nvSpPr>
          <p:spPr>
            <a:xfrm>
              <a:off x="0" y="0"/>
              <a:ext cx="4168628" cy="457200"/>
            </a:xfrm>
            <a:prstGeom prst="rect">
              <a:avLst/>
            </a:prstGeom>
          </p:spPr>
          <p:txBody>
            <a:bodyPr lIns="0" tIns="0" rIns="0" bIns="0" rtlCol="0" anchor="ctr"/>
            <a:lstStyle/>
            <a:p>
              <a:pPr algn="l">
                <a:lnSpc>
                  <a:spcPts val="1889"/>
                </a:lnSpc>
              </a:pPr>
              <a:r>
                <a:rPr lang="en-US" sz="1575" b="1">
                  <a:solidFill>
                    <a:srgbClr val="FFFFFF"/>
                  </a:solidFill>
                  <a:latin typeface="Montserrat Bold"/>
                  <a:ea typeface="Montserrat Bold"/>
                  <a:cs typeface="Montserrat Bold"/>
                  <a:sym typeface="Montserrat Bold"/>
                </a:rPr>
                <a:t>Access</a:t>
              </a:r>
            </a:p>
          </p:txBody>
        </p:sp>
      </p:grpSp>
      <p:grpSp>
        <p:nvGrpSpPr>
          <p:cNvPr id="83" name="Group 83"/>
          <p:cNvGrpSpPr/>
          <p:nvPr/>
        </p:nvGrpSpPr>
        <p:grpSpPr>
          <a:xfrm>
            <a:off x="9627182" y="6029325"/>
            <a:ext cx="3126471" cy="816759"/>
            <a:chOff x="0" y="0"/>
            <a:chExt cx="4168628" cy="1089012"/>
          </a:xfrm>
        </p:grpSpPr>
        <p:sp>
          <p:nvSpPr>
            <p:cNvPr id="84" name="Freeform 84"/>
            <p:cNvSpPr/>
            <p:nvPr/>
          </p:nvSpPr>
          <p:spPr>
            <a:xfrm>
              <a:off x="0" y="0"/>
              <a:ext cx="4168628" cy="1089012"/>
            </a:xfrm>
            <a:custGeom>
              <a:avLst/>
              <a:gdLst/>
              <a:ahLst/>
              <a:cxnLst/>
              <a:rect l="l" t="t" r="r" b="b"/>
              <a:pathLst>
                <a:path w="4168628" h="1089012">
                  <a:moveTo>
                    <a:pt x="0" y="0"/>
                  </a:moveTo>
                  <a:lnTo>
                    <a:pt x="4168628" y="0"/>
                  </a:lnTo>
                  <a:lnTo>
                    <a:pt x="4168628" y="1089012"/>
                  </a:lnTo>
                  <a:lnTo>
                    <a:pt x="0" y="1089012"/>
                  </a:lnTo>
                  <a:close/>
                </a:path>
              </a:pathLst>
            </a:custGeom>
            <a:blipFill>
              <a:blip r:embed="rId3">
                <a:alphaModFix amt="0"/>
              </a:blip>
              <a:stretch>
                <a:fillRect t="-40001" r="-536" b="-9972"/>
              </a:stretch>
            </a:blipFill>
          </p:spPr>
          <p:txBody>
            <a:bodyPr/>
            <a:lstStyle/>
            <a:p>
              <a:endParaRPr lang="en-GB"/>
            </a:p>
          </p:txBody>
        </p:sp>
        <p:sp>
          <p:nvSpPr>
            <p:cNvPr id="85" name="TextBox 85"/>
            <p:cNvSpPr txBox="1"/>
            <p:nvPr/>
          </p:nvSpPr>
          <p:spPr>
            <a:xfrm>
              <a:off x="0" y="0"/>
              <a:ext cx="4168628" cy="1089012"/>
            </a:xfrm>
            <a:prstGeom prst="rect">
              <a:avLst/>
            </a:prstGeom>
          </p:spPr>
          <p:txBody>
            <a:bodyPr lIns="0" tIns="0" rIns="0" bIns="0" rtlCol="0" anchor="ctr"/>
            <a:lstStyle/>
            <a:p>
              <a:pPr algn="l">
                <a:lnSpc>
                  <a:spcPts val="2789"/>
                </a:lnSpc>
              </a:pPr>
              <a:r>
                <a:rPr lang="en-US" sz="2324">
                  <a:solidFill>
                    <a:srgbClr val="FFFFFF"/>
                  </a:solidFill>
                  <a:latin typeface="Montserrat"/>
                  <a:ea typeface="Montserrat"/>
                  <a:cs typeface="Montserrat"/>
                  <a:sym typeface="Montserrat"/>
                </a:rPr>
                <a:t>4G or microwave relay</a:t>
              </a:r>
            </a:p>
          </p:txBody>
        </p:sp>
      </p:grpSp>
      <p:grpSp>
        <p:nvGrpSpPr>
          <p:cNvPr id="86" name="Group 86"/>
          <p:cNvGrpSpPr/>
          <p:nvPr/>
        </p:nvGrpSpPr>
        <p:grpSpPr>
          <a:xfrm>
            <a:off x="9630843" y="6941334"/>
            <a:ext cx="3126471" cy="342900"/>
            <a:chOff x="0" y="0"/>
            <a:chExt cx="4168628" cy="457200"/>
          </a:xfrm>
        </p:grpSpPr>
        <p:sp>
          <p:nvSpPr>
            <p:cNvPr id="87" name="Freeform 87"/>
            <p:cNvSpPr/>
            <p:nvPr/>
          </p:nvSpPr>
          <p:spPr>
            <a:xfrm>
              <a:off x="0" y="0"/>
              <a:ext cx="4168628" cy="457200"/>
            </a:xfrm>
            <a:custGeom>
              <a:avLst/>
              <a:gdLst/>
              <a:ahLst/>
              <a:cxnLst/>
              <a:rect l="l" t="t" r="r" b="b"/>
              <a:pathLst>
                <a:path w="4168628" h="457200">
                  <a:moveTo>
                    <a:pt x="0" y="0"/>
                  </a:moveTo>
                  <a:lnTo>
                    <a:pt x="4168628" y="0"/>
                  </a:lnTo>
                  <a:lnTo>
                    <a:pt x="4168628" y="457200"/>
                  </a:lnTo>
                  <a:lnTo>
                    <a:pt x="0" y="457200"/>
                  </a:lnTo>
                  <a:close/>
                </a:path>
              </a:pathLst>
            </a:custGeom>
            <a:blipFill>
              <a:blip r:embed="rId3">
                <a:alphaModFix amt="0"/>
              </a:blip>
              <a:stretch>
                <a:fillRect t="-128612" r="-536" b="-128612"/>
              </a:stretch>
            </a:blipFill>
          </p:spPr>
          <p:txBody>
            <a:bodyPr/>
            <a:lstStyle/>
            <a:p>
              <a:endParaRPr lang="en-GB"/>
            </a:p>
          </p:txBody>
        </p:sp>
        <p:sp>
          <p:nvSpPr>
            <p:cNvPr id="88" name="TextBox 88"/>
            <p:cNvSpPr txBox="1"/>
            <p:nvPr/>
          </p:nvSpPr>
          <p:spPr>
            <a:xfrm>
              <a:off x="0" y="0"/>
              <a:ext cx="4168628" cy="457200"/>
            </a:xfrm>
            <a:prstGeom prst="rect">
              <a:avLst/>
            </a:prstGeom>
          </p:spPr>
          <p:txBody>
            <a:bodyPr lIns="0" tIns="0" rIns="0" bIns="0" rtlCol="0" anchor="ctr"/>
            <a:lstStyle/>
            <a:p>
              <a:pPr algn="l">
                <a:lnSpc>
                  <a:spcPts val="1889"/>
                </a:lnSpc>
              </a:pPr>
              <a:r>
                <a:rPr lang="en-US" sz="1575" b="1">
                  <a:solidFill>
                    <a:srgbClr val="FFFFFF"/>
                  </a:solidFill>
                  <a:latin typeface="Montserrat Bold"/>
                  <a:ea typeface="Montserrat Bold"/>
                  <a:cs typeface="Montserrat Bold"/>
                  <a:sym typeface="Montserrat Bold"/>
                </a:rPr>
                <a:t>Power</a:t>
              </a:r>
            </a:p>
          </p:txBody>
        </p:sp>
      </p:grpSp>
      <p:grpSp>
        <p:nvGrpSpPr>
          <p:cNvPr id="89" name="Group 89"/>
          <p:cNvGrpSpPr/>
          <p:nvPr/>
        </p:nvGrpSpPr>
        <p:grpSpPr>
          <a:xfrm>
            <a:off x="9630843" y="7284234"/>
            <a:ext cx="3126471" cy="685800"/>
            <a:chOff x="0" y="0"/>
            <a:chExt cx="4168628" cy="914400"/>
          </a:xfrm>
        </p:grpSpPr>
        <p:sp>
          <p:nvSpPr>
            <p:cNvPr id="90" name="Freeform 90"/>
            <p:cNvSpPr/>
            <p:nvPr/>
          </p:nvSpPr>
          <p:spPr>
            <a:xfrm>
              <a:off x="0" y="0"/>
              <a:ext cx="4168628" cy="914400"/>
            </a:xfrm>
            <a:custGeom>
              <a:avLst/>
              <a:gdLst/>
              <a:ahLst/>
              <a:cxnLst/>
              <a:rect l="l" t="t" r="r" b="b"/>
              <a:pathLst>
                <a:path w="4168628" h="914400">
                  <a:moveTo>
                    <a:pt x="0" y="0"/>
                  </a:moveTo>
                  <a:lnTo>
                    <a:pt x="4168628" y="0"/>
                  </a:lnTo>
                  <a:lnTo>
                    <a:pt x="4168628" y="914400"/>
                  </a:lnTo>
                  <a:lnTo>
                    <a:pt x="0" y="914400"/>
                  </a:lnTo>
                  <a:close/>
                </a:path>
              </a:pathLst>
            </a:custGeom>
            <a:blipFill>
              <a:blip r:embed="rId3">
                <a:alphaModFix amt="0"/>
              </a:blip>
              <a:stretch>
                <a:fillRect t="-39306" r="-536" b="-39306"/>
              </a:stretch>
            </a:blipFill>
          </p:spPr>
          <p:txBody>
            <a:bodyPr/>
            <a:lstStyle/>
            <a:p>
              <a:endParaRPr lang="en-GB"/>
            </a:p>
          </p:txBody>
        </p:sp>
        <p:sp>
          <p:nvSpPr>
            <p:cNvPr id="91" name="TextBox 91"/>
            <p:cNvSpPr txBox="1"/>
            <p:nvPr/>
          </p:nvSpPr>
          <p:spPr>
            <a:xfrm>
              <a:off x="0" y="0"/>
              <a:ext cx="4168628" cy="914400"/>
            </a:xfrm>
            <a:prstGeom prst="rect">
              <a:avLst/>
            </a:prstGeom>
          </p:spPr>
          <p:txBody>
            <a:bodyPr lIns="0" tIns="0" rIns="0" bIns="0" rtlCol="0" anchor="ctr"/>
            <a:lstStyle/>
            <a:p>
              <a:pPr algn="l">
                <a:lnSpc>
                  <a:spcPts val="2654"/>
                </a:lnSpc>
              </a:pPr>
              <a:r>
                <a:rPr lang="en-US" sz="2212">
                  <a:solidFill>
                    <a:srgbClr val="FFFFFF"/>
                  </a:solidFill>
                  <a:latin typeface="Montserrat"/>
                  <a:ea typeface="Montserrat"/>
                  <a:cs typeface="Montserrat"/>
                  <a:sym typeface="Montserrat"/>
                </a:rPr>
                <a:t>Solar plus battery</a:t>
              </a:r>
            </a:p>
          </p:txBody>
        </p:sp>
      </p:grpSp>
      <p:grpSp>
        <p:nvGrpSpPr>
          <p:cNvPr id="92" name="Group 92"/>
          <p:cNvGrpSpPr/>
          <p:nvPr/>
        </p:nvGrpSpPr>
        <p:grpSpPr>
          <a:xfrm>
            <a:off x="13435792" y="2857500"/>
            <a:ext cx="3694920" cy="5357813"/>
            <a:chOff x="0" y="0"/>
            <a:chExt cx="4926560" cy="7143750"/>
          </a:xfrm>
        </p:grpSpPr>
        <p:sp>
          <p:nvSpPr>
            <p:cNvPr id="93" name="Freeform 93"/>
            <p:cNvSpPr/>
            <p:nvPr/>
          </p:nvSpPr>
          <p:spPr>
            <a:xfrm>
              <a:off x="0" y="0"/>
              <a:ext cx="4926561" cy="7143750"/>
            </a:xfrm>
            <a:custGeom>
              <a:avLst/>
              <a:gdLst/>
              <a:ahLst/>
              <a:cxnLst/>
              <a:rect l="l" t="t" r="r" b="b"/>
              <a:pathLst>
                <a:path w="4926561" h="7143750">
                  <a:moveTo>
                    <a:pt x="0" y="365305"/>
                  </a:moveTo>
                  <a:cubicBezTo>
                    <a:pt x="0" y="163576"/>
                    <a:pt x="152723" y="0"/>
                    <a:pt x="341070" y="0"/>
                  </a:cubicBezTo>
                  <a:lnTo>
                    <a:pt x="4585491" y="0"/>
                  </a:lnTo>
                  <a:cubicBezTo>
                    <a:pt x="4773837" y="0"/>
                    <a:pt x="4926561" y="163576"/>
                    <a:pt x="4926561" y="365305"/>
                  </a:cubicBezTo>
                  <a:lnTo>
                    <a:pt x="4926561" y="6778444"/>
                  </a:lnTo>
                  <a:cubicBezTo>
                    <a:pt x="4926561" y="6980174"/>
                    <a:pt x="4773837" y="7143750"/>
                    <a:pt x="4585491" y="7143750"/>
                  </a:cubicBezTo>
                  <a:lnTo>
                    <a:pt x="341070" y="7143750"/>
                  </a:lnTo>
                  <a:cubicBezTo>
                    <a:pt x="152723" y="7143750"/>
                    <a:pt x="0" y="6980174"/>
                    <a:pt x="0" y="6778444"/>
                  </a:cubicBezTo>
                  <a:close/>
                </a:path>
              </a:pathLst>
            </a:custGeom>
            <a:solidFill>
              <a:srgbClr val="010157"/>
            </a:solidFill>
          </p:spPr>
          <p:txBody>
            <a:bodyPr/>
            <a:lstStyle/>
            <a:p>
              <a:endParaRPr lang="en-GB"/>
            </a:p>
          </p:txBody>
        </p:sp>
      </p:grpSp>
      <p:grpSp>
        <p:nvGrpSpPr>
          <p:cNvPr id="94" name="Group 94"/>
          <p:cNvGrpSpPr/>
          <p:nvPr/>
        </p:nvGrpSpPr>
        <p:grpSpPr>
          <a:xfrm>
            <a:off x="13720017" y="3120517"/>
            <a:ext cx="3126471" cy="863282"/>
            <a:chOff x="0" y="0"/>
            <a:chExt cx="4168628" cy="1151043"/>
          </a:xfrm>
        </p:grpSpPr>
        <p:sp>
          <p:nvSpPr>
            <p:cNvPr id="95" name="Freeform 95"/>
            <p:cNvSpPr/>
            <p:nvPr/>
          </p:nvSpPr>
          <p:spPr>
            <a:xfrm>
              <a:off x="0" y="0"/>
              <a:ext cx="4168628" cy="1151043"/>
            </a:xfrm>
            <a:custGeom>
              <a:avLst/>
              <a:gdLst/>
              <a:ahLst/>
              <a:cxnLst/>
              <a:rect l="l" t="t" r="r" b="b"/>
              <a:pathLst>
                <a:path w="4168628" h="1151043">
                  <a:moveTo>
                    <a:pt x="0" y="0"/>
                  </a:moveTo>
                  <a:lnTo>
                    <a:pt x="4168628" y="0"/>
                  </a:lnTo>
                  <a:lnTo>
                    <a:pt x="4168628" y="1151043"/>
                  </a:lnTo>
                  <a:lnTo>
                    <a:pt x="0" y="1151043"/>
                  </a:lnTo>
                  <a:close/>
                </a:path>
              </a:pathLst>
            </a:custGeom>
            <a:blipFill>
              <a:blip r:embed="rId3">
                <a:alphaModFix amt="0"/>
              </a:blip>
              <a:stretch>
                <a:fillRect t="-31225" r="-536" b="-10666"/>
              </a:stretch>
            </a:blipFill>
          </p:spPr>
          <p:txBody>
            <a:bodyPr/>
            <a:lstStyle/>
            <a:p>
              <a:endParaRPr lang="en-GB"/>
            </a:p>
          </p:txBody>
        </p:sp>
        <p:sp>
          <p:nvSpPr>
            <p:cNvPr id="96" name="TextBox 96"/>
            <p:cNvSpPr txBox="1"/>
            <p:nvPr/>
          </p:nvSpPr>
          <p:spPr>
            <a:xfrm>
              <a:off x="0" y="9525"/>
              <a:ext cx="4168628" cy="1141518"/>
            </a:xfrm>
            <a:prstGeom prst="rect">
              <a:avLst/>
            </a:prstGeom>
          </p:spPr>
          <p:txBody>
            <a:bodyPr lIns="0" tIns="0" rIns="0" bIns="0" rtlCol="0" anchor="ctr"/>
            <a:lstStyle/>
            <a:p>
              <a:pPr algn="l">
                <a:lnSpc>
                  <a:spcPts val="2999"/>
                </a:lnSpc>
              </a:pPr>
              <a:r>
                <a:rPr lang="en-US" sz="2499" b="1">
                  <a:solidFill>
                    <a:srgbClr val="FFFFFF"/>
                  </a:solidFill>
                  <a:latin typeface="Montserrat Bold"/>
                  <a:ea typeface="Montserrat Bold"/>
                  <a:cs typeface="Montserrat Bold"/>
                  <a:sym typeface="Montserrat Bold"/>
                </a:rPr>
                <a:t>REMOTE / HARD TO REACH</a:t>
              </a:r>
            </a:p>
          </p:txBody>
        </p:sp>
      </p:grpSp>
      <p:grpSp>
        <p:nvGrpSpPr>
          <p:cNvPr id="97" name="Group 97"/>
          <p:cNvGrpSpPr/>
          <p:nvPr/>
        </p:nvGrpSpPr>
        <p:grpSpPr>
          <a:xfrm>
            <a:off x="13720017" y="4086225"/>
            <a:ext cx="795829" cy="71438"/>
            <a:chOff x="0" y="0"/>
            <a:chExt cx="1061105" cy="95250"/>
          </a:xfrm>
        </p:grpSpPr>
        <p:sp>
          <p:nvSpPr>
            <p:cNvPr id="98" name="Freeform 98"/>
            <p:cNvSpPr/>
            <p:nvPr/>
          </p:nvSpPr>
          <p:spPr>
            <a:xfrm>
              <a:off x="0" y="0"/>
              <a:ext cx="1061105" cy="95250"/>
            </a:xfrm>
            <a:custGeom>
              <a:avLst/>
              <a:gdLst/>
              <a:ahLst/>
              <a:cxnLst/>
              <a:rect l="l" t="t" r="r" b="b"/>
              <a:pathLst>
                <a:path w="1061105" h="95250">
                  <a:moveTo>
                    <a:pt x="0" y="0"/>
                  </a:moveTo>
                  <a:lnTo>
                    <a:pt x="1061105" y="0"/>
                  </a:lnTo>
                  <a:lnTo>
                    <a:pt x="1061105" y="95250"/>
                  </a:lnTo>
                  <a:lnTo>
                    <a:pt x="0" y="95250"/>
                  </a:lnTo>
                  <a:close/>
                </a:path>
              </a:pathLst>
            </a:custGeom>
            <a:solidFill>
              <a:srgbClr val="FFFFFF"/>
            </a:solidFill>
          </p:spPr>
          <p:txBody>
            <a:bodyPr/>
            <a:lstStyle/>
            <a:p>
              <a:endParaRPr lang="en-GB"/>
            </a:p>
          </p:txBody>
        </p:sp>
      </p:grpSp>
      <p:grpSp>
        <p:nvGrpSpPr>
          <p:cNvPr id="99" name="Group 99"/>
          <p:cNvGrpSpPr/>
          <p:nvPr/>
        </p:nvGrpSpPr>
        <p:grpSpPr>
          <a:xfrm>
            <a:off x="13720017" y="4354823"/>
            <a:ext cx="3126471" cy="342900"/>
            <a:chOff x="0" y="0"/>
            <a:chExt cx="4168628" cy="457200"/>
          </a:xfrm>
        </p:grpSpPr>
        <p:sp>
          <p:nvSpPr>
            <p:cNvPr id="100" name="Freeform 100"/>
            <p:cNvSpPr/>
            <p:nvPr/>
          </p:nvSpPr>
          <p:spPr>
            <a:xfrm>
              <a:off x="0" y="0"/>
              <a:ext cx="4168628" cy="457200"/>
            </a:xfrm>
            <a:custGeom>
              <a:avLst/>
              <a:gdLst/>
              <a:ahLst/>
              <a:cxnLst/>
              <a:rect l="l" t="t" r="r" b="b"/>
              <a:pathLst>
                <a:path w="4168628" h="457200">
                  <a:moveTo>
                    <a:pt x="0" y="0"/>
                  </a:moveTo>
                  <a:lnTo>
                    <a:pt x="4168628" y="0"/>
                  </a:lnTo>
                  <a:lnTo>
                    <a:pt x="4168628" y="457200"/>
                  </a:lnTo>
                  <a:lnTo>
                    <a:pt x="0" y="457200"/>
                  </a:lnTo>
                  <a:close/>
                </a:path>
              </a:pathLst>
            </a:custGeom>
            <a:blipFill>
              <a:blip r:embed="rId3">
                <a:alphaModFix amt="0"/>
              </a:blip>
              <a:stretch>
                <a:fillRect t="-128612" r="-536" b="-128612"/>
              </a:stretch>
            </a:blipFill>
          </p:spPr>
          <p:txBody>
            <a:bodyPr/>
            <a:lstStyle/>
            <a:p>
              <a:endParaRPr lang="en-GB"/>
            </a:p>
          </p:txBody>
        </p:sp>
        <p:sp>
          <p:nvSpPr>
            <p:cNvPr id="101" name="TextBox 101"/>
            <p:cNvSpPr txBox="1"/>
            <p:nvPr/>
          </p:nvSpPr>
          <p:spPr>
            <a:xfrm>
              <a:off x="0" y="0"/>
              <a:ext cx="4168628" cy="457200"/>
            </a:xfrm>
            <a:prstGeom prst="rect">
              <a:avLst/>
            </a:prstGeom>
          </p:spPr>
          <p:txBody>
            <a:bodyPr lIns="0" tIns="0" rIns="0" bIns="0" rtlCol="0" anchor="ctr"/>
            <a:lstStyle/>
            <a:p>
              <a:pPr algn="l">
                <a:lnSpc>
                  <a:spcPts val="1889"/>
                </a:lnSpc>
              </a:pPr>
              <a:r>
                <a:rPr lang="en-US" sz="1575" b="1">
                  <a:solidFill>
                    <a:srgbClr val="FFFFFF"/>
                  </a:solidFill>
                  <a:latin typeface="Montserrat Bold"/>
                  <a:ea typeface="Montserrat Bold"/>
                  <a:cs typeface="Montserrat Bold"/>
                  <a:sym typeface="Montserrat Bold"/>
                </a:rPr>
                <a:t>Backhaul</a:t>
              </a:r>
            </a:p>
          </p:txBody>
        </p:sp>
      </p:grpSp>
      <p:grpSp>
        <p:nvGrpSpPr>
          <p:cNvPr id="102" name="Group 102"/>
          <p:cNvGrpSpPr/>
          <p:nvPr/>
        </p:nvGrpSpPr>
        <p:grpSpPr>
          <a:xfrm>
            <a:off x="13720017" y="4720717"/>
            <a:ext cx="3126471" cy="840622"/>
            <a:chOff x="0" y="0"/>
            <a:chExt cx="4168628" cy="1120829"/>
          </a:xfrm>
        </p:grpSpPr>
        <p:sp>
          <p:nvSpPr>
            <p:cNvPr id="103" name="Freeform 103"/>
            <p:cNvSpPr/>
            <p:nvPr/>
          </p:nvSpPr>
          <p:spPr>
            <a:xfrm>
              <a:off x="0" y="0"/>
              <a:ext cx="4168628" cy="1120829"/>
            </a:xfrm>
            <a:custGeom>
              <a:avLst/>
              <a:gdLst/>
              <a:ahLst/>
              <a:cxnLst/>
              <a:rect l="l" t="t" r="r" b="b"/>
              <a:pathLst>
                <a:path w="4168628" h="1120829">
                  <a:moveTo>
                    <a:pt x="0" y="0"/>
                  </a:moveTo>
                  <a:lnTo>
                    <a:pt x="4168628" y="0"/>
                  </a:lnTo>
                  <a:lnTo>
                    <a:pt x="4168628" y="1120829"/>
                  </a:lnTo>
                  <a:lnTo>
                    <a:pt x="0" y="1120829"/>
                  </a:lnTo>
                  <a:close/>
                </a:path>
              </a:pathLst>
            </a:custGeom>
            <a:blipFill>
              <a:blip r:embed="rId3">
                <a:alphaModFix amt="0"/>
              </a:blip>
              <a:stretch>
                <a:fillRect t="-32067" r="-536" b="-13649"/>
              </a:stretch>
            </a:blipFill>
          </p:spPr>
          <p:txBody>
            <a:bodyPr/>
            <a:lstStyle/>
            <a:p>
              <a:endParaRPr lang="en-GB"/>
            </a:p>
          </p:txBody>
        </p:sp>
        <p:sp>
          <p:nvSpPr>
            <p:cNvPr id="104" name="TextBox 104"/>
            <p:cNvSpPr txBox="1"/>
            <p:nvPr/>
          </p:nvSpPr>
          <p:spPr>
            <a:xfrm>
              <a:off x="0" y="0"/>
              <a:ext cx="4168628" cy="1120829"/>
            </a:xfrm>
            <a:prstGeom prst="rect">
              <a:avLst/>
            </a:prstGeom>
          </p:spPr>
          <p:txBody>
            <a:bodyPr lIns="0" tIns="0" rIns="0" bIns="0" rtlCol="0" anchor="ctr"/>
            <a:lstStyle/>
            <a:p>
              <a:pPr algn="l">
                <a:lnSpc>
                  <a:spcPts val="2909"/>
                </a:lnSpc>
              </a:pPr>
              <a:r>
                <a:rPr lang="en-US" sz="2424">
                  <a:solidFill>
                    <a:srgbClr val="FFFFFF"/>
                  </a:solidFill>
                  <a:latin typeface="Montserrat"/>
                  <a:ea typeface="Montserrat"/>
                  <a:cs typeface="Montserrat"/>
                  <a:sym typeface="Montserrat"/>
                </a:rPr>
                <a:t>LEO or GEO satellite backhaul</a:t>
              </a:r>
            </a:p>
          </p:txBody>
        </p:sp>
      </p:grpSp>
      <p:grpSp>
        <p:nvGrpSpPr>
          <p:cNvPr id="105" name="Group 105"/>
          <p:cNvGrpSpPr/>
          <p:nvPr/>
        </p:nvGrpSpPr>
        <p:grpSpPr>
          <a:xfrm>
            <a:off x="13720017" y="5629275"/>
            <a:ext cx="3126471" cy="342900"/>
            <a:chOff x="0" y="0"/>
            <a:chExt cx="4168628" cy="457200"/>
          </a:xfrm>
        </p:grpSpPr>
        <p:sp>
          <p:nvSpPr>
            <p:cNvPr id="106" name="Freeform 106"/>
            <p:cNvSpPr/>
            <p:nvPr/>
          </p:nvSpPr>
          <p:spPr>
            <a:xfrm>
              <a:off x="0" y="0"/>
              <a:ext cx="4168628" cy="457200"/>
            </a:xfrm>
            <a:custGeom>
              <a:avLst/>
              <a:gdLst/>
              <a:ahLst/>
              <a:cxnLst/>
              <a:rect l="l" t="t" r="r" b="b"/>
              <a:pathLst>
                <a:path w="4168628" h="457200">
                  <a:moveTo>
                    <a:pt x="0" y="0"/>
                  </a:moveTo>
                  <a:lnTo>
                    <a:pt x="4168628" y="0"/>
                  </a:lnTo>
                  <a:lnTo>
                    <a:pt x="4168628" y="457200"/>
                  </a:lnTo>
                  <a:lnTo>
                    <a:pt x="0" y="457200"/>
                  </a:lnTo>
                  <a:close/>
                </a:path>
              </a:pathLst>
            </a:custGeom>
            <a:blipFill>
              <a:blip r:embed="rId3">
                <a:alphaModFix amt="0"/>
              </a:blip>
              <a:stretch>
                <a:fillRect t="-128612" r="-536" b="-128612"/>
              </a:stretch>
            </a:blipFill>
          </p:spPr>
          <p:txBody>
            <a:bodyPr/>
            <a:lstStyle/>
            <a:p>
              <a:endParaRPr lang="en-GB"/>
            </a:p>
          </p:txBody>
        </p:sp>
        <p:sp>
          <p:nvSpPr>
            <p:cNvPr id="107" name="TextBox 107"/>
            <p:cNvSpPr txBox="1"/>
            <p:nvPr/>
          </p:nvSpPr>
          <p:spPr>
            <a:xfrm>
              <a:off x="0" y="0"/>
              <a:ext cx="4168628" cy="457200"/>
            </a:xfrm>
            <a:prstGeom prst="rect">
              <a:avLst/>
            </a:prstGeom>
          </p:spPr>
          <p:txBody>
            <a:bodyPr lIns="0" tIns="0" rIns="0" bIns="0" rtlCol="0" anchor="ctr"/>
            <a:lstStyle/>
            <a:p>
              <a:pPr algn="l">
                <a:lnSpc>
                  <a:spcPts val="1889"/>
                </a:lnSpc>
              </a:pPr>
              <a:r>
                <a:rPr lang="en-US" sz="1575" b="1">
                  <a:solidFill>
                    <a:srgbClr val="FFFFFF"/>
                  </a:solidFill>
                  <a:latin typeface="Montserrat Bold"/>
                  <a:ea typeface="Montserrat Bold"/>
                  <a:cs typeface="Montserrat Bold"/>
                  <a:sym typeface="Montserrat Bold"/>
                </a:rPr>
                <a:t>Access</a:t>
              </a:r>
            </a:p>
          </p:txBody>
        </p:sp>
      </p:grpSp>
      <p:grpSp>
        <p:nvGrpSpPr>
          <p:cNvPr id="108" name="Group 108"/>
          <p:cNvGrpSpPr/>
          <p:nvPr/>
        </p:nvGrpSpPr>
        <p:grpSpPr>
          <a:xfrm>
            <a:off x="13720017" y="6029325"/>
            <a:ext cx="3126471" cy="816759"/>
            <a:chOff x="0" y="0"/>
            <a:chExt cx="4168628" cy="1089012"/>
          </a:xfrm>
        </p:grpSpPr>
        <p:sp>
          <p:nvSpPr>
            <p:cNvPr id="109" name="Freeform 109"/>
            <p:cNvSpPr/>
            <p:nvPr/>
          </p:nvSpPr>
          <p:spPr>
            <a:xfrm>
              <a:off x="0" y="0"/>
              <a:ext cx="4168628" cy="1089012"/>
            </a:xfrm>
            <a:custGeom>
              <a:avLst/>
              <a:gdLst/>
              <a:ahLst/>
              <a:cxnLst/>
              <a:rect l="l" t="t" r="r" b="b"/>
              <a:pathLst>
                <a:path w="4168628" h="1089012">
                  <a:moveTo>
                    <a:pt x="0" y="0"/>
                  </a:moveTo>
                  <a:lnTo>
                    <a:pt x="4168628" y="0"/>
                  </a:lnTo>
                  <a:lnTo>
                    <a:pt x="4168628" y="1089012"/>
                  </a:lnTo>
                  <a:lnTo>
                    <a:pt x="0" y="1089012"/>
                  </a:lnTo>
                  <a:close/>
                </a:path>
              </a:pathLst>
            </a:custGeom>
            <a:blipFill>
              <a:blip r:embed="rId3">
                <a:alphaModFix amt="0"/>
              </a:blip>
              <a:stretch>
                <a:fillRect t="-40001" r="-536" b="-9972"/>
              </a:stretch>
            </a:blipFill>
          </p:spPr>
          <p:txBody>
            <a:bodyPr/>
            <a:lstStyle/>
            <a:p>
              <a:endParaRPr lang="en-GB"/>
            </a:p>
          </p:txBody>
        </p:sp>
        <p:sp>
          <p:nvSpPr>
            <p:cNvPr id="110" name="TextBox 110"/>
            <p:cNvSpPr txBox="1"/>
            <p:nvPr/>
          </p:nvSpPr>
          <p:spPr>
            <a:xfrm>
              <a:off x="0" y="0"/>
              <a:ext cx="4168628" cy="1089012"/>
            </a:xfrm>
            <a:prstGeom prst="rect">
              <a:avLst/>
            </a:prstGeom>
          </p:spPr>
          <p:txBody>
            <a:bodyPr lIns="0" tIns="0" rIns="0" bIns="0" rtlCol="0" anchor="ctr"/>
            <a:lstStyle/>
            <a:p>
              <a:pPr algn="l">
                <a:lnSpc>
                  <a:spcPts val="2789"/>
                </a:lnSpc>
              </a:pPr>
              <a:r>
                <a:rPr lang="en-US" sz="2324">
                  <a:solidFill>
                    <a:srgbClr val="FFFFFF"/>
                  </a:solidFill>
                  <a:latin typeface="Montserrat"/>
                  <a:ea typeface="Montserrat"/>
                  <a:cs typeface="Montserrat"/>
                  <a:sym typeface="Montserrat"/>
                </a:rPr>
                <a:t>Satellite or hybrid terminal</a:t>
              </a:r>
            </a:p>
          </p:txBody>
        </p:sp>
      </p:grpSp>
      <p:grpSp>
        <p:nvGrpSpPr>
          <p:cNvPr id="111" name="Group 111"/>
          <p:cNvGrpSpPr/>
          <p:nvPr/>
        </p:nvGrpSpPr>
        <p:grpSpPr>
          <a:xfrm>
            <a:off x="13723678" y="6903234"/>
            <a:ext cx="3126471" cy="342900"/>
            <a:chOff x="0" y="0"/>
            <a:chExt cx="4168628" cy="457200"/>
          </a:xfrm>
        </p:grpSpPr>
        <p:sp>
          <p:nvSpPr>
            <p:cNvPr id="112" name="Freeform 112"/>
            <p:cNvSpPr/>
            <p:nvPr/>
          </p:nvSpPr>
          <p:spPr>
            <a:xfrm>
              <a:off x="0" y="0"/>
              <a:ext cx="4168628" cy="457200"/>
            </a:xfrm>
            <a:custGeom>
              <a:avLst/>
              <a:gdLst/>
              <a:ahLst/>
              <a:cxnLst/>
              <a:rect l="l" t="t" r="r" b="b"/>
              <a:pathLst>
                <a:path w="4168628" h="457200">
                  <a:moveTo>
                    <a:pt x="0" y="0"/>
                  </a:moveTo>
                  <a:lnTo>
                    <a:pt x="4168628" y="0"/>
                  </a:lnTo>
                  <a:lnTo>
                    <a:pt x="4168628" y="457200"/>
                  </a:lnTo>
                  <a:lnTo>
                    <a:pt x="0" y="457200"/>
                  </a:lnTo>
                  <a:close/>
                </a:path>
              </a:pathLst>
            </a:custGeom>
            <a:blipFill>
              <a:blip r:embed="rId3">
                <a:alphaModFix amt="0"/>
              </a:blip>
              <a:stretch>
                <a:fillRect t="-128612" r="-536" b="-128612"/>
              </a:stretch>
            </a:blipFill>
          </p:spPr>
          <p:txBody>
            <a:bodyPr/>
            <a:lstStyle/>
            <a:p>
              <a:endParaRPr lang="en-GB"/>
            </a:p>
          </p:txBody>
        </p:sp>
        <p:sp>
          <p:nvSpPr>
            <p:cNvPr id="113" name="TextBox 113"/>
            <p:cNvSpPr txBox="1"/>
            <p:nvPr/>
          </p:nvSpPr>
          <p:spPr>
            <a:xfrm>
              <a:off x="0" y="0"/>
              <a:ext cx="4168628" cy="457200"/>
            </a:xfrm>
            <a:prstGeom prst="rect">
              <a:avLst/>
            </a:prstGeom>
          </p:spPr>
          <p:txBody>
            <a:bodyPr lIns="0" tIns="0" rIns="0" bIns="0" rtlCol="0" anchor="ctr"/>
            <a:lstStyle/>
            <a:p>
              <a:pPr algn="l">
                <a:lnSpc>
                  <a:spcPts val="1889"/>
                </a:lnSpc>
              </a:pPr>
              <a:r>
                <a:rPr lang="en-US" sz="1575" b="1">
                  <a:solidFill>
                    <a:srgbClr val="FFFFFF"/>
                  </a:solidFill>
                  <a:latin typeface="Montserrat Bold"/>
                  <a:ea typeface="Montserrat Bold"/>
                  <a:cs typeface="Montserrat Bold"/>
                  <a:sym typeface="Montserrat Bold"/>
                </a:rPr>
                <a:t>Power</a:t>
              </a:r>
            </a:p>
          </p:txBody>
        </p:sp>
      </p:grpSp>
      <p:grpSp>
        <p:nvGrpSpPr>
          <p:cNvPr id="114" name="Group 114"/>
          <p:cNvGrpSpPr/>
          <p:nvPr/>
        </p:nvGrpSpPr>
        <p:grpSpPr>
          <a:xfrm>
            <a:off x="13720017" y="7240512"/>
            <a:ext cx="3126471" cy="773244"/>
            <a:chOff x="0" y="0"/>
            <a:chExt cx="4168628" cy="1030992"/>
          </a:xfrm>
        </p:grpSpPr>
        <p:sp>
          <p:nvSpPr>
            <p:cNvPr id="115" name="Freeform 115"/>
            <p:cNvSpPr/>
            <p:nvPr/>
          </p:nvSpPr>
          <p:spPr>
            <a:xfrm>
              <a:off x="0" y="0"/>
              <a:ext cx="4168628" cy="1030992"/>
            </a:xfrm>
            <a:custGeom>
              <a:avLst/>
              <a:gdLst/>
              <a:ahLst/>
              <a:cxnLst/>
              <a:rect l="l" t="t" r="r" b="b"/>
              <a:pathLst>
                <a:path w="4168628" h="1030992">
                  <a:moveTo>
                    <a:pt x="0" y="0"/>
                  </a:moveTo>
                  <a:lnTo>
                    <a:pt x="4168628" y="0"/>
                  </a:lnTo>
                  <a:lnTo>
                    <a:pt x="4168628" y="1030992"/>
                  </a:lnTo>
                  <a:lnTo>
                    <a:pt x="0" y="1030992"/>
                  </a:lnTo>
                  <a:close/>
                </a:path>
              </a:pathLst>
            </a:custGeom>
            <a:blipFill>
              <a:blip r:embed="rId3">
                <a:alphaModFix amt="0"/>
              </a:blip>
              <a:stretch>
                <a:fillRect t="-34861" r="-536" b="-23552"/>
              </a:stretch>
            </a:blipFill>
          </p:spPr>
          <p:txBody>
            <a:bodyPr/>
            <a:lstStyle/>
            <a:p>
              <a:endParaRPr lang="en-GB"/>
            </a:p>
          </p:txBody>
        </p:sp>
        <p:sp>
          <p:nvSpPr>
            <p:cNvPr id="116" name="TextBox 116"/>
            <p:cNvSpPr txBox="1"/>
            <p:nvPr/>
          </p:nvSpPr>
          <p:spPr>
            <a:xfrm>
              <a:off x="0" y="0"/>
              <a:ext cx="4168628" cy="1030992"/>
            </a:xfrm>
            <a:prstGeom prst="rect">
              <a:avLst/>
            </a:prstGeom>
          </p:spPr>
          <p:txBody>
            <a:bodyPr lIns="0" tIns="0" rIns="0" bIns="0" rtlCol="0" anchor="ctr"/>
            <a:lstStyle/>
            <a:p>
              <a:pPr algn="l">
                <a:lnSpc>
                  <a:spcPts val="2654"/>
                </a:lnSpc>
              </a:pPr>
              <a:r>
                <a:rPr lang="en-US" sz="2212">
                  <a:solidFill>
                    <a:srgbClr val="FFFFFF"/>
                  </a:solidFill>
                  <a:latin typeface="Montserrat"/>
                  <a:ea typeface="Montserrat"/>
                  <a:cs typeface="Montserrat"/>
                  <a:sym typeface="Montserrat"/>
                </a:rPr>
                <a:t>Standalone solar plus battery</a:t>
              </a:r>
            </a:p>
          </p:txBody>
        </p:sp>
      </p:grpSp>
      <p:grpSp>
        <p:nvGrpSpPr>
          <p:cNvPr id="117" name="Group 117"/>
          <p:cNvGrpSpPr/>
          <p:nvPr/>
        </p:nvGrpSpPr>
        <p:grpSpPr>
          <a:xfrm>
            <a:off x="1157288" y="8453438"/>
            <a:ext cx="15973425" cy="1042988"/>
            <a:chOff x="0" y="0"/>
            <a:chExt cx="21297900" cy="1390650"/>
          </a:xfrm>
        </p:grpSpPr>
        <p:sp>
          <p:nvSpPr>
            <p:cNvPr id="118" name="Freeform 118"/>
            <p:cNvSpPr/>
            <p:nvPr/>
          </p:nvSpPr>
          <p:spPr>
            <a:xfrm>
              <a:off x="0" y="0"/>
              <a:ext cx="21297900" cy="1390650"/>
            </a:xfrm>
            <a:custGeom>
              <a:avLst/>
              <a:gdLst/>
              <a:ahLst/>
              <a:cxnLst/>
              <a:rect l="l" t="t" r="r" b="b"/>
              <a:pathLst>
                <a:path w="21297900" h="1390650">
                  <a:moveTo>
                    <a:pt x="0" y="0"/>
                  </a:moveTo>
                  <a:lnTo>
                    <a:pt x="21297900" y="0"/>
                  </a:lnTo>
                  <a:lnTo>
                    <a:pt x="21297900" y="1390650"/>
                  </a:lnTo>
                  <a:lnTo>
                    <a:pt x="0" y="1390650"/>
                  </a:lnTo>
                  <a:close/>
                </a:path>
              </a:pathLst>
            </a:custGeom>
            <a:blipFill>
              <a:blip r:embed="rId3">
                <a:alphaModFix amt="0"/>
              </a:blip>
              <a:stretch>
                <a:fillRect t="-282449" r="-2683" b="-230394"/>
              </a:stretch>
            </a:blipFill>
          </p:spPr>
          <p:txBody>
            <a:bodyPr/>
            <a:lstStyle/>
            <a:p>
              <a:endParaRPr lang="en-GB"/>
            </a:p>
          </p:txBody>
        </p:sp>
        <p:sp>
          <p:nvSpPr>
            <p:cNvPr id="119" name="TextBox 119"/>
            <p:cNvSpPr txBox="1"/>
            <p:nvPr/>
          </p:nvSpPr>
          <p:spPr>
            <a:xfrm>
              <a:off x="0" y="0"/>
              <a:ext cx="21297900" cy="1390650"/>
            </a:xfrm>
            <a:prstGeom prst="rect">
              <a:avLst/>
            </a:prstGeom>
          </p:spPr>
          <p:txBody>
            <a:bodyPr lIns="0" tIns="0" rIns="0" bIns="0" rtlCol="0" anchor="ctr"/>
            <a:lstStyle/>
            <a:p>
              <a:pPr algn="ctr">
                <a:lnSpc>
                  <a:spcPts val="3089"/>
                </a:lnSpc>
              </a:pPr>
              <a:r>
                <a:rPr lang="en-US" sz="2574" b="1">
                  <a:solidFill>
                    <a:srgbClr val="010157"/>
                  </a:solidFill>
                  <a:latin typeface="Montserrat Bold"/>
                  <a:ea typeface="Montserrat Bold"/>
                  <a:cs typeface="Montserrat Bold"/>
                  <a:sym typeface="Montserrat Bold"/>
                </a:rPr>
                <a:t>Technology neutrality allows each location to use the lowest-cost option that meets the same service standard</a:t>
              </a:r>
            </a:p>
          </p:txBody>
        </p:sp>
      </p:grpSp>
      <p:sp>
        <p:nvSpPr>
          <p:cNvPr id="120" name="Freeform 120"/>
          <p:cNvSpPr/>
          <p:nvPr/>
        </p:nvSpPr>
        <p:spPr>
          <a:xfrm>
            <a:off x="13256064" y="8694998"/>
            <a:ext cx="4061699" cy="1941154"/>
          </a:xfrm>
          <a:custGeom>
            <a:avLst/>
            <a:gdLst/>
            <a:ahLst/>
            <a:cxnLst/>
            <a:rect l="l" t="t" r="r" b="b"/>
            <a:pathLst>
              <a:path w="4061699" h="1941154">
                <a:moveTo>
                  <a:pt x="0" y="0"/>
                </a:moveTo>
                <a:lnTo>
                  <a:pt x="4061699" y="0"/>
                </a:lnTo>
                <a:lnTo>
                  <a:pt x="4061699" y="1941154"/>
                </a:lnTo>
                <a:lnTo>
                  <a:pt x="0" y="1941154"/>
                </a:lnTo>
                <a:lnTo>
                  <a:pt x="0" y="0"/>
                </a:lnTo>
                <a:close/>
              </a:path>
            </a:pathLst>
          </a:custGeom>
          <a:blipFill>
            <a:blip r:embed="rId4"/>
            <a:stretch>
              <a:fillRect/>
            </a:stretch>
          </a:blipFill>
        </p:spPr>
        <p:txBody>
          <a:bodyPr/>
          <a:lstStyle/>
          <a:p>
            <a:endParaRPr lang="en-GB"/>
          </a:p>
        </p:txBody>
      </p:sp>
      <p:sp>
        <p:nvSpPr>
          <p:cNvPr id="121" name="Freeform 121"/>
          <p:cNvSpPr/>
          <p:nvPr/>
        </p:nvSpPr>
        <p:spPr>
          <a:xfrm>
            <a:off x="897373" y="330621"/>
            <a:ext cx="11781500" cy="650454"/>
          </a:xfrm>
          <a:custGeom>
            <a:avLst/>
            <a:gdLst/>
            <a:ahLst/>
            <a:cxnLst/>
            <a:rect l="l" t="t" r="r" b="b"/>
            <a:pathLst>
              <a:path w="11781500" h="650454">
                <a:moveTo>
                  <a:pt x="0" y="0"/>
                </a:moveTo>
                <a:lnTo>
                  <a:pt x="11781500" y="0"/>
                </a:lnTo>
                <a:lnTo>
                  <a:pt x="11781500" y="650454"/>
                </a:lnTo>
                <a:lnTo>
                  <a:pt x="0" y="650454"/>
                </a:lnTo>
                <a:lnTo>
                  <a:pt x="0" y="0"/>
                </a:lnTo>
                <a:close/>
              </a:path>
            </a:pathLst>
          </a:custGeom>
          <a:blipFill>
            <a:blip r:embed="rId5"/>
            <a:stretch>
              <a:fillRect t="-1101" r="-2485" b="-1101"/>
            </a:stretch>
          </a:blipFill>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9490732"/>
            <a:ext cx="10001250" cy="365270"/>
            <a:chOff x="0" y="0"/>
            <a:chExt cx="13335000" cy="487027"/>
          </a:xfrm>
        </p:grpSpPr>
        <p:sp>
          <p:nvSpPr>
            <p:cNvPr id="3" name="Freeform 3"/>
            <p:cNvSpPr/>
            <p:nvPr/>
          </p:nvSpPr>
          <p:spPr>
            <a:xfrm>
              <a:off x="0" y="0"/>
              <a:ext cx="13335000" cy="487027"/>
            </a:xfrm>
            <a:custGeom>
              <a:avLst/>
              <a:gdLst/>
              <a:ahLst/>
              <a:cxnLst/>
              <a:rect l="l" t="t" r="r" b="b"/>
              <a:pathLst>
                <a:path w="13335000" h="487027">
                  <a:moveTo>
                    <a:pt x="0" y="0"/>
                  </a:moveTo>
                  <a:lnTo>
                    <a:pt x="13335000" y="0"/>
                  </a:lnTo>
                  <a:lnTo>
                    <a:pt x="13335000" y="487027"/>
                  </a:lnTo>
                  <a:lnTo>
                    <a:pt x="0" y="487027"/>
                  </a:lnTo>
                  <a:close/>
                </a:path>
              </a:pathLst>
            </a:custGeom>
            <a:blipFill>
              <a:blip r:embed="rId3">
                <a:alphaModFix amt="0"/>
              </a:blip>
              <a:stretch>
                <a:fillRect t="-494393" b="-472622"/>
              </a:stretch>
            </a:blipFill>
          </p:spPr>
          <p:txBody>
            <a:bodyPr/>
            <a:lstStyle/>
            <a:p>
              <a:endParaRPr lang="en-GB"/>
            </a:p>
          </p:txBody>
        </p:sp>
        <p:sp>
          <p:nvSpPr>
            <p:cNvPr id="4" name="TextBox 4"/>
            <p:cNvSpPr txBox="1"/>
            <p:nvPr/>
          </p:nvSpPr>
          <p:spPr>
            <a:xfrm>
              <a:off x="0" y="-9525"/>
              <a:ext cx="13335000" cy="496552"/>
            </a:xfrm>
            <a:prstGeom prst="rect">
              <a:avLst/>
            </a:prstGeom>
          </p:spPr>
          <p:txBody>
            <a:bodyPr lIns="0" tIns="0" rIns="0" bIns="0" rtlCol="0" anchor="ctr"/>
            <a:lstStyle/>
            <a:p>
              <a:pPr algn="l">
                <a:lnSpc>
                  <a:spcPts val="2219"/>
                </a:lnSpc>
              </a:pPr>
              <a:r>
                <a:rPr lang="en-US" sz="1849">
                  <a:solidFill>
                    <a:srgbClr val="FFFFFF"/>
                  </a:solidFill>
                  <a:latin typeface="Montserrat"/>
                  <a:ea typeface="Montserrat"/>
                  <a:cs typeface="Montserrat"/>
                  <a:sym typeface="Montserrat"/>
                </a:rPr>
                <a:t>8th Nigeria eGovernment Summit  |  10 September 2026</a:t>
              </a:r>
            </a:p>
          </p:txBody>
        </p:sp>
      </p:grpSp>
      <p:grpSp>
        <p:nvGrpSpPr>
          <p:cNvPr id="5" name="Group 5"/>
          <p:cNvGrpSpPr/>
          <p:nvPr/>
        </p:nvGrpSpPr>
        <p:grpSpPr>
          <a:xfrm>
            <a:off x="16716375" y="9644062"/>
            <a:ext cx="600075" cy="314325"/>
            <a:chOff x="0" y="0"/>
            <a:chExt cx="800100" cy="419100"/>
          </a:xfrm>
        </p:grpSpPr>
        <p:sp>
          <p:nvSpPr>
            <p:cNvPr id="6" name="Freeform 6"/>
            <p:cNvSpPr/>
            <p:nvPr/>
          </p:nvSpPr>
          <p:spPr>
            <a:xfrm>
              <a:off x="0" y="0"/>
              <a:ext cx="800100" cy="419100"/>
            </a:xfrm>
            <a:custGeom>
              <a:avLst/>
              <a:gdLst/>
              <a:ahLst/>
              <a:cxnLst/>
              <a:rect l="l" t="t" r="r" b="b"/>
              <a:pathLst>
                <a:path w="800100" h="419100">
                  <a:moveTo>
                    <a:pt x="0" y="0"/>
                  </a:moveTo>
                  <a:lnTo>
                    <a:pt x="800100" y="0"/>
                  </a:lnTo>
                  <a:lnTo>
                    <a:pt x="800100" y="419100"/>
                  </a:lnTo>
                  <a:lnTo>
                    <a:pt x="0" y="419100"/>
                  </a:lnTo>
                  <a:close/>
                </a:path>
              </a:pathLst>
            </a:custGeom>
            <a:blipFill>
              <a:blip r:embed="rId3">
                <a:alphaModFix amt="0"/>
              </a:blip>
              <a:stretch>
                <a:fillRect l="-17206" r="-17206"/>
              </a:stretch>
            </a:blipFill>
          </p:spPr>
          <p:txBody>
            <a:bodyPr/>
            <a:lstStyle/>
            <a:p>
              <a:endParaRPr lang="en-GB"/>
            </a:p>
          </p:txBody>
        </p:sp>
        <p:sp>
          <p:nvSpPr>
            <p:cNvPr id="7" name="TextBox 7"/>
            <p:cNvSpPr txBox="1"/>
            <p:nvPr/>
          </p:nvSpPr>
          <p:spPr>
            <a:xfrm>
              <a:off x="0" y="0"/>
              <a:ext cx="800100" cy="419100"/>
            </a:xfrm>
            <a:prstGeom prst="rect">
              <a:avLst/>
            </a:prstGeom>
          </p:spPr>
          <p:txBody>
            <a:bodyPr lIns="0" tIns="0" rIns="0" bIns="0" rtlCol="0" anchor="ctr"/>
            <a:lstStyle/>
            <a:p>
              <a:pPr algn="r">
                <a:lnSpc>
                  <a:spcPts val="1620"/>
                </a:lnSpc>
              </a:pPr>
              <a:r>
                <a:rPr lang="en-US" sz="1350" b="1">
                  <a:solidFill>
                    <a:srgbClr val="FFFFFF"/>
                  </a:solidFill>
                  <a:latin typeface="Montserrat Bold"/>
                  <a:ea typeface="Montserrat Bold"/>
                  <a:cs typeface="Montserrat Bold"/>
                  <a:sym typeface="Montserrat Bold"/>
                </a:rPr>
                <a:t>09</a:t>
              </a:r>
            </a:p>
          </p:txBody>
        </p:sp>
      </p:grpSp>
      <p:grpSp>
        <p:nvGrpSpPr>
          <p:cNvPr id="8" name="Group 8"/>
          <p:cNvGrpSpPr/>
          <p:nvPr/>
        </p:nvGrpSpPr>
        <p:grpSpPr>
          <a:xfrm>
            <a:off x="1028700" y="947738"/>
            <a:ext cx="16402050" cy="1028934"/>
            <a:chOff x="0" y="0"/>
            <a:chExt cx="21869400" cy="1371912"/>
          </a:xfrm>
        </p:grpSpPr>
        <p:sp>
          <p:nvSpPr>
            <p:cNvPr id="9" name="Freeform 9"/>
            <p:cNvSpPr/>
            <p:nvPr/>
          </p:nvSpPr>
          <p:spPr>
            <a:xfrm>
              <a:off x="0" y="0"/>
              <a:ext cx="21869400" cy="1371912"/>
            </a:xfrm>
            <a:custGeom>
              <a:avLst/>
              <a:gdLst/>
              <a:ahLst/>
              <a:cxnLst/>
              <a:rect l="l" t="t" r="r" b="b"/>
              <a:pathLst>
                <a:path w="21869400" h="1371912">
                  <a:moveTo>
                    <a:pt x="0" y="0"/>
                  </a:moveTo>
                  <a:lnTo>
                    <a:pt x="21869400" y="0"/>
                  </a:lnTo>
                  <a:lnTo>
                    <a:pt x="21869400" y="1371912"/>
                  </a:lnTo>
                  <a:lnTo>
                    <a:pt x="0" y="1371912"/>
                  </a:lnTo>
                  <a:close/>
                </a:path>
              </a:pathLst>
            </a:custGeom>
            <a:blipFill>
              <a:blip r:embed="rId3">
                <a:alphaModFix amt="0"/>
              </a:blip>
              <a:stretch>
                <a:fillRect t="-262007" b="-259207"/>
              </a:stretch>
            </a:blipFill>
          </p:spPr>
          <p:txBody>
            <a:bodyPr/>
            <a:lstStyle/>
            <a:p>
              <a:endParaRPr lang="en-GB"/>
            </a:p>
          </p:txBody>
        </p:sp>
        <p:sp>
          <p:nvSpPr>
            <p:cNvPr id="10" name="TextBox 10"/>
            <p:cNvSpPr txBox="1"/>
            <p:nvPr/>
          </p:nvSpPr>
          <p:spPr>
            <a:xfrm>
              <a:off x="0" y="0"/>
              <a:ext cx="21869400" cy="1371912"/>
            </a:xfrm>
            <a:prstGeom prst="rect">
              <a:avLst/>
            </a:prstGeom>
          </p:spPr>
          <p:txBody>
            <a:bodyPr lIns="0" tIns="0" rIns="0" bIns="0" rtlCol="0" anchor="ctr"/>
            <a:lstStyle/>
            <a:p>
              <a:pPr algn="l">
                <a:lnSpc>
                  <a:spcPts val="6179"/>
                </a:lnSpc>
              </a:pPr>
              <a:r>
                <a:rPr lang="en-US" sz="5149" b="1">
                  <a:solidFill>
                    <a:srgbClr val="010157"/>
                  </a:solidFill>
                  <a:latin typeface="Montserrat Bold"/>
                  <a:ea typeface="Montserrat Bold"/>
                  <a:cs typeface="Montserrat Bold"/>
                  <a:sym typeface="Montserrat Bold"/>
                </a:rPr>
                <a:t>A Resilient Design Uses Independent Paths</a:t>
              </a:r>
            </a:p>
          </p:txBody>
        </p:sp>
      </p:grpSp>
      <p:grpSp>
        <p:nvGrpSpPr>
          <p:cNvPr id="11" name="Group 11"/>
          <p:cNvGrpSpPr/>
          <p:nvPr/>
        </p:nvGrpSpPr>
        <p:grpSpPr>
          <a:xfrm>
            <a:off x="1640704" y="3088661"/>
            <a:ext cx="3646884" cy="4378308"/>
            <a:chOff x="0" y="0"/>
            <a:chExt cx="4667250" cy="5603321"/>
          </a:xfrm>
        </p:grpSpPr>
        <p:sp>
          <p:nvSpPr>
            <p:cNvPr id="12" name="Freeform 12"/>
            <p:cNvSpPr/>
            <p:nvPr/>
          </p:nvSpPr>
          <p:spPr>
            <a:xfrm>
              <a:off x="0" y="0"/>
              <a:ext cx="4667250" cy="5603321"/>
            </a:xfrm>
            <a:custGeom>
              <a:avLst/>
              <a:gdLst/>
              <a:ahLst/>
              <a:cxnLst/>
              <a:rect l="l" t="t" r="r" b="b"/>
              <a:pathLst>
                <a:path w="4667250" h="5603321">
                  <a:moveTo>
                    <a:pt x="0" y="593293"/>
                  </a:moveTo>
                  <a:cubicBezTo>
                    <a:pt x="0" y="265663"/>
                    <a:pt x="153543" y="0"/>
                    <a:pt x="342900" y="0"/>
                  </a:cubicBezTo>
                  <a:lnTo>
                    <a:pt x="4324350" y="0"/>
                  </a:lnTo>
                  <a:cubicBezTo>
                    <a:pt x="4513707" y="0"/>
                    <a:pt x="4667250" y="265663"/>
                    <a:pt x="4667250" y="593293"/>
                  </a:cubicBezTo>
                  <a:lnTo>
                    <a:pt x="4667250" y="5010028"/>
                  </a:lnTo>
                  <a:cubicBezTo>
                    <a:pt x="4667250" y="5337658"/>
                    <a:pt x="4513707" y="5603321"/>
                    <a:pt x="4324350" y="5603321"/>
                  </a:cubicBezTo>
                  <a:lnTo>
                    <a:pt x="342900" y="5603321"/>
                  </a:lnTo>
                  <a:cubicBezTo>
                    <a:pt x="153543" y="5603321"/>
                    <a:pt x="0" y="5337658"/>
                    <a:pt x="0" y="5010028"/>
                  </a:cubicBezTo>
                  <a:close/>
                </a:path>
              </a:pathLst>
            </a:custGeom>
            <a:solidFill>
              <a:srgbClr val="010157"/>
            </a:solidFill>
          </p:spPr>
          <p:txBody>
            <a:bodyPr/>
            <a:lstStyle/>
            <a:p>
              <a:endParaRPr lang="en-GB"/>
            </a:p>
          </p:txBody>
        </p:sp>
      </p:grpSp>
      <p:grpSp>
        <p:nvGrpSpPr>
          <p:cNvPr id="13" name="Group 13"/>
          <p:cNvGrpSpPr/>
          <p:nvPr/>
        </p:nvGrpSpPr>
        <p:grpSpPr>
          <a:xfrm>
            <a:off x="1829645" y="3732673"/>
            <a:ext cx="3457943" cy="721802"/>
            <a:chOff x="0" y="0"/>
            <a:chExt cx="2737890" cy="571500"/>
          </a:xfrm>
        </p:grpSpPr>
        <p:sp>
          <p:nvSpPr>
            <p:cNvPr id="14" name="Freeform 14"/>
            <p:cNvSpPr/>
            <p:nvPr/>
          </p:nvSpPr>
          <p:spPr>
            <a:xfrm>
              <a:off x="0" y="0"/>
              <a:ext cx="2737890" cy="571500"/>
            </a:xfrm>
            <a:custGeom>
              <a:avLst/>
              <a:gdLst/>
              <a:ahLst/>
              <a:cxnLst/>
              <a:rect l="l" t="t" r="r" b="b"/>
              <a:pathLst>
                <a:path w="2737890" h="571500">
                  <a:moveTo>
                    <a:pt x="0" y="0"/>
                  </a:moveTo>
                  <a:lnTo>
                    <a:pt x="2737890" y="0"/>
                  </a:lnTo>
                  <a:lnTo>
                    <a:pt x="2737890" y="571500"/>
                  </a:lnTo>
                  <a:lnTo>
                    <a:pt x="0" y="571500"/>
                  </a:lnTo>
                  <a:close/>
                </a:path>
              </a:pathLst>
            </a:custGeom>
            <a:blipFill>
              <a:blip r:embed="rId3">
                <a:alphaModFix amt="0"/>
              </a:blip>
              <a:stretch>
                <a:fillRect t="-83147" r="-42637" b="-83147"/>
              </a:stretch>
            </a:blipFill>
          </p:spPr>
          <p:txBody>
            <a:bodyPr/>
            <a:lstStyle/>
            <a:p>
              <a:endParaRPr lang="en-GB"/>
            </a:p>
          </p:txBody>
        </p:sp>
        <p:sp>
          <p:nvSpPr>
            <p:cNvPr id="15" name="TextBox 15"/>
            <p:cNvSpPr txBox="1"/>
            <p:nvPr/>
          </p:nvSpPr>
          <p:spPr>
            <a:xfrm>
              <a:off x="0" y="0"/>
              <a:ext cx="2737890" cy="571500"/>
            </a:xfrm>
            <a:prstGeom prst="rect">
              <a:avLst/>
            </a:prstGeom>
          </p:spPr>
          <p:txBody>
            <a:bodyPr lIns="0" tIns="0" rIns="0" bIns="0" rtlCol="0" anchor="ctr"/>
            <a:lstStyle/>
            <a:p>
              <a:pPr algn="ctr">
                <a:lnSpc>
                  <a:spcPts val="3044"/>
                </a:lnSpc>
              </a:pPr>
              <a:r>
                <a:rPr lang="en-US" sz="2537" b="1">
                  <a:solidFill>
                    <a:srgbClr val="FFFFFF"/>
                  </a:solidFill>
                  <a:latin typeface="Montserrat Bold"/>
                  <a:ea typeface="Montserrat Bold"/>
                  <a:cs typeface="Montserrat Bold"/>
                  <a:sym typeface="Montserrat Bold"/>
                </a:rPr>
                <a:t>POLLING UNIT</a:t>
              </a:r>
            </a:p>
          </p:txBody>
        </p:sp>
      </p:grpSp>
      <p:grpSp>
        <p:nvGrpSpPr>
          <p:cNvPr id="16" name="Group 16"/>
          <p:cNvGrpSpPr/>
          <p:nvPr/>
        </p:nvGrpSpPr>
        <p:grpSpPr>
          <a:xfrm>
            <a:off x="1789556" y="4586317"/>
            <a:ext cx="3349179" cy="2409173"/>
            <a:chOff x="0" y="0"/>
            <a:chExt cx="3546225" cy="2550914"/>
          </a:xfrm>
        </p:grpSpPr>
        <p:sp>
          <p:nvSpPr>
            <p:cNvPr id="17" name="Freeform 17"/>
            <p:cNvSpPr/>
            <p:nvPr/>
          </p:nvSpPr>
          <p:spPr>
            <a:xfrm>
              <a:off x="0" y="0"/>
              <a:ext cx="3546225" cy="2550914"/>
            </a:xfrm>
            <a:custGeom>
              <a:avLst/>
              <a:gdLst/>
              <a:ahLst/>
              <a:cxnLst/>
              <a:rect l="l" t="t" r="r" b="b"/>
              <a:pathLst>
                <a:path w="3546225" h="2550914">
                  <a:moveTo>
                    <a:pt x="0" y="0"/>
                  </a:moveTo>
                  <a:lnTo>
                    <a:pt x="3546225" y="0"/>
                  </a:lnTo>
                  <a:lnTo>
                    <a:pt x="3546225" y="2550914"/>
                  </a:lnTo>
                  <a:lnTo>
                    <a:pt x="0" y="2550914"/>
                  </a:lnTo>
                  <a:close/>
                </a:path>
              </a:pathLst>
            </a:custGeom>
            <a:blipFill>
              <a:blip r:embed="rId3">
                <a:alphaModFix amt="0"/>
              </a:blip>
              <a:stretch>
                <a:fillRect l="-4212" r="-14336" b="35775"/>
              </a:stretch>
            </a:blipFill>
          </p:spPr>
          <p:txBody>
            <a:bodyPr/>
            <a:lstStyle/>
            <a:p>
              <a:endParaRPr lang="en-GB"/>
            </a:p>
          </p:txBody>
        </p:sp>
        <p:sp>
          <p:nvSpPr>
            <p:cNvPr id="18" name="TextBox 18"/>
            <p:cNvSpPr txBox="1"/>
            <p:nvPr/>
          </p:nvSpPr>
          <p:spPr>
            <a:xfrm>
              <a:off x="0" y="0"/>
              <a:ext cx="3546225" cy="2550914"/>
            </a:xfrm>
            <a:prstGeom prst="rect">
              <a:avLst/>
            </a:prstGeom>
          </p:spPr>
          <p:txBody>
            <a:bodyPr lIns="0" tIns="0" rIns="0" bIns="0" rtlCol="0" anchor="ctr"/>
            <a:lstStyle/>
            <a:p>
              <a:pPr algn="ctr">
                <a:lnSpc>
                  <a:spcPts val="3419"/>
                </a:lnSpc>
              </a:pPr>
              <a:r>
                <a:rPr lang="en-US" sz="2849">
                  <a:solidFill>
                    <a:srgbClr val="FFFFFF"/>
                  </a:solidFill>
                  <a:latin typeface="Montserrat"/>
                  <a:ea typeface="Montserrat"/>
                  <a:cs typeface="Montserrat"/>
                  <a:sym typeface="Montserrat"/>
                </a:rPr>
                <a:t>BVAS</a:t>
              </a:r>
            </a:p>
            <a:p>
              <a:pPr algn="ctr">
                <a:lnSpc>
                  <a:spcPts val="3419"/>
                </a:lnSpc>
              </a:pPr>
              <a:r>
                <a:rPr lang="en-US" sz="2849">
                  <a:solidFill>
                    <a:srgbClr val="FFFFFF"/>
                  </a:solidFill>
                  <a:latin typeface="Montserrat"/>
                  <a:ea typeface="Montserrat"/>
                  <a:cs typeface="Montserrat"/>
                  <a:sym typeface="Montserrat"/>
                </a:rPr>
                <a:t>secure router</a:t>
              </a:r>
            </a:p>
            <a:p>
              <a:pPr algn="ctr">
                <a:lnSpc>
                  <a:spcPts val="3419"/>
                </a:lnSpc>
              </a:pPr>
              <a:r>
                <a:rPr lang="en-US" sz="2849">
                  <a:solidFill>
                    <a:srgbClr val="FFFFFF"/>
                  </a:solidFill>
                  <a:latin typeface="Montserrat"/>
                  <a:ea typeface="Montserrat"/>
                  <a:cs typeface="Montserrat"/>
                  <a:sym typeface="Montserrat"/>
                </a:rPr>
                <a:t>local transaction queue</a:t>
              </a:r>
            </a:p>
          </p:txBody>
        </p:sp>
      </p:grpSp>
      <p:grpSp>
        <p:nvGrpSpPr>
          <p:cNvPr id="19" name="Group 19"/>
          <p:cNvGrpSpPr/>
          <p:nvPr/>
        </p:nvGrpSpPr>
        <p:grpSpPr>
          <a:xfrm>
            <a:off x="5882997" y="2773157"/>
            <a:ext cx="5954096" cy="1369442"/>
            <a:chOff x="0" y="0"/>
            <a:chExt cx="7620000" cy="1752600"/>
          </a:xfrm>
        </p:grpSpPr>
        <p:sp>
          <p:nvSpPr>
            <p:cNvPr id="20" name="Freeform 20"/>
            <p:cNvSpPr/>
            <p:nvPr/>
          </p:nvSpPr>
          <p:spPr>
            <a:xfrm>
              <a:off x="0" y="0"/>
              <a:ext cx="7620000" cy="1752600"/>
            </a:xfrm>
            <a:custGeom>
              <a:avLst/>
              <a:gdLst/>
              <a:ahLst/>
              <a:cxnLst/>
              <a:rect l="l" t="t" r="r" b="b"/>
              <a:pathLst>
                <a:path w="7620000" h="1752600">
                  <a:moveTo>
                    <a:pt x="0" y="266700"/>
                  </a:moveTo>
                  <a:cubicBezTo>
                    <a:pt x="0" y="119380"/>
                    <a:pt x="119380" y="0"/>
                    <a:pt x="266700" y="0"/>
                  </a:cubicBezTo>
                  <a:lnTo>
                    <a:pt x="7353300" y="0"/>
                  </a:lnTo>
                  <a:cubicBezTo>
                    <a:pt x="7500620" y="0"/>
                    <a:pt x="7620000" y="119380"/>
                    <a:pt x="7620000" y="266700"/>
                  </a:cubicBezTo>
                  <a:lnTo>
                    <a:pt x="7620000" y="1485900"/>
                  </a:lnTo>
                  <a:cubicBezTo>
                    <a:pt x="7620000" y="1633220"/>
                    <a:pt x="7500620" y="1752600"/>
                    <a:pt x="7353300" y="1752600"/>
                  </a:cubicBezTo>
                  <a:lnTo>
                    <a:pt x="266700" y="1752600"/>
                  </a:lnTo>
                  <a:cubicBezTo>
                    <a:pt x="119380" y="1752600"/>
                    <a:pt x="0" y="1633220"/>
                    <a:pt x="0" y="1485900"/>
                  </a:cubicBezTo>
                  <a:close/>
                </a:path>
              </a:pathLst>
            </a:custGeom>
            <a:solidFill>
              <a:srgbClr val="DDDEDE"/>
            </a:solidFill>
          </p:spPr>
          <p:txBody>
            <a:bodyPr/>
            <a:lstStyle/>
            <a:p>
              <a:endParaRPr lang="en-GB"/>
            </a:p>
          </p:txBody>
        </p:sp>
      </p:grpSp>
      <p:grpSp>
        <p:nvGrpSpPr>
          <p:cNvPr id="21" name="Group 21"/>
          <p:cNvGrpSpPr/>
          <p:nvPr/>
        </p:nvGrpSpPr>
        <p:grpSpPr>
          <a:xfrm>
            <a:off x="5287588" y="3428108"/>
            <a:ext cx="595410" cy="74426"/>
            <a:chOff x="0" y="0"/>
            <a:chExt cx="762000" cy="95250"/>
          </a:xfrm>
        </p:grpSpPr>
        <p:sp>
          <p:nvSpPr>
            <p:cNvPr id="22" name="Freeform 22"/>
            <p:cNvSpPr/>
            <p:nvPr/>
          </p:nvSpPr>
          <p:spPr>
            <a:xfrm>
              <a:off x="0" y="0"/>
              <a:ext cx="762000" cy="95250"/>
            </a:xfrm>
            <a:custGeom>
              <a:avLst/>
              <a:gdLst/>
              <a:ahLst/>
              <a:cxnLst/>
              <a:rect l="l" t="t" r="r" b="b"/>
              <a:pathLst>
                <a:path w="762000" h="95250">
                  <a:moveTo>
                    <a:pt x="0" y="0"/>
                  </a:moveTo>
                  <a:lnTo>
                    <a:pt x="762000" y="0"/>
                  </a:lnTo>
                  <a:lnTo>
                    <a:pt x="762000" y="95250"/>
                  </a:lnTo>
                  <a:lnTo>
                    <a:pt x="0" y="95250"/>
                  </a:lnTo>
                  <a:close/>
                </a:path>
              </a:pathLst>
            </a:custGeom>
            <a:solidFill>
              <a:srgbClr val="DA5D21"/>
            </a:solidFill>
          </p:spPr>
          <p:txBody>
            <a:bodyPr/>
            <a:lstStyle/>
            <a:p>
              <a:endParaRPr lang="en-GB"/>
            </a:p>
          </p:txBody>
        </p:sp>
      </p:grpSp>
      <p:grpSp>
        <p:nvGrpSpPr>
          <p:cNvPr id="23" name="Group 23"/>
          <p:cNvGrpSpPr/>
          <p:nvPr/>
        </p:nvGrpSpPr>
        <p:grpSpPr>
          <a:xfrm>
            <a:off x="6071543" y="3229656"/>
            <a:ext cx="1637376" cy="471329"/>
            <a:chOff x="0" y="0"/>
            <a:chExt cx="2095500" cy="603202"/>
          </a:xfrm>
        </p:grpSpPr>
        <p:sp>
          <p:nvSpPr>
            <p:cNvPr id="24" name="Freeform 24"/>
            <p:cNvSpPr/>
            <p:nvPr/>
          </p:nvSpPr>
          <p:spPr>
            <a:xfrm>
              <a:off x="0" y="0"/>
              <a:ext cx="2095500" cy="603202"/>
            </a:xfrm>
            <a:custGeom>
              <a:avLst/>
              <a:gdLst/>
              <a:ahLst/>
              <a:cxnLst/>
              <a:rect l="l" t="t" r="r" b="b"/>
              <a:pathLst>
                <a:path w="2095500" h="603202">
                  <a:moveTo>
                    <a:pt x="0" y="0"/>
                  </a:moveTo>
                  <a:lnTo>
                    <a:pt x="2095500" y="0"/>
                  </a:lnTo>
                  <a:lnTo>
                    <a:pt x="2095500" y="603202"/>
                  </a:lnTo>
                  <a:lnTo>
                    <a:pt x="0" y="603202"/>
                  </a:lnTo>
                  <a:close/>
                </a:path>
              </a:pathLst>
            </a:custGeom>
            <a:blipFill>
              <a:blip r:embed="rId3">
                <a:alphaModFix amt="0"/>
              </a:blip>
              <a:stretch>
                <a:fillRect t="-29792" b="-5587"/>
              </a:stretch>
            </a:blipFill>
          </p:spPr>
          <p:txBody>
            <a:bodyPr/>
            <a:lstStyle/>
            <a:p>
              <a:endParaRPr lang="en-GB"/>
            </a:p>
          </p:txBody>
        </p:sp>
        <p:sp>
          <p:nvSpPr>
            <p:cNvPr id="25" name="TextBox 25"/>
            <p:cNvSpPr txBox="1"/>
            <p:nvPr/>
          </p:nvSpPr>
          <p:spPr>
            <a:xfrm>
              <a:off x="0" y="0"/>
              <a:ext cx="2095500" cy="603202"/>
            </a:xfrm>
            <a:prstGeom prst="rect">
              <a:avLst/>
            </a:prstGeom>
          </p:spPr>
          <p:txBody>
            <a:bodyPr lIns="0" tIns="0" rIns="0" bIns="0" rtlCol="0" anchor="ctr"/>
            <a:lstStyle/>
            <a:p>
              <a:pPr algn="l">
                <a:lnSpc>
                  <a:spcPts val="2729"/>
                </a:lnSpc>
              </a:pPr>
              <a:r>
                <a:rPr lang="en-US" sz="2274" b="1">
                  <a:solidFill>
                    <a:srgbClr val="010157"/>
                  </a:solidFill>
                  <a:latin typeface="Montserrat Bold"/>
                  <a:ea typeface="Montserrat Bold"/>
                  <a:cs typeface="Montserrat Bold"/>
                  <a:sym typeface="Montserrat Bold"/>
                </a:rPr>
                <a:t>PRIMARY</a:t>
              </a:r>
            </a:p>
          </p:txBody>
        </p:sp>
      </p:grpSp>
      <p:grpSp>
        <p:nvGrpSpPr>
          <p:cNvPr id="26" name="Group 26"/>
          <p:cNvGrpSpPr/>
          <p:nvPr/>
        </p:nvGrpSpPr>
        <p:grpSpPr>
          <a:xfrm>
            <a:off x="8229201" y="3046704"/>
            <a:ext cx="3494475" cy="920499"/>
            <a:chOff x="0" y="0"/>
            <a:chExt cx="4472198" cy="1178047"/>
          </a:xfrm>
        </p:grpSpPr>
        <p:sp>
          <p:nvSpPr>
            <p:cNvPr id="27" name="Freeform 27"/>
            <p:cNvSpPr/>
            <p:nvPr/>
          </p:nvSpPr>
          <p:spPr>
            <a:xfrm>
              <a:off x="0" y="0"/>
              <a:ext cx="4472198" cy="1178047"/>
            </a:xfrm>
            <a:custGeom>
              <a:avLst/>
              <a:gdLst/>
              <a:ahLst/>
              <a:cxnLst/>
              <a:rect l="l" t="t" r="r" b="b"/>
              <a:pathLst>
                <a:path w="4472198" h="1178047">
                  <a:moveTo>
                    <a:pt x="0" y="0"/>
                  </a:moveTo>
                  <a:lnTo>
                    <a:pt x="4472198" y="0"/>
                  </a:lnTo>
                  <a:lnTo>
                    <a:pt x="4472198" y="1178047"/>
                  </a:lnTo>
                  <a:lnTo>
                    <a:pt x="0" y="1178047"/>
                  </a:lnTo>
                  <a:close/>
                </a:path>
              </a:pathLst>
            </a:custGeom>
            <a:blipFill>
              <a:blip r:embed="rId3">
                <a:alphaModFix amt="0"/>
              </a:blip>
              <a:stretch>
                <a:fillRect t="-32947" r="-1379" b="-17035"/>
              </a:stretch>
            </a:blipFill>
          </p:spPr>
          <p:txBody>
            <a:bodyPr/>
            <a:lstStyle/>
            <a:p>
              <a:endParaRPr lang="en-GB"/>
            </a:p>
          </p:txBody>
        </p:sp>
        <p:sp>
          <p:nvSpPr>
            <p:cNvPr id="28" name="TextBox 28"/>
            <p:cNvSpPr txBox="1"/>
            <p:nvPr/>
          </p:nvSpPr>
          <p:spPr>
            <a:xfrm>
              <a:off x="0" y="0"/>
              <a:ext cx="4472198" cy="1178047"/>
            </a:xfrm>
            <a:prstGeom prst="rect">
              <a:avLst/>
            </a:prstGeom>
          </p:spPr>
          <p:txBody>
            <a:bodyPr lIns="0" tIns="0" rIns="0" bIns="0" rtlCol="0" anchor="ctr"/>
            <a:lstStyle/>
            <a:p>
              <a:pPr algn="l">
                <a:lnSpc>
                  <a:spcPts val="3029"/>
                </a:lnSpc>
              </a:pPr>
              <a:r>
                <a:rPr lang="en-US" sz="2524">
                  <a:solidFill>
                    <a:srgbClr val="010157"/>
                  </a:solidFill>
                  <a:latin typeface="Montserrat"/>
                  <a:ea typeface="Montserrat"/>
                  <a:cs typeface="Montserrat"/>
                  <a:sym typeface="Montserrat"/>
                </a:rPr>
                <a:t>Best available 4G/5G or fixed wireless</a:t>
              </a:r>
            </a:p>
          </p:txBody>
        </p:sp>
      </p:grpSp>
      <p:grpSp>
        <p:nvGrpSpPr>
          <p:cNvPr id="29" name="Group 29"/>
          <p:cNvGrpSpPr/>
          <p:nvPr/>
        </p:nvGrpSpPr>
        <p:grpSpPr>
          <a:xfrm>
            <a:off x="5882997" y="4633812"/>
            <a:ext cx="5954096" cy="1369442"/>
            <a:chOff x="0" y="0"/>
            <a:chExt cx="7620000" cy="1752600"/>
          </a:xfrm>
        </p:grpSpPr>
        <p:sp>
          <p:nvSpPr>
            <p:cNvPr id="30" name="Freeform 30"/>
            <p:cNvSpPr/>
            <p:nvPr/>
          </p:nvSpPr>
          <p:spPr>
            <a:xfrm>
              <a:off x="0" y="0"/>
              <a:ext cx="7620000" cy="1752600"/>
            </a:xfrm>
            <a:custGeom>
              <a:avLst/>
              <a:gdLst/>
              <a:ahLst/>
              <a:cxnLst/>
              <a:rect l="l" t="t" r="r" b="b"/>
              <a:pathLst>
                <a:path w="7620000" h="1752600">
                  <a:moveTo>
                    <a:pt x="0" y="266700"/>
                  </a:moveTo>
                  <a:cubicBezTo>
                    <a:pt x="0" y="119380"/>
                    <a:pt x="119380" y="0"/>
                    <a:pt x="266700" y="0"/>
                  </a:cubicBezTo>
                  <a:lnTo>
                    <a:pt x="7353300" y="0"/>
                  </a:lnTo>
                  <a:cubicBezTo>
                    <a:pt x="7500620" y="0"/>
                    <a:pt x="7620000" y="119380"/>
                    <a:pt x="7620000" y="266700"/>
                  </a:cubicBezTo>
                  <a:lnTo>
                    <a:pt x="7620000" y="1485900"/>
                  </a:lnTo>
                  <a:cubicBezTo>
                    <a:pt x="7620000" y="1633220"/>
                    <a:pt x="7500620" y="1752600"/>
                    <a:pt x="7353300" y="1752600"/>
                  </a:cubicBezTo>
                  <a:lnTo>
                    <a:pt x="266700" y="1752600"/>
                  </a:lnTo>
                  <a:cubicBezTo>
                    <a:pt x="119380" y="1752600"/>
                    <a:pt x="0" y="1633220"/>
                    <a:pt x="0" y="1485900"/>
                  </a:cubicBezTo>
                  <a:close/>
                </a:path>
              </a:pathLst>
            </a:custGeom>
            <a:solidFill>
              <a:srgbClr val="DDDEDE"/>
            </a:solidFill>
          </p:spPr>
          <p:txBody>
            <a:bodyPr/>
            <a:lstStyle/>
            <a:p>
              <a:endParaRPr lang="en-GB"/>
            </a:p>
          </p:txBody>
        </p:sp>
      </p:grpSp>
      <p:grpSp>
        <p:nvGrpSpPr>
          <p:cNvPr id="31" name="Group 31"/>
          <p:cNvGrpSpPr/>
          <p:nvPr/>
        </p:nvGrpSpPr>
        <p:grpSpPr>
          <a:xfrm>
            <a:off x="5287588" y="5288763"/>
            <a:ext cx="595410" cy="74426"/>
            <a:chOff x="0" y="0"/>
            <a:chExt cx="762000" cy="95250"/>
          </a:xfrm>
        </p:grpSpPr>
        <p:sp>
          <p:nvSpPr>
            <p:cNvPr id="32" name="Freeform 32"/>
            <p:cNvSpPr/>
            <p:nvPr/>
          </p:nvSpPr>
          <p:spPr>
            <a:xfrm>
              <a:off x="0" y="0"/>
              <a:ext cx="762000" cy="95250"/>
            </a:xfrm>
            <a:custGeom>
              <a:avLst/>
              <a:gdLst/>
              <a:ahLst/>
              <a:cxnLst/>
              <a:rect l="l" t="t" r="r" b="b"/>
              <a:pathLst>
                <a:path w="762000" h="95250">
                  <a:moveTo>
                    <a:pt x="0" y="0"/>
                  </a:moveTo>
                  <a:lnTo>
                    <a:pt x="762000" y="0"/>
                  </a:lnTo>
                  <a:lnTo>
                    <a:pt x="762000" y="95250"/>
                  </a:lnTo>
                  <a:lnTo>
                    <a:pt x="0" y="95250"/>
                  </a:lnTo>
                  <a:close/>
                </a:path>
              </a:pathLst>
            </a:custGeom>
            <a:solidFill>
              <a:srgbClr val="DA5D21"/>
            </a:solidFill>
          </p:spPr>
          <p:txBody>
            <a:bodyPr/>
            <a:lstStyle/>
            <a:p>
              <a:endParaRPr lang="en-GB"/>
            </a:p>
          </p:txBody>
        </p:sp>
      </p:grpSp>
      <p:grpSp>
        <p:nvGrpSpPr>
          <p:cNvPr id="33" name="Group 33"/>
          <p:cNvGrpSpPr/>
          <p:nvPr/>
        </p:nvGrpSpPr>
        <p:grpSpPr>
          <a:xfrm>
            <a:off x="6071543" y="5082869"/>
            <a:ext cx="2024393" cy="471329"/>
            <a:chOff x="0" y="0"/>
            <a:chExt cx="2590800" cy="603202"/>
          </a:xfrm>
        </p:grpSpPr>
        <p:sp>
          <p:nvSpPr>
            <p:cNvPr id="34" name="Freeform 34"/>
            <p:cNvSpPr/>
            <p:nvPr/>
          </p:nvSpPr>
          <p:spPr>
            <a:xfrm>
              <a:off x="0" y="0"/>
              <a:ext cx="2590800" cy="603202"/>
            </a:xfrm>
            <a:custGeom>
              <a:avLst/>
              <a:gdLst/>
              <a:ahLst/>
              <a:cxnLst/>
              <a:rect l="l" t="t" r="r" b="b"/>
              <a:pathLst>
                <a:path w="2590800" h="603202">
                  <a:moveTo>
                    <a:pt x="0" y="0"/>
                  </a:moveTo>
                  <a:lnTo>
                    <a:pt x="2590800" y="0"/>
                  </a:lnTo>
                  <a:lnTo>
                    <a:pt x="2590800" y="603202"/>
                  </a:lnTo>
                  <a:lnTo>
                    <a:pt x="0" y="603202"/>
                  </a:lnTo>
                  <a:close/>
                </a:path>
              </a:pathLst>
            </a:custGeom>
            <a:blipFill>
              <a:blip r:embed="rId3">
                <a:alphaModFix amt="0"/>
              </a:blip>
              <a:stretch>
                <a:fillRect t="-29792" r="19117" b="-5587"/>
              </a:stretch>
            </a:blipFill>
          </p:spPr>
          <p:txBody>
            <a:bodyPr/>
            <a:lstStyle/>
            <a:p>
              <a:endParaRPr lang="en-GB"/>
            </a:p>
          </p:txBody>
        </p:sp>
        <p:sp>
          <p:nvSpPr>
            <p:cNvPr id="35" name="TextBox 35"/>
            <p:cNvSpPr txBox="1"/>
            <p:nvPr/>
          </p:nvSpPr>
          <p:spPr>
            <a:xfrm>
              <a:off x="0" y="0"/>
              <a:ext cx="2590800" cy="603202"/>
            </a:xfrm>
            <a:prstGeom prst="rect">
              <a:avLst/>
            </a:prstGeom>
          </p:spPr>
          <p:txBody>
            <a:bodyPr lIns="0" tIns="0" rIns="0" bIns="0" rtlCol="0" anchor="ctr"/>
            <a:lstStyle/>
            <a:p>
              <a:pPr algn="l">
                <a:lnSpc>
                  <a:spcPts val="2729"/>
                </a:lnSpc>
              </a:pPr>
              <a:r>
                <a:rPr lang="en-US" sz="2274" b="1">
                  <a:solidFill>
                    <a:srgbClr val="010157"/>
                  </a:solidFill>
                  <a:latin typeface="Montserrat Bold"/>
                  <a:ea typeface="Montserrat Bold"/>
                  <a:cs typeface="Montserrat Bold"/>
                  <a:sym typeface="Montserrat Bold"/>
                </a:rPr>
                <a:t>SECONDARY</a:t>
              </a:r>
            </a:p>
          </p:txBody>
        </p:sp>
      </p:grpSp>
      <p:grpSp>
        <p:nvGrpSpPr>
          <p:cNvPr id="36" name="Group 36"/>
          <p:cNvGrpSpPr/>
          <p:nvPr/>
        </p:nvGrpSpPr>
        <p:grpSpPr>
          <a:xfrm>
            <a:off x="8294406" y="4896785"/>
            <a:ext cx="3542687" cy="920499"/>
            <a:chOff x="0" y="0"/>
            <a:chExt cx="4533900" cy="1178047"/>
          </a:xfrm>
        </p:grpSpPr>
        <p:sp>
          <p:nvSpPr>
            <p:cNvPr id="37" name="Freeform 37"/>
            <p:cNvSpPr/>
            <p:nvPr/>
          </p:nvSpPr>
          <p:spPr>
            <a:xfrm>
              <a:off x="0" y="0"/>
              <a:ext cx="4533900" cy="1178047"/>
            </a:xfrm>
            <a:custGeom>
              <a:avLst/>
              <a:gdLst/>
              <a:ahLst/>
              <a:cxnLst/>
              <a:rect l="l" t="t" r="r" b="b"/>
              <a:pathLst>
                <a:path w="4533900" h="1178047">
                  <a:moveTo>
                    <a:pt x="0" y="0"/>
                  </a:moveTo>
                  <a:lnTo>
                    <a:pt x="4533900" y="0"/>
                  </a:lnTo>
                  <a:lnTo>
                    <a:pt x="4533900" y="1178047"/>
                  </a:lnTo>
                  <a:lnTo>
                    <a:pt x="0" y="1178047"/>
                  </a:lnTo>
                  <a:close/>
                </a:path>
              </a:pathLst>
            </a:custGeom>
            <a:blipFill>
              <a:blip r:embed="rId3">
                <a:alphaModFix amt="0"/>
              </a:blip>
              <a:stretch>
                <a:fillRect t="-32947" b="-17035"/>
              </a:stretch>
            </a:blipFill>
          </p:spPr>
          <p:txBody>
            <a:bodyPr/>
            <a:lstStyle/>
            <a:p>
              <a:endParaRPr lang="en-GB"/>
            </a:p>
          </p:txBody>
        </p:sp>
        <p:sp>
          <p:nvSpPr>
            <p:cNvPr id="38" name="TextBox 38"/>
            <p:cNvSpPr txBox="1"/>
            <p:nvPr/>
          </p:nvSpPr>
          <p:spPr>
            <a:xfrm>
              <a:off x="0" y="0"/>
              <a:ext cx="4533900" cy="1178047"/>
            </a:xfrm>
            <a:prstGeom prst="rect">
              <a:avLst/>
            </a:prstGeom>
          </p:spPr>
          <p:txBody>
            <a:bodyPr lIns="0" tIns="0" rIns="0" bIns="0" rtlCol="0" anchor="ctr"/>
            <a:lstStyle/>
            <a:p>
              <a:pPr algn="l">
                <a:lnSpc>
                  <a:spcPts val="3029"/>
                </a:lnSpc>
              </a:pPr>
              <a:r>
                <a:rPr lang="en-US" sz="2524">
                  <a:solidFill>
                    <a:srgbClr val="010157"/>
                  </a:solidFill>
                  <a:latin typeface="Montserrat"/>
                  <a:ea typeface="Montserrat"/>
                  <a:cs typeface="Montserrat"/>
                  <a:sym typeface="Montserrat"/>
                </a:rPr>
                <a:t>A different mobile network</a:t>
              </a:r>
            </a:p>
          </p:txBody>
        </p:sp>
      </p:grpSp>
      <p:grpSp>
        <p:nvGrpSpPr>
          <p:cNvPr id="39" name="Group 39"/>
          <p:cNvGrpSpPr/>
          <p:nvPr/>
        </p:nvGrpSpPr>
        <p:grpSpPr>
          <a:xfrm>
            <a:off x="5882997" y="6494467"/>
            <a:ext cx="5954096" cy="1369442"/>
            <a:chOff x="0" y="0"/>
            <a:chExt cx="7620000" cy="1752600"/>
          </a:xfrm>
        </p:grpSpPr>
        <p:sp>
          <p:nvSpPr>
            <p:cNvPr id="40" name="Freeform 40"/>
            <p:cNvSpPr/>
            <p:nvPr/>
          </p:nvSpPr>
          <p:spPr>
            <a:xfrm>
              <a:off x="0" y="0"/>
              <a:ext cx="7620000" cy="1752600"/>
            </a:xfrm>
            <a:custGeom>
              <a:avLst/>
              <a:gdLst/>
              <a:ahLst/>
              <a:cxnLst/>
              <a:rect l="l" t="t" r="r" b="b"/>
              <a:pathLst>
                <a:path w="7620000" h="1752600">
                  <a:moveTo>
                    <a:pt x="0" y="266700"/>
                  </a:moveTo>
                  <a:cubicBezTo>
                    <a:pt x="0" y="119380"/>
                    <a:pt x="119380" y="0"/>
                    <a:pt x="266700" y="0"/>
                  </a:cubicBezTo>
                  <a:lnTo>
                    <a:pt x="7353300" y="0"/>
                  </a:lnTo>
                  <a:cubicBezTo>
                    <a:pt x="7500620" y="0"/>
                    <a:pt x="7620000" y="119380"/>
                    <a:pt x="7620000" y="266700"/>
                  </a:cubicBezTo>
                  <a:lnTo>
                    <a:pt x="7620000" y="1485900"/>
                  </a:lnTo>
                  <a:cubicBezTo>
                    <a:pt x="7620000" y="1633220"/>
                    <a:pt x="7500620" y="1752600"/>
                    <a:pt x="7353300" y="1752600"/>
                  </a:cubicBezTo>
                  <a:lnTo>
                    <a:pt x="266700" y="1752600"/>
                  </a:lnTo>
                  <a:cubicBezTo>
                    <a:pt x="119380" y="1752600"/>
                    <a:pt x="0" y="1633220"/>
                    <a:pt x="0" y="1485900"/>
                  </a:cubicBezTo>
                  <a:close/>
                </a:path>
              </a:pathLst>
            </a:custGeom>
            <a:solidFill>
              <a:srgbClr val="DDDEDE"/>
            </a:solidFill>
          </p:spPr>
          <p:txBody>
            <a:bodyPr/>
            <a:lstStyle/>
            <a:p>
              <a:endParaRPr lang="en-GB"/>
            </a:p>
          </p:txBody>
        </p:sp>
      </p:grpSp>
      <p:grpSp>
        <p:nvGrpSpPr>
          <p:cNvPr id="41" name="Group 41"/>
          <p:cNvGrpSpPr/>
          <p:nvPr/>
        </p:nvGrpSpPr>
        <p:grpSpPr>
          <a:xfrm>
            <a:off x="5287588" y="7149417"/>
            <a:ext cx="595410" cy="74426"/>
            <a:chOff x="0" y="0"/>
            <a:chExt cx="762000" cy="95250"/>
          </a:xfrm>
        </p:grpSpPr>
        <p:sp>
          <p:nvSpPr>
            <p:cNvPr id="42" name="Freeform 42"/>
            <p:cNvSpPr/>
            <p:nvPr/>
          </p:nvSpPr>
          <p:spPr>
            <a:xfrm>
              <a:off x="0" y="0"/>
              <a:ext cx="762000" cy="95250"/>
            </a:xfrm>
            <a:custGeom>
              <a:avLst/>
              <a:gdLst/>
              <a:ahLst/>
              <a:cxnLst/>
              <a:rect l="l" t="t" r="r" b="b"/>
              <a:pathLst>
                <a:path w="762000" h="95250">
                  <a:moveTo>
                    <a:pt x="0" y="0"/>
                  </a:moveTo>
                  <a:lnTo>
                    <a:pt x="762000" y="0"/>
                  </a:lnTo>
                  <a:lnTo>
                    <a:pt x="762000" y="95250"/>
                  </a:lnTo>
                  <a:lnTo>
                    <a:pt x="0" y="95250"/>
                  </a:lnTo>
                  <a:close/>
                </a:path>
              </a:pathLst>
            </a:custGeom>
            <a:solidFill>
              <a:srgbClr val="F58220"/>
            </a:solidFill>
          </p:spPr>
          <p:txBody>
            <a:bodyPr/>
            <a:lstStyle/>
            <a:p>
              <a:endParaRPr lang="en-GB"/>
            </a:p>
          </p:txBody>
        </p:sp>
      </p:grpSp>
      <p:grpSp>
        <p:nvGrpSpPr>
          <p:cNvPr id="43" name="Group 43"/>
          <p:cNvGrpSpPr/>
          <p:nvPr/>
        </p:nvGrpSpPr>
        <p:grpSpPr>
          <a:xfrm>
            <a:off x="6071543" y="6913753"/>
            <a:ext cx="1746535" cy="471329"/>
            <a:chOff x="0" y="0"/>
            <a:chExt cx="2235200" cy="603202"/>
          </a:xfrm>
        </p:grpSpPr>
        <p:sp>
          <p:nvSpPr>
            <p:cNvPr id="44" name="Freeform 44"/>
            <p:cNvSpPr/>
            <p:nvPr/>
          </p:nvSpPr>
          <p:spPr>
            <a:xfrm>
              <a:off x="0" y="0"/>
              <a:ext cx="2235200" cy="603202"/>
            </a:xfrm>
            <a:custGeom>
              <a:avLst/>
              <a:gdLst/>
              <a:ahLst/>
              <a:cxnLst/>
              <a:rect l="l" t="t" r="r" b="b"/>
              <a:pathLst>
                <a:path w="2235200" h="603202">
                  <a:moveTo>
                    <a:pt x="0" y="0"/>
                  </a:moveTo>
                  <a:lnTo>
                    <a:pt x="2235200" y="0"/>
                  </a:lnTo>
                  <a:lnTo>
                    <a:pt x="2235200" y="603202"/>
                  </a:lnTo>
                  <a:lnTo>
                    <a:pt x="0" y="603202"/>
                  </a:lnTo>
                  <a:close/>
                </a:path>
              </a:pathLst>
            </a:custGeom>
            <a:blipFill>
              <a:blip r:embed="rId3">
                <a:alphaModFix amt="0"/>
              </a:blip>
              <a:stretch>
                <a:fillRect t="-29792" r="6250" b="-5587"/>
              </a:stretch>
            </a:blipFill>
          </p:spPr>
          <p:txBody>
            <a:bodyPr/>
            <a:lstStyle/>
            <a:p>
              <a:endParaRPr lang="en-GB"/>
            </a:p>
          </p:txBody>
        </p:sp>
        <p:sp>
          <p:nvSpPr>
            <p:cNvPr id="45" name="TextBox 45"/>
            <p:cNvSpPr txBox="1"/>
            <p:nvPr/>
          </p:nvSpPr>
          <p:spPr>
            <a:xfrm>
              <a:off x="0" y="0"/>
              <a:ext cx="2235200" cy="603202"/>
            </a:xfrm>
            <a:prstGeom prst="rect">
              <a:avLst/>
            </a:prstGeom>
          </p:spPr>
          <p:txBody>
            <a:bodyPr lIns="0" tIns="0" rIns="0" bIns="0" rtlCol="0" anchor="ctr"/>
            <a:lstStyle/>
            <a:p>
              <a:pPr algn="l">
                <a:lnSpc>
                  <a:spcPts val="2729"/>
                </a:lnSpc>
              </a:pPr>
              <a:r>
                <a:rPr lang="en-US" sz="2274" b="1">
                  <a:solidFill>
                    <a:srgbClr val="010157"/>
                  </a:solidFill>
                  <a:latin typeface="Montserrat Bold"/>
                  <a:ea typeface="Montserrat Bold"/>
                  <a:cs typeface="Montserrat Bold"/>
                  <a:sym typeface="Montserrat Bold"/>
                </a:rPr>
                <a:t>FALLBACK</a:t>
              </a:r>
            </a:p>
          </p:txBody>
        </p:sp>
      </p:grpSp>
      <p:grpSp>
        <p:nvGrpSpPr>
          <p:cNvPr id="46" name="Group 46"/>
          <p:cNvGrpSpPr/>
          <p:nvPr/>
        </p:nvGrpSpPr>
        <p:grpSpPr>
          <a:xfrm>
            <a:off x="8294406" y="6763594"/>
            <a:ext cx="3542687" cy="920499"/>
            <a:chOff x="0" y="0"/>
            <a:chExt cx="4533900" cy="1178047"/>
          </a:xfrm>
        </p:grpSpPr>
        <p:sp>
          <p:nvSpPr>
            <p:cNvPr id="47" name="Freeform 47"/>
            <p:cNvSpPr/>
            <p:nvPr/>
          </p:nvSpPr>
          <p:spPr>
            <a:xfrm>
              <a:off x="0" y="0"/>
              <a:ext cx="4533900" cy="1178047"/>
            </a:xfrm>
            <a:custGeom>
              <a:avLst/>
              <a:gdLst/>
              <a:ahLst/>
              <a:cxnLst/>
              <a:rect l="l" t="t" r="r" b="b"/>
              <a:pathLst>
                <a:path w="4533900" h="1178047">
                  <a:moveTo>
                    <a:pt x="0" y="0"/>
                  </a:moveTo>
                  <a:lnTo>
                    <a:pt x="4533900" y="0"/>
                  </a:lnTo>
                  <a:lnTo>
                    <a:pt x="4533900" y="1178047"/>
                  </a:lnTo>
                  <a:lnTo>
                    <a:pt x="0" y="1178047"/>
                  </a:lnTo>
                  <a:close/>
                </a:path>
              </a:pathLst>
            </a:custGeom>
            <a:blipFill>
              <a:blip r:embed="rId3">
                <a:alphaModFix amt="0"/>
              </a:blip>
              <a:stretch>
                <a:fillRect t="-32947" b="-17035"/>
              </a:stretch>
            </a:blipFill>
          </p:spPr>
          <p:txBody>
            <a:bodyPr/>
            <a:lstStyle/>
            <a:p>
              <a:endParaRPr lang="en-GB"/>
            </a:p>
          </p:txBody>
        </p:sp>
        <p:sp>
          <p:nvSpPr>
            <p:cNvPr id="48" name="TextBox 48"/>
            <p:cNvSpPr txBox="1"/>
            <p:nvPr/>
          </p:nvSpPr>
          <p:spPr>
            <a:xfrm>
              <a:off x="0" y="0"/>
              <a:ext cx="4533900" cy="1178047"/>
            </a:xfrm>
            <a:prstGeom prst="rect">
              <a:avLst/>
            </a:prstGeom>
          </p:spPr>
          <p:txBody>
            <a:bodyPr lIns="0" tIns="0" rIns="0" bIns="0" rtlCol="0" anchor="ctr"/>
            <a:lstStyle/>
            <a:p>
              <a:pPr algn="l">
                <a:lnSpc>
                  <a:spcPts val="3029"/>
                </a:lnSpc>
              </a:pPr>
              <a:r>
                <a:rPr lang="en-US" sz="2524">
                  <a:solidFill>
                    <a:srgbClr val="010157"/>
                  </a:solidFill>
                  <a:latin typeface="Montserrat"/>
                  <a:ea typeface="Montserrat"/>
                  <a:cs typeface="Montserrat"/>
                  <a:sym typeface="Montserrat"/>
                </a:rPr>
                <a:t>Satellite for priority remote sites</a:t>
              </a:r>
            </a:p>
          </p:txBody>
        </p:sp>
      </p:grpSp>
      <p:grpSp>
        <p:nvGrpSpPr>
          <p:cNvPr id="49" name="Group 49"/>
          <p:cNvGrpSpPr/>
          <p:nvPr/>
        </p:nvGrpSpPr>
        <p:grpSpPr>
          <a:xfrm>
            <a:off x="12819519" y="3271289"/>
            <a:ext cx="3793331" cy="3907375"/>
            <a:chOff x="0" y="0"/>
            <a:chExt cx="4854673" cy="5000625"/>
          </a:xfrm>
        </p:grpSpPr>
        <p:sp>
          <p:nvSpPr>
            <p:cNvPr id="50" name="Freeform 50"/>
            <p:cNvSpPr/>
            <p:nvPr/>
          </p:nvSpPr>
          <p:spPr>
            <a:xfrm>
              <a:off x="0" y="0"/>
              <a:ext cx="4854673" cy="5000625"/>
            </a:xfrm>
            <a:custGeom>
              <a:avLst/>
              <a:gdLst/>
              <a:ahLst/>
              <a:cxnLst/>
              <a:rect l="l" t="t" r="r" b="b"/>
              <a:pathLst>
                <a:path w="4854673" h="5000625">
                  <a:moveTo>
                    <a:pt x="0" y="529478"/>
                  </a:moveTo>
                  <a:cubicBezTo>
                    <a:pt x="0" y="237088"/>
                    <a:pt x="105753" y="0"/>
                    <a:pt x="236173" y="0"/>
                  </a:cubicBezTo>
                  <a:lnTo>
                    <a:pt x="4618499" y="0"/>
                  </a:lnTo>
                  <a:cubicBezTo>
                    <a:pt x="4748919" y="0"/>
                    <a:pt x="4854673" y="237088"/>
                    <a:pt x="4854673" y="529478"/>
                  </a:cubicBezTo>
                  <a:lnTo>
                    <a:pt x="4854673" y="4471147"/>
                  </a:lnTo>
                  <a:cubicBezTo>
                    <a:pt x="4854673" y="4763537"/>
                    <a:pt x="4748919" y="5000625"/>
                    <a:pt x="4618499" y="5000625"/>
                  </a:cubicBezTo>
                  <a:lnTo>
                    <a:pt x="236173" y="5000625"/>
                  </a:lnTo>
                  <a:cubicBezTo>
                    <a:pt x="105753" y="5000625"/>
                    <a:pt x="0" y="4763537"/>
                    <a:pt x="0" y="4471147"/>
                  </a:cubicBezTo>
                  <a:close/>
                </a:path>
              </a:pathLst>
            </a:custGeom>
            <a:solidFill>
              <a:srgbClr val="DA5D21"/>
            </a:solidFill>
          </p:spPr>
          <p:txBody>
            <a:bodyPr/>
            <a:lstStyle/>
            <a:p>
              <a:endParaRPr lang="en-GB"/>
            </a:p>
          </p:txBody>
        </p:sp>
      </p:grpSp>
      <p:grpSp>
        <p:nvGrpSpPr>
          <p:cNvPr id="51" name="Group 51"/>
          <p:cNvGrpSpPr/>
          <p:nvPr/>
        </p:nvGrpSpPr>
        <p:grpSpPr>
          <a:xfrm>
            <a:off x="12921819" y="3633325"/>
            <a:ext cx="3588730" cy="920499"/>
            <a:chOff x="0" y="0"/>
            <a:chExt cx="3552979" cy="911329"/>
          </a:xfrm>
        </p:grpSpPr>
        <p:sp>
          <p:nvSpPr>
            <p:cNvPr id="52" name="Freeform 52"/>
            <p:cNvSpPr/>
            <p:nvPr/>
          </p:nvSpPr>
          <p:spPr>
            <a:xfrm>
              <a:off x="0" y="0"/>
              <a:ext cx="3552979" cy="911329"/>
            </a:xfrm>
            <a:custGeom>
              <a:avLst/>
              <a:gdLst/>
              <a:ahLst/>
              <a:cxnLst/>
              <a:rect l="l" t="t" r="r" b="b"/>
              <a:pathLst>
                <a:path w="3552979" h="911329">
                  <a:moveTo>
                    <a:pt x="0" y="0"/>
                  </a:moveTo>
                  <a:lnTo>
                    <a:pt x="3552979" y="0"/>
                  </a:lnTo>
                  <a:lnTo>
                    <a:pt x="3552979" y="911329"/>
                  </a:lnTo>
                  <a:lnTo>
                    <a:pt x="0" y="911329"/>
                  </a:lnTo>
                  <a:close/>
                </a:path>
              </a:pathLst>
            </a:custGeom>
            <a:blipFill>
              <a:blip r:embed="rId3">
                <a:alphaModFix amt="0"/>
              </a:blip>
              <a:stretch>
                <a:fillRect t="-103055" r="-76936" b="-65766"/>
              </a:stretch>
            </a:blipFill>
          </p:spPr>
          <p:txBody>
            <a:bodyPr/>
            <a:lstStyle/>
            <a:p>
              <a:endParaRPr lang="en-GB"/>
            </a:p>
          </p:txBody>
        </p:sp>
        <p:sp>
          <p:nvSpPr>
            <p:cNvPr id="53" name="TextBox 53"/>
            <p:cNvSpPr txBox="1"/>
            <p:nvPr/>
          </p:nvSpPr>
          <p:spPr>
            <a:xfrm>
              <a:off x="0" y="0"/>
              <a:ext cx="3552979" cy="911329"/>
            </a:xfrm>
            <a:prstGeom prst="rect">
              <a:avLst/>
            </a:prstGeom>
          </p:spPr>
          <p:txBody>
            <a:bodyPr lIns="0" tIns="0" rIns="0" bIns="0" rtlCol="0" anchor="ctr"/>
            <a:lstStyle/>
            <a:p>
              <a:pPr algn="ctr">
                <a:lnSpc>
                  <a:spcPts val="3029"/>
                </a:lnSpc>
              </a:pPr>
              <a:r>
                <a:rPr lang="en-US" sz="2524" b="1">
                  <a:solidFill>
                    <a:srgbClr val="FFFFFF"/>
                  </a:solidFill>
                  <a:latin typeface="Montserrat Bold"/>
                  <a:ea typeface="Montserrat Bold"/>
                  <a:cs typeface="Montserrat Bold"/>
                  <a:sym typeface="Montserrat Bold"/>
                </a:rPr>
                <a:t>SECURE ELECTION SERVICES</a:t>
              </a:r>
            </a:p>
          </p:txBody>
        </p:sp>
      </p:grpSp>
      <p:grpSp>
        <p:nvGrpSpPr>
          <p:cNvPr id="54" name="Group 54"/>
          <p:cNvGrpSpPr/>
          <p:nvPr/>
        </p:nvGrpSpPr>
        <p:grpSpPr>
          <a:xfrm>
            <a:off x="13037835" y="4764727"/>
            <a:ext cx="3370413" cy="1929146"/>
            <a:chOff x="0" y="0"/>
            <a:chExt cx="4313426" cy="2468904"/>
          </a:xfrm>
        </p:grpSpPr>
        <p:sp>
          <p:nvSpPr>
            <p:cNvPr id="55" name="Freeform 55"/>
            <p:cNvSpPr/>
            <p:nvPr/>
          </p:nvSpPr>
          <p:spPr>
            <a:xfrm>
              <a:off x="0" y="0"/>
              <a:ext cx="4313426" cy="2468905"/>
            </a:xfrm>
            <a:custGeom>
              <a:avLst/>
              <a:gdLst/>
              <a:ahLst/>
              <a:cxnLst/>
              <a:rect l="l" t="t" r="r" b="b"/>
              <a:pathLst>
                <a:path w="4313426" h="2468905">
                  <a:moveTo>
                    <a:pt x="0" y="0"/>
                  </a:moveTo>
                  <a:lnTo>
                    <a:pt x="4313426" y="0"/>
                  </a:lnTo>
                  <a:lnTo>
                    <a:pt x="4313426" y="2468905"/>
                  </a:lnTo>
                  <a:lnTo>
                    <a:pt x="0" y="2468905"/>
                  </a:lnTo>
                  <a:close/>
                </a:path>
              </a:pathLst>
            </a:custGeom>
            <a:blipFill>
              <a:blip r:embed="rId3">
                <a:alphaModFix amt="0"/>
              </a:blip>
              <a:stretch>
                <a:fillRect t="-18750" r="-45742" b="19521"/>
              </a:stretch>
            </a:blipFill>
          </p:spPr>
          <p:txBody>
            <a:bodyPr/>
            <a:lstStyle/>
            <a:p>
              <a:endParaRPr lang="en-GB"/>
            </a:p>
          </p:txBody>
        </p:sp>
        <p:sp>
          <p:nvSpPr>
            <p:cNvPr id="56" name="TextBox 56"/>
            <p:cNvSpPr txBox="1"/>
            <p:nvPr/>
          </p:nvSpPr>
          <p:spPr>
            <a:xfrm>
              <a:off x="0" y="0"/>
              <a:ext cx="4313426" cy="2468904"/>
            </a:xfrm>
            <a:prstGeom prst="rect">
              <a:avLst/>
            </a:prstGeom>
          </p:spPr>
          <p:txBody>
            <a:bodyPr lIns="0" tIns="0" rIns="0" bIns="0" rtlCol="0" anchor="ctr"/>
            <a:lstStyle/>
            <a:p>
              <a:pPr algn="ctr">
                <a:lnSpc>
                  <a:spcPts val="3419"/>
                </a:lnSpc>
              </a:pPr>
              <a:r>
                <a:rPr lang="en-US" sz="2849" b="1">
                  <a:solidFill>
                    <a:srgbClr val="FFFFFF"/>
                  </a:solidFill>
                  <a:latin typeface="Montserrat Bold"/>
                  <a:ea typeface="Montserrat Bold"/>
                  <a:cs typeface="Montserrat Bold"/>
                  <a:sym typeface="Montserrat Bold"/>
                </a:rPr>
                <a:t>Authentication</a:t>
              </a:r>
            </a:p>
            <a:p>
              <a:pPr algn="ctr">
                <a:lnSpc>
                  <a:spcPts val="3419"/>
                </a:lnSpc>
              </a:pPr>
              <a:r>
                <a:rPr lang="en-US" sz="2849" b="1">
                  <a:solidFill>
                    <a:srgbClr val="FFFFFF"/>
                  </a:solidFill>
                  <a:latin typeface="Montserrat Bold"/>
                  <a:ea typeface="Montserrat Bold"/>
                  <a:cs typeface="Montserrat Bold"/>
                  <a:sym typeface="Montserrat Bold"/>
                </a:rPr>
                <a:t>results upload</a:t>
              </a:r>
            </a:p>
            <a:p>
              <a:pPr algn="ctr">
                <a:lnSpc>
                  <a:spcPts val="3419"/>
                </a:lnSpc>
              </a:pPr>
              <a:r>
                <a:rPr lang="en-US" sz="2849" b="1">
                  <a:solidFill>
                    <a:srgbClr val="FFFFFF"/>
                  </a:solidFill>
                  <a:latin typeface="Montserrat Bold"/>
                  <a:ea typeface="Montserrat Bold"/>
                  <a:cs typeface="Montserrat Bold"/>
                  <a:sym typeface="Montserrat Bold"/>
                </a:rPr>
                <a:t>monitoring and audit</a:t>
              </a:r>
            </a:p>
          </p:txBody>
        </p:sp>
      </p:grpSp>
      <p:grpSp>
        <p:nvGrpSpPr>
          <p:cNvPr id="57" name="Group 57"/>
          <p:cNvGrpSpPr/>
          <p:nvPr/>
        </p:nvGrpSpPr>
        <p:grpSpPr>
          <a:xfrm>
            <a:off x="11851978" y="5095254"/>
            <a:ext cx="967541" cy="74426"/>
            <a:chOff x="0" y="0"/>
            <a:chExt cx="1238250" cy="95250"/>
          </a:xfrm>
        </p:grpSpPr>
        <p:sp>
          <p:nvSpPr>
            <p:cNvPr id="58" name="Freeform 58"/>
            <p:cNvSpPr/>
            <p:nvPr/>
          </p:nvSpPr>
          <p:spPr>
            <a:xfrm>
              <a:off x="0" y="0"/>
              <a:ext cx="1238250" cy="95250"/>
            </a:xfrm>
            <a:custGeom>
              <a:avLst/>
              <a:gdLst/>
              <a:ahLst/>
              <a:cxnLst/>
              <a:rect l="l" t="t" r="r" b="b"/>
              <a:pathLst>
                <a:path w="1238250" h="95250">
                  <a:moveTo>
                    <a:pt x="0" y="0"/>
                  </a:moveTo>
                  <a:lnTo>
                    <a:pt x="1238250" y="0"/>
                  </a:lnTo>
                  <a:lnTo>
                    <a:pt x="1238250" y="95250"/>
                  </a:lnTo>
                  <a:lnTo>
                    <a:pt x="0" y="95250"/>
                  </a:lnTo>
                  <a:close/>
                </a:path>
              </a:pathLst>
            </a:custGeom>
            <a:solidFill>
              <a:srgbClr val="DA5D21"/>
            </a:solidFill>
          </p:spPr>
          <p:txBody>
            <a:bodyPr/>
            <a:lstStyle/>
            <a:p>
              <a:endParaRPr lang="en-GB"/>
            </a:p>
          </p:txBody>
        </p:sp>
      </p:grpSp>
      <p:grpSp>
        <p:nvGrpSpPr>
          <p:cNvPr id="59" name="Group 59"/>
          <p:cNvGrpSpPr/>
          <p:nvPr/>
        </p:nvGrpSpPr>
        <p:grpSpPr>
          <a:xfrm>
            <a:off x="1675150" y="7929562"/>
            <a:ext cx="14937700" cy="1265895"/>
            <a:chOff x="0" y="0"/>
            <a:chExt cx="19916933" cy="1687860"/>
          </a:xfrm>
        </p:grpSpPr>
        <p:sp>
          <p:nvSpPr>
            <p:cNvPr id="60" name="Freeform 60"/>
            <p:cNvSpPr/>
            <p:nvPr/>
          </p:nvSpPr>
          <p:spPr>
            <a:xfrm>
              <a:off x="0" y="0"/>
              <a:ext cx="19916933" cy="1687860"/>
            </a:xfrm>
            <a:custGeom>
              <a:avLst/>
              <a:gdLst/>
              <a:ahLst/>
              <a:cxnLst/>
              <a:rect l="l" t="t" r="r" b="b"/>
              <a:pathLst>
                <a:path w="19916933" h="1687860">
                  <a:moveTo>
                    <a:pt x="0" y="0"/>
                  </a:moveTo>
                  <a:lnTo>
                    <a:pt x="19916933" y="0"/>
                  </a:lnTo>
                  <a:lnTo>
                    <a:pt x="19916933" y="1687860"/>
                  </a:lnTo>
                  <a:lnTo>
                    <a:pt x="0" y="1687860"/>
                  </a:lnTo>
                  <a:close/>
                </a:path>
              </a:pathLst>
            </a:custGeom>
            <a:blipFill>
              <a:blip r:embed="rId3">
                <a:alphaModFix amt="0"/>
              </a:blip>
              <a:stretch>
                <a:fillRect t="-153157" r="20134" b="-114104"/>
              </a:stretch>
            </a:blipFill>
          </p:spPr>
          <p:txBody>
            <a:bodyPr/>
            <a:lstStyle/>
            <a:p>
              <a:endParaRPr lang="en-GB"/>
            </a:p>
          </p:txBody>
        </p:sp>
        <p:sp>
          <p:nvSpPr>
            <p:cNvPr id="61" name="TextBox 61"/>
            <p:cNvSpPr txBox="1"/>
            <p:nvPr/>
          </p:nvSpPr>
          <p:spPr>
            <a:xfrm>
              <a:off x="0" y="0"/>
              <a:ext cx="19916933" cy="1687860"/>
            </a:xfrm>
            <a:prstGeom prst="rect">
              <a:avLst/>
            </a:prstGeom>
          </p:spPr>
          <p:txBody>
            <a:bodyPr lIns="0" tIns="0" rIns="0" bIns="0" rtlCol="0" anchor="ctr"/>
            <a:lstStyle/>
            <a:p>
              <a:pPr algn="ctr">
                <a:lnSpc>
                  <a:spcPts val="3074"/>
                </a:lnSpc>
              </a:pPr>
              <a:r>
                <a:rPr lang="en-US" sz="2562" b="1">
                  <a:solidFill>
                    <a:srgbClr val="010157"/>
                  </a:solidFill>
                  <a:latin typeface="Montserrat Bold"/>
                  <a:ea typeface="Montserrat Bold"/>
                  <a:cs typeface="Montserrat Bold"/>
                  <a:sym typeface="Montserrat Bold"/>
                </a:rPr>
                <a:t>Local queueing prevents a brief outage from becoming data loss. Independent paths prevent one operator failure from becoming a national incident</a:t>
              </a:r>
            </a:p>
          </p:txBody>
        </p:sp>
      </p:grpSp>
      <p:sp>
        <p:nvSpPr>
          <p:cNvPr id="62" name="Freeform 62"/>
          <p:cNvSpPr/>
          <p:nvPr/>
        </p:nvSpPr>
        <p:spPr>
          <a:xfrm>
            <a:off x="18230330" y="2216330"/>
            <a:ext cx="6564223" cy="9645073"/>
          </a:xfrm>
          <a:custGeom>
            <a:avLst/>
            <a:gdLst/>
            <a:ahLst/>
            <a:cxnLst/>
            <a:rect l="l" t="t" r="r" b="b"/>
            <a:pathLst>
              <a:path w="6564223" h="9645073">
                <a:moveTo>
                  <a:pt x="0" y="0"/>
                </a:moveTo>
                <a:lnTo>
                  <a:pt x="6564223" y="0"/>
                </a:lnTo>
                <a:lnTo>
                  <a:pt x="6564223" y="9645073"/>
                </a:lnTo>
                <a:lnTo>
                  <a:pt x="0" y="9645073"/>
                </a:lnTo>
                <a:lnTo>
                  <a:pt x="0" y="0"/>
                </a:lnTo>
                <a:close/>
              </a:path>
            </a:pathLst>
          </a:custGeom>
          <a:blipFill>
            <a:blip r:embed="rId4"/>
            <a:stretch>
              <a:fillRect/>
            </a:stretch>
          </a:blipFill>
        </p:spPr>
        <p:txBody>
          <a:bodyPr/>
          <a:lstStyle/>
          <a:p>
            <a:endParaRPr lang="en-GB"/>
          </a:p>
        </p:txBody>
      </p:sp>
      <p:sp>
        <p:nvSpPr>
          <p:cNvPr id="63" name="Freeform 63"/>
          <p:cNvSpPr/>
          <p:nvPr/>
        </p:nvSpPr>
        <p:spPr>
          <a:xfrm>
            <a:off x="13505758" y="8660395"/>
            <a:ext cx="4061699" cy="1941154"/>
          </a:xfrm>
          <a:custGeom>
            <a:avLst/>
            <a:gdLst/>
            <a:ahLst/>
            <a:cxnLst/>
            <a:rect l="l" t="t" r="r" b="b"/>
            <a:pathLst>
              <a:path w="4061699" h="1941154">
                <a:moveTo>
                  <a:pt x="0" y="0"/>
                </a:moveTo>
                <a:lnTo>
                  <a:pt x="4061698" y="0"/>
                </a:lnTo>
                <a:lnTo>
                  <a:pt x="4061698" y="1941153"/>
                </a:lnTo>
                <a:lnTo>
                  <a:pt x="0" y="1941153"/>
                </a:lnTo>
                <a:lnTo>
                  <a:pt x="0" y="0"/>
                </a:lnTo>
                <a:close/>
              </a:path>
            </a:pathLst>
          </a:custGeom>
          <a:blipFill>
            <a:blip r:embed="rId5"/>
            <a:stretch>
              <a:fillRect/>
            </a:stretch>
          </a:blipFill>
        </p:spPr>
        <p:txBody>
          <a:bodyPr/>
          <a:lstStyle/>
          <a:p>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9599489"/>
            <a:ext cx="10001250" cy="403472"/>
            <a:chOff x="0" y="0"/>
            <a:chExt cx="13335000" cy="537962"/>
          </a:xfrm>
        </p:grpSpPr>
        <p:sp>
          <p:nvSpPr>
            <p:cNvPr id="3" name="Freeform 3"/>
            <p:cNvSpPr/>
            <p:nvPr/>
          </p:nvSpPr>
          <p:spPr>
            <a:xfrm>
              <a:off x="0" y="0"/>
              <a:ext cx="13335000" cy="537962"/>
            </a:xfrm>
            <a:custGeom>
              <a:avLst/>
              <a:gdLst/>
              <a:ahLst/>
              <a:cxnLst/>
              <a:rect l="l" t="t" r="r" b="b"/>
              <a:pathLst>
                <a:path w="13335000" h="537962">
                  <a:moveTo>
                    <a:pt x="0" y="0"/>
                  </a:moveTo>
                  <a:lnTo>
                    <a:pt x="13335000" y="0"/>
                  </a:lnTo>
                  <a:lnTo>
                    <a:pt x="13335000" y="537962"/>
                  </a:lnTo>
                  <a:lnTo>
                    <a:pt x="0" y="537962"/>
                  </a:lnTo>
                  <a:close/>
                </a:path>
              </a:pathLst>
            </a:custGeom>
            <a:blipFill>
              <a:blip r:embed="rId3">
                <a:alphaModFix amt="0"/>
              </a:blip>
              <a:stretch>
                <a:fillRect t="-447583" b="-418406"/>
              </a:stretch>
            </a:blipFill>
          </p:spPr>
          <p:txBody>
            <a:bodyPr/>
            <a:lstStyle/>
            <a:p>
              <a:endParaRPr lang="en-GB"/>
            </a:p>
          </p:txBody>
        </p:sp>
        <p:sp>
          <p:nvSpPr>
            <p:cNvPr id="4" name="TextBox 4"/>
            <p:cNvSpPr txBox="1"/>
            <p:nvPr/>
          </p:nvSpPr>
          <p:spPr>
            <a:xfrm>
              <a:off x="0" y="0"/>
              <a:ext cx="13335000" cy="537962"/>
            </a:xfrm>
            <a:prstGeom prst="rect">
              <a:avLst/>
            </a:prstGeom>
          </p:spPr>
          <p:txBody>
            <a:bodyPr lIns="0" tIns="0" rIns="0" bIns="0" rtlCol="0" anchor="ctr"/>
            <a:lstStyle/>
            <a:p>
              <a:pPr algn="l">
                <a:lnSpc>
                  <a:spcPts val="2459"/>
                </a:lnSpc>
              </a:pPr>
              <a:r>
                <a:rPr lang="en-US" sz="2049">
                  <a:solidFill>
                    <a:srgbClr val="010157"/>
                  </a:solidFill>
                  <a:latin typeface="Montserrat"/>
                  <a:ea typeface="Montserrat"/>
                  <a:cs typeface="Montserrat"/>
                  <a:sym typeface="Montserrat"/>
                </a:rPr>
                <a:t>8th Nigeria eGovernment Summit  |  10 September 2026</a:t>
              </a:r>
            </a:p>
          </p:txBody>
        </p:sp>
      </p:grpSp>
      <p:grpSp>
        <p:nvGrpSpPr>
          <p:cNvPr id="5" name="Group 5"/>
          <p:cNvGrpSpPr/>
          <p:nvPr/>
        </p:nvGrpSpPr>
        <p:grpSpPr>
          <a:xfrm>
            <a:off x="16716375" y="9644062"/>
            <a:ext cx="600075" cy="314325"/>
            <a:chOff x="0" y="0"/>
            <a:chExt cx="800100" cy="419100"/>
          </a:xfrm>
        </p:grpSpPr>
        <p:sp>
          <p:nvSpPr>
            <p:cNvPr id="6" name="Freeform 6"/>
            <p:cNvSpPr/>
            <p:nvPr/>
          </p:nvSpPr>
          <p:spPr>
            <a:xfrm>
              <a:off x="0" y="0"/>
              <a:ext cx="800100" cy="419100"/>
            </a:xfrm>
            <a:custGeom>
              <a:avLst/>
              <a:gdLst/>
              <a:ahLst/>
              <a:cxnLst/>
              <a:rect l="l" t="t" r="r" b="b"/>
              <a:pathLst>
                <a:path w="800100" h="419100">
                  <a:moveTo>
                    <a:pt x="0" y="0"/>
                  </a:moveTo>
                  <a:lnTo>
                    <a:pt x="800100" y="0"/>
                  </a:lnTo>
                  <a:lnTo>
                    <a:pt x="800100" y="419100"/>
                  </a:lnTo>
                  <a:lnTo>
                    <a:pt x="0" y="419100"/>
                  </a:lnTo>
                  <a:close/>
                </a:path>
              </a:pathLst>
            </a:custGeom>
            <a:blipFill>
              <a:blip r:embed="rId3">
                <a:alphaModFix amt="0"/>
              </a:blip>
              <a:stretch>
                <a:fillRect l="-17206" r="-17206"/>
              </a:stretch>
            </a:blipFill>
          </p:spPr>
          <p:txBody>
            <a:bodyPr/>
            <a:lstStyle/>
            <a:p>
              <a:endParaRPr lang="en-GB"/>
            </a:p>
          </p:txBody>
        </p:sp>
        <p:sp>
          <p:nvSpPr>
            <p:cNvPr id="7" name="TextBox 7"/>
            <p:cNvSpPr txBox="1"/>
            <p:nvPr/>
          </p:nvSpPr>
          <p:spPr>
            <a:xfrm>
              <a:off x="0" y="0"/>
              <a:ext cx="800100" cy="419100"/>
            </a:xfrm>
            <a:prstGeom prst="rect">
              <a:avLst/>
            </a:prstGeom>
          </p:spPr>
          <p:txBody>
            <a:bodyPr lIns="0" tIns="0" rIns="0" bIns="0" rtlCol="0" anchor="ctr"/>
            <a:lstStyle/>
            <a:p>
              <a:pPr algn="r">
                <a:lnSpc>
                  <a:spcPts val="1620"/>
                </a:lnSpc>
              </a:pPr>
              <a:r>
                <a:rPr lang="en-US" sz="1350" b="1">
                  <a:solidFill>
                    <a:srgbClr val="FFFFFF"/>
                  </a:solidFill>
                  <a:latin typeface="Montserrat Bold"/>
                  <a:ea typeface="Montserrat Bold"/>
                  <a:cs typeface="Montserrat Bold"/>
                  <a:sym typeface="Montserrat Bold"/>
                </a:rPr>
                <a:t>10</a:t>
              </a:r>
            </a:p>
          </p:txBody>
        </p:sp>
      </p:grpSp>
      <p:sp>
        <p:nvSpPr>
          <p:cNvPr id="8" name="Freeform 8"/>
          <p:cNvSpPr/>
          <p:nvPr/>
        </p:nvSpPr>
        <p:spPr>
          <a:xfrm>
            <a:off x="12642736" y="1028700"/>
            <a:ext cx="6375912" cy="9368380"/>
          </a:xfrm>
          <a:custGeom>
            <a:avLst/>
            <a:gdLst/>
            <a:ahLst/>
            <a:cxnLst/>
            <a:rect l="l" t="t" r="r" b="b"/>
            <a:pathLst>
              <a:path w="6375912" h="9368380">
                <a:moveTo>
                  <a:pt x="0" y="0"/>
                </a:moveTo>
                <a:lnTo>
                  <a:pt x="6375912" y="0"/>
                </a:lnTo>
                <a:lnTo>
                  <a:pt x="6375912" y="9368380"/>
                </a:lnTo>
                <a:lnTo>
                  <a:pt x="0" y="9368380"/>
                </a:lnTo>
                <a:lnTo>
                  <a:pt x="0" y="0"/>
                </a:lnTo>
                <a:close/>
              </a:path>
            </a:pathLst>
          </a:custGeom>
          <a:blipFill>
            <a:blip r:embed="rId4"/>
            <a:stretch>
              <a:fillRect/>
            </a:stretch>
          </a:blipFill>
        </p:spPr>
        <p:txBody>
          <a:bodyPr/>
          <a:lstStyle/>
          <a:p>
            <a:endParaRPr lang="en-GB"/>
          </a:p>
        </p:txBody>
      </p:sp>
      <p:grpSp>
        <p:nvGrpSpPr>
          <p:cNvPr id="9" name="Group 9"/>
          <p:cNvGrpSpPr/>
          <p:nvPr/>
        </p:nvGrpSpPr>
        <p:grpSpPr>
          <a:xfrm>
            <a:off x="1200150" y="508835"/>
            <a:ext cx="12766582" cy="1788528"/>
            <a:chOff x="0" y="0"/>
            <a:chExt cx="16924782" cy="2371069"/>
          </a:xfrm>
        </p:grpSpPr>
        <p:sp>
          <p:nvSpPr>
            <p:cNvPr id="10" name="Freeform 10"/>
            <p:cNvSpPr/>
            <p:nvPr/>
          </p:nvSpPr>
          <p:spPr>
            <a:xfrm>
              <a:off x="0" y="0"/>
              <a:ext cx="16924782" cy="2371069"/>
            </a:xfrm>
            <a:custGeom>
              <a:avLst/>
              <a:gdLst/>
              <a:ahLst/>
              <a:cxnLst/>
              <a:rect l="l" t="t" r="r" b="b"/>
              <a:pathLst>
                <a:path w="16924782" h="2371069">
                  <a:moveTo>
                    <a:pt x="0" y="0"/>
                  </a:moveTo>
                  <a:lnTo>
                    <a:pt x="16924782" y="0"/>
                  </a:lnTo>
                  <a:lnTo>
                    <a:pt x="16924782" y="2371069"/>
                  </a:lnTo>
                  <a:lnTo>
                    <a:pt x="0" y="2371069"/>
                  </a:lnTo>
                  <a:close/>
                </a:path>
              </a:pathLst>
            </a:custGeom>
            <a:blipFill>
              <a:blip r:embed="rId3">
                <a:alphaModFix amt="0"/>
              </a:blip>
              <a:stretch>
                <a:fillRect t="-151598" r="-29215" b="-107839"/>
              </a:stretch>
            </a:blipFill>
          </p:spPr>
          <p:txBody>
            <a:bodyPr/>
            <a:lstStyle/>
            <a:p>
              <a:endParaRPr lang="en-GB"/>
            </a:p>
          </p:txBody>
        </p:sp>
        <p:sp>
          <p:nvSpPr>
            <p:cNvPr id="11" name="TextBox 11"/>
            <p:cNvSpPr txBox="1"/>
            <p:nvPr/>
          </p:nvSpPr>
          <p:spPr>
            <a:xfrm>
              <a:off x="0" y="0"/>
              <a:ext cx="16924782" cy="2371069"/>
            </a:xfrm>
            <a:prstGeom prst="rect">
              <a:avLst/>
            </a:prstGeom>
          </p:spPr>
          <p:txBody>
            <a:bodyPr lIns="0" tIns="0" rIns="0" bIns="0" rtlCol="0" anchor="ctr"/>
            <a:lstStyle/>
            <a:p>
              <a:pPr algn="l">
                <a:lnSpc>
                  <a:spcPts val="6120"/>
                </a:lnSpc>
              </a:pPr>
              <a:r>
                <a:rPr lang="en-US" sz="5100" b="1">
                  <a:solidFill>
                    <a:srgbClr val="010157"/>
                  </a:solidFill>
                  <a:latin typeface="Montserrat Bold"/>
                  <a:ea typeface="Montserrat Bold"/>
                  <a:cs typeface="Montserrat Bold"/>
                  <a:sym typeface="Montserrat Bold"/>
                </a:rPr>
                <a:t>Every Polling Unit Needs An Energy Service Level</a:t>
              </a:r>
            </a:p>
          </p:txBody>
        </p:sp>
      </p:grpSp>
      <p:grpSp>
        <p:nvGrpSpPr>
          <p:cNvPr id="12" name="Group 12"/>
          <p:cNvGrpSpPr/>
          <p:nvPr/>
        </p:nvGrpSpPr>
        <p:grpSpPr>
          <a:xfrm>
            <a:off x="942975" y="3028950"/>
            <a:ext cx="685800" cy="542925"/>
            <a:chOff x="0" y="0"/>
            <a:chExt cx="914400" cy="723900"/>
          </a:xfrm>
        </p:grpSpPr>
        <p:sp>
          <p:nvSpPr>
            <p:cNvPr id="13" name="Freeform 13"/>
            <p:cNvSpPr/>
            <p:nvPr/>
          </p:nvSpPr>
          <p:spPr>
            <a:xfrm>
              <a:off x="0" y="0"/>
              <a:ext cx="914400" cy="723900"/>
            </a:xfrm>
            <a:custGeom>
              <a:avLst/>
              <a:gdLst/>
              <a:ahLst/>
              <a:cxnLst/>
              <a:rect l="l" t="t" r="r" b="b"/>
              <a:pathLst>
                <a:path w="914400" h="723900">
                  <a:moveTo>
                    <a:pt x="0" y="361950"/>
                  </a:moveTo>
                  <a:cubicBezTo>
                    <a:pt x="0" y="162052"/>
                    <a:pt x="162052" y="0"/>
                    <a:pt x="361950" y="0"/>
                  </a:cubicBezTo>
                  <a:lnTo>
                    <a:pt x="552450" y="0"/>
                  </a:lnTo>
                  <a:cubicBezTo>
                    <a:pt x="752348" y="0"/>
                    <a:pt x="914400" y="162052"/>
                    <a:pt x="914400" y="361950"/>
                  </a:cubicBezTo>
                  <a:cubicBezTo>
                    <a:pt x="914400" y="561848"/>
                    <a:pt x="752348" y="723900"/>
                    <a:pt x="552450" y="723900"/>
                  </a:cubicBezTo>
                  <a:lnTo>
                    <a:pt x="361950" y="723900"/>
                  </a:lnTo>
                  <a:cubicBezTo>
                    <a:pt x="162052" y="723900"/>
                    <a:pt x="0" y="561848"/>
                    <a:pt x="0" y="361950"/>
                  </a:cubicBezTo>
                  <a:close/>
                </a:path>
              </a:pathLst>
            </a:custGeom>
            <a:solidFill>
              <a:srgbClr val="010157"/>
            </a:solidFill>
          </p:spPr>
          <p:txBody>
            <a:bodyPr/>
            <a:lstStyle/>
            <a:p>
              <a:endParaRPr lang="en-GB"/>
            </a:p>
          </p:txBody>
        </p:sp>
      </p:grpSp>
      <p:grpSp>
        <p:nvGrpSpPr>
          <p:cNvPr id="14" name="Group 14"/>
          <p:cNvGrpSpPr/>
          <p:nvPr/>
        </p:nvGrpSpPr>
        <p:grpSpPr>
          <a:xfrm>
            <a:off x="942975" y="3028950"/>
            <a:ext cx="685800" cy="542925"/>
            <a:chOff x="0" y="0"/>
            <a:chExt cx="914400" cy="723900"/>
          </a:xfrm>
        </p:grpSpPr>
        <p:sp>
          <p:nvSpPr>
            <p:cNvPr id="15" name="Freeform 15"/>
            <p:cNvSpPr/>
            <p:nvPr/>
          </p:nvSpPr>
          <p:spPr>
            <a:xfrm>
              <a:off x="0" y="0"/>
              <a:ext cx="914400" cy="723900"/>
            </a:xfrm>
            <a:custGeom>
              <a:avLst/>
              <a:gdLst/>
              <a:ahLst/>
              <a:cxnLst/>
              <a:rect l="l" t="t" r="r" b="b"/>
              <a:pathLst>
                <a:path w="914400" h="723900">
                  <a:moveTo>
                    <a:pt x="0" y="0"/>
                  </a:moveTo>
                  <a:lnTo>
                    <a:pt x="914400" y="0"/>
                  </a:lnTo>
                  <a:lnTo>
                    <a:pt x="914400" y="723900"/>
                  </a:lnTo>
                  <a:lnTo>
                    <a:pt x="0" y="723900"/>
                  </a:lnTo>
                  <a:close/>
                </a:path>
              </a:pathLst>
            </a:custGeom>
            <a:blipFill>
              <a:blip r:embed="rId3">
                <a:alphaModFix amt="0"/>
              </a:blip>
              <a:stretch>
                <a:fillRect l="-51573" r="-51573"/>
              </a:stretch>
            </a:blipFill>
          </p:spPr>
          <p:txBody>
            <a:bodyPr/>
            <a:lstStyle/>
            <a:p>
              <a:endParaRPr lang="en-GB"/>
            </a:p>
          </p:txBody>
        </p:sp>
        <p:sp>
          <p:nvSpPr>
            <p:cNvPr id="16" name="TextBox 16"/>
            <p:cNvSpPr txBox="1"/>
            <p:nvPr/>
          </p:nvSpPr>
          <p:spPr>
            <a:xfrm>
              <a:off x="0" y="0"/>
              <a:ext cx="914400" cy="723900"/>
            </a:xfrm>
            <a:prstGeom prst="rect">
              <a:avLst/>
            </a:prstGeom>
          </p:spPr>
          <p:txBody>
            <a:bodyPr lIns="0" tIns="0" rIns="0" bIns="0" rtlCol="0" anchor="ctr"/>
            <a:lstStyle/>
            <a:p>
              <a:pPr algn="ctr">
                <a:lnSpc>
                  <a:spcPts val="2025"/>
                </a:lnSpc>
              </a:pPr>
              <a:r>
                <a:rPr lang="en-US" sz="1687" b="1">
                  <a:solidFill>
                    <a:srgbClr val="FFFFFF"/>
                  </a:solidFill>
                  <a:latin typeface="Montserrat Bold"/>
                  <a:ea typeface="Montserrat Bold"/>
                  <a:cs typeface="Montserrat Bold"/>
                  <a:sym typeface="Montserrat Bold"/>
                </a:rPr>
                <a:t>1</a:t>
              </a:r>
            </a:p>
          </p:txBody>
        </p:sp>
      </p:grpSp>
      <p:grpSp>
        <p:nvGrpSpPr>
          <p:cNvPr id="17" name="Group 17"/>
          <p:cNvGrpSpPr/>
          <p:nvPr/>
        </p:nvGrpSpPr>
        <p:grpSpPr>
          <a:xfrm>
            <a:off x="1943100" y="3028950"/>
            <a:ext cx="3571875" cy="592073"/>
            <a:chOff x="0" y="0"/>
            <a:chExt cx="4762500" cy="789431"/>
          </a:xfrm>
        </p:grpSpPr>
        <p:sp>
          <p:nvSpPr>
            <p:cNvPr id="18" name="Freeform 18"/>
            <p:cNvSpPr/>
            <p:nvPr/>
          </p:nvSpPr>
          <p:spPr>
            <a:xfrm>
              <a:off x="0" y="0"/>
              <a:ext cx="4762500" cy="789431"/>
            </a:xfrm>
            <a:custGeom>
              <a:avLst/>
              <a:gdLst/>
              <a:ahLst/>
              <a:cxnLst/>
              <a:rect l="l" t="t" r="r" b="b"/>
              <a:pathLst>
                <a:path w="4762500" h="789431">
                  <a:moveTo>
                    <a:pt x="0" y="0"/>
                  </a:moveTo>
                  <a:lnTo>
                    <a:pt x="4762500" y="0"/>
                  </a:lnTo>
                  <a:lnTo>
                    <a:pt x="4762500" y="789431"/>
                  </a:lnTo>
                  <a:lnTo>
                    <a:pt x="0" y="789431"/>
                  </a:lnTo>
                  <a:close/>
                </a:path>
              </a:pathLst>
            </a:custGeom>
            <a:blipFill>
              <a:blip r:embed="rId3">
                <a:alphaModFix amt="0"/>
              </a:blip>
              <a:stretch>
                <a:fillRect t="-76526" b="-58573"/>
              </a:stretch>
            </a:blipFill>
          </p:spPr>
          <p:txBody>
            <a:bodyPr/>
            <a:lstStyle/>
            <a:p>
              <a:endParaRPr lang="en-GB"/>
            </a:p>
          </p:txBody>
        </p:sp>
        <p:sp>
          <p:nvSpPr>
            <p:cNvPr id="19" name="TextBox 19"/>
            <p:cNvSpPr txBox="1"/>
            <p:nvPr/>
          </p:nvSpPr>
          <p:spPr>
            <a:xfrm>
              <a:off x="0" y="9525"/>
              <a:ext cx="4762500" cy="779906"/>
            </a:xfrm>
            <a:prstGeom prst="rect">
              <a:avLst/>
            </a:prstGeom>
          </p:spPr>
          <p:txBody>
            <a:bodyPr lIns="0" tIns="0" rIns="0" bIns="0" rtlCol="0" anchor="ctr"/>
            <a:lstStyle/>
            <a:p>
              <a:pPr algn="l">
                <a:lnSpc>
                  <a:spcPts val="3599"/>
                </a:lnSpc>
              </a:pPr>
              <a:r>
                <a:rPr lang="en-US" sz="2999" b="1">
                  <a:solidFill>
                    <a:srgbClr val="010157"/>
                  </a:solidFill>
                  <a:latin typeface="Montserrat Bold"/>
                  <a:ea typeface="Montserrat Bold"/>
                  <a:cs typeface="Montserrat Bold"/>
                  <a:sym typeface="Montserrat Bold"/>
                </a:rPr>
                <a:t>LOAD PROFILE</a:t>
              </a:r>
            </a:p>
          </p:txBody>
        </p:sp>
      </p:grpSp>
      <p:grpSp>
        <p:nvGrpSpPr>
          <p:cNvPr id="20" name="Group 20"/>
          <p:cNvGrpSpPr/>
          <p:nvPr/>
        </p:nvGrpSpPr>
        <p:grpSpPr>
          <a:xfrm>
            <a:off x="1943100" y="3529012"/>
            <a:ext cx="13001625" cy="657225"/>
            <a:chOff x="0" y="0"/>
            <a:chExt cx="17335500" cy="876300"/>
          </a:xfrm>
        </p:grpSpPr>
        <p:sp>
          <p:nvSpPr>
            <p:cNvPr id="21" name="Freeform 21"/>
            <p:cNvSpPr/>
            <p:nvPr/>
          </p:nvSpPr>
          <p:spPr>
            <a:xfrm>
              <a:off x="0" y="0"/>
              <a:ext cx="17335500" cy="876300"/>
            </a:xfrm>
            <a:custGeom>
              <a:avLst/>
              <a:gdLst/>
              <a:ahLst/>
              <a:cxnLst/>
              <a:rect l="l" t="t" r="r" b="b"/>
              <a:pathLst>
                <a:path w="17335500" h="876300">
                  <a:moveTo>
                    <a:pt x="0" y="0"/>
                  </a:moveTo>
                  <a:lnTo>
                    <a:pt x="17335500" y="0"/>
                  </a:lnTo>
                  <a:lnTo>
                    <a:pt x="17335500" y="876300"/>
                  </a:lnTo>
                  <a:lnTo>
                    <a:pt x="0" y="876300"/>
                  </a:lnTo>
                  <a:close/>
                </a:path>
              </a:pathLst>
            </a:custGeom>
            <a:blipFill>
              <a:blip r:embed="rId3">
                <a:alphaModFix amt="0"/>
              </a:blip>
              <a:stretch>
                <a:fillRect t="-335464" b="-335464"/>
              </a:stretch>
            </a:blipFill>
          </p:spPr>
          <p:txBody>
            <a:bodyPr/>
            <a:lstStyle/>
            <a:p>
              <a:endParaRPr lang="en-GB"/>
            </a:p>
          </p:txBody>
        </p:sp>
        <p:sp>
          <p:nvSpPr>
            <p:cNvPr id="22" name="TextBox 22"/>
            <p:cNvSpPr txBox="1"/>
            <p:nvPr/>
          </p:nvSpPr>
          <p:spPr>
            <a:xfrm>
              <a:off x="0" y="9525"/>
              <a:ext cx="17335500" cy="866775"/>
            </a:xfrm>
            <a:prstGeom prst="rect">
              <a:avLst/>
            </a:prstGeom>
          </p:spPr>
          <p:txBody>
            <a:bodyPr lIns="0" tIns="0" rIns="0" bIns="0" rtlCol="0" anchor="ctr"/>
            <a:lstStyle/>
            <a:p>
              <a:pPr algn="l">
                <a:lnSpc>
                  <a:spcPts val="2999"/>
                </a:lnSpc>
              </a:pPr>
              <a:r>
                <a:rPr lang="en-US" sz="2499">
                  <a:solidFill>
                    <a:srgbClr val="142735"/>
                  </a:solidFill>
                  <a:latin typeface="Montserrat"/>
                  <a:ea typeface="Montserrat"/>
                  <a:cs typeface="Montserrat"/>
                  <a:sym typeface="Montserrat"/>
                </a:rPr>
                <a:t>BVAS, router, phones, lighting and support equipment</a:t>
              </a:r>
            </a:p>
          </p:txBody>
        </p:sp>
      </p:grpSp>
      <p:grpSp>
        <p:nvGrpSpPr>
          <p:cNvPr id="23" name="Group 23"/>
          <p:cNvGrpSpPr/>
          <p:nvPr/>
        </p:nvGrpSpPr>
        <p:grpSpPr>
          <a:xfrm>
            <a:off x="942975" y="4371975"/>
            <a:ext cx="685800" cy="542925"/>
            <a:chOff x="0" y="0"/>
            <a:chExt cx="914400" cy="723900"/>
          </a:xfrm>
        </p:grpSpPr>
        <p:sp>
          <p:nvSpPr>
            <p:cNvPr id="24" name="Freeform 24"/>
            <p:cNvSpPr/>
            <p:nvPr/>
          </p:nvSpPr>
          <p:spPr>
            <a:xfrm>
              <a:off x="0" y="0"/>
              <a:ext cx="914400" cy="723900"/>
            </a:xfrm>
            <a:custGeom>
              <a:avLst/>
              <a:gdLst/>
              <a:ahLst/>
              <a:cxnLst/>
              <a:rect l="l" t="t" r="r" b="b"/>
              <a:pathLst>
                <a:path w="914400" h="723900">
                  <a:moveTo>
                    <a:pt x="0" y="361950"/>
                  </a:moveTo>
                  <a:cubicBezTo>
                    <a:pt x="0" y="162052"/>
                    <a:pt x="162052" y="0"/>
                    <a:pt x="361950" y="0"/>
                  </a:cubicBezTo>
                  <a:lnTo>
                    <a:pt x="552450" y="0"/>
                  </a:lnTo>
                  <a:cubicBezTo>
                    <a:pt x="752348" y="0"/>
                    <a:pt x="914400" y="162052"/>
                    <a:pt x="914400" y="361950"/>
                  </a:cubicBezTo>
                  <a:cubicBezTo>
                    <a:pt x="914400" y="561848"/>
                    <a:pt x="752348" y="723900"/>
                    <a:pt x="552450" y="723900"/>
                  </a:cubicBezTo>
                  <a:lnTo>
                    <a:pt x="361950" y="723900"/>
                  </a:lnTo>
                  <a:cubicBezTo>
                    <a:pt x="162052" y="723900"/>
                    <a:pt x="0" y="561848"/>
                    <a:pt x="0" y="361950"/>
                  </a:cubicBezTo>
                  <a:close/>
                </a:path>
              </a:pathLst>
            </a:custGeom>
            <a:solidFill>
              <a:srgbClr val="010157"/>
            </a:solidFill>
          </p:spPr>
          <p:txBody>
            <a:bodyPr/>
            <a:lstStyle/>
            <a:p>
              <a:endParaRPr lang="en-GB"/>
            </a:p>
          </p:txBody>
        </p:sp>
      </p:grpSp>
      <p:grpSp>
        <p:nvGrpSpPr>
          <p:cNvPr id="25" name="Group 25"/>
          <p:cNvGrpSpPr/>
          <p:nvPr/>
        </p:nvGrpSpPr>
        <p:grpSpPr>
          <a:xfrm>
            <a:off x="942975" y="4371975"/>
            <a:ext cx="685800" cy="542925"/>
            <a:chOff x="0" y="0"/>
            <a:chExt cx="914400" cy="723900"/>
          </a:xfrm>
        </p:grpSpPr>
        <p:sp>
          <p:nvSpPr>
            <p:cNvPr id="26" name="Freeform 26"/>
            <p:cNvSpPr/>
            <p:nvPr/>
          </p:nvSpPr>
          <p:spPr>
            <a:xfrm>
              <a:off x="0" y="0"/>
              <a:ext cx="914400" cy="723900"/>
            </a:xfrm>
            <a:custGeom>
              <a:avLst/>
              <a:gdLst/>
              <a:ahLst/>
              <a:cxnLst/>
              <a:rect l="l" t="t" r="r" b="b"/>
              <a:pathLst>
                <a:path w="914400" h="723900">
                  <a:moveTo>
                    <a:pt x="355600" y="0"/>
                  </a:moveTo>
                  <a:lnTo>
                    <a:pt x="558800" y="0"/>
                  </a:lnTo>
                  <a:cubicBezTo>
                    <a:pt x="755192" y="0"/>
                    <a:pt x="914400" y="159208"/>
                    <a:pt x="914400" y="355600"/>
                  </a:cubicBezTo>
                  <a:lnTo>
                    <a:pt x="914400" y="368300"/>
                  </a:lnTo>
                  <a:cubicBezTo>
                    <a:pt x="914400" y="564692"/>
                    <a:pt x="755192" y="723900"/>
                    <a:pt x="558800" y="723900"/>
                  </a:cubicBezTo>
                  <a:lnTo>
                    <a:pt x="355600" y="723900"/>
                  </a:lnTo>
                  <a:cubicBezTo>
                    <a:pt x="159208" y="723900"/>
                    <a:pt x="0" y="564692"/>
                    <a:pt x="0" y="368300"/>
                  </a:cubicBezTo>
                  <a:lnTo>
                    <a:pt x="0" y="355600"/>
                  </a:lnTo>
                  <a:cubicBezTo>
                    <a:pt x="0" y="159208"/>
                    <a:pt x="159208" y="0"/>
                    <a:pt x="355600" y="0"/>
                  </a:cubicBezTo>
                  <a:close/>
                </a:path>
              </a:pathLst>
            </a:custGeom>
            <a:solidFill>
              <a:srgbClr val="DA5D21"/>
            </a:solidFill>
          </p:spPr>
          <p:txBody>
            <a:bodyPr/>
            <a:lstStyle/>
            <a:p>
              <a:endParaRPr lang="en-GB"/>
            </a:p>
          </p:txBody>
        </p:sp>
        <p:sp>
          <p:nvSpPr>
            <p:cNvPr id="27" name="TextBox 27"/>
            <p:cNvSpPr txBox="1"/>
            <p:nvPr/>
          </p:nvSpPr>
          <p:spPr>
            <a:xfrm>
              <a:off x="0" y="0"/>
              <a:ext cx="914400" cy="723900"/>
            </a:xfrm>
            <a:prstGeom prst="rect">
              <a:avLst/>
            </a:prstGeom>
          </p:spPr>
          <p:txBody>
            <a:bodyPr lIns="0" tIns="0" rIns="0" bIns="0" rtlCol="0" anchor="ctr"/>
            <a:lstStyle/>
            <a:p>
              <a:pPr algn="ctr">
                <a:lnSpc>
                  <a:spcPts val="2025"/>
                </a:lnSpc>
              </a:pPr>
              <a:r>
                <a:rPr lang="en-US" sz="1687" b="1">
                  <a:solidFill>
                    <a:srgbClr val="FFFFFF"/>
                  </a:solidFill>
                  <a:latin typeface="Montserrat Bold"/>
                  <a:ea typeface="Montserrat Bold"/>
                  <a:cs typeface="Montserrat Bold"/>
                  <a:sym typeface="Montserrat Bold"/>
                </a:rPr>
                <a:t>2</a:t>
              </a:r>
            </a:p>
          </p:txBody>
        </p:sp>
      </p:grpSp>
      <p:grpSp>
        <p:nvGrpSpPr>
          <p:cNvPr id="28" name="Group 28"/>
          <p:cNvGrpSpPr/>
          <p:nvPr/>
        </p:nvGrpSpPr>
        <p:grpSpPr>
          <a:xfrm>
            <a:off x="1943100" y="4371975"/>
            <a:ext cx="3571875" cy="592073"/>
            <a:chOff x="0" y="0"/>
            <a:chExt cx="4762500" cy="789431"/>
          </a:xfrm>
        </p:grpSpPr>
        <p:sp>
          <p:nvSpPr>
            <p:cNvPr id="29" name="Freeform 29"/>
            <p:cNvSpPr/>
            <p:nvPr/>
          </p:nvSpPr>
          <p:spPr>
            <a:xfrm>
              <a:off x="0" y="0"/>
              <a:ext cx="4762500" cy="789431"/>
            </a:xfrm>
            <a:custGeom>
              <a:avLst/>
              <a:gdLst/>
              <a:ahLst/>
              <a:cxnLst/>
              <a:rect l="l" t="t" r="r" b="b"/>
              <a:pathLst>
                <a:path w="4762500" h="789431">
                  <a:moveTo>
                    <a:pt x="0" y="0"/>
                  </a:moveTo>
                  <a:lnTo>
                    <a:pt x="4762500" y="0"/>
                  </a:lnTo>
                  <a:lnTo>
                    <a:pt x="4762500" y="789431"/>
                  </a:lnTo>
                  <a:lnTo>
                    <a:pt x="0" y="789431"/>
                  </a:lnTo>
                  <a:close/>
                </a:path>
              </a:pathLst>
            </a:custGeom>
            <a:blipFill>
              <a:blip r:embed="rId3">
                <a:alphaModFix amt="0"/>
              </a:blip>
              <a:stretch>
                <a:fillRect t="-76526" b="-58573"/>
              </a:stretch>
            </a:blipFill>
          </p:spPr>
          <p:txBody>
            <a:bodyPr/>
            <a:lstStyle/>
            <a:p>
              <a:endParaRPr lang="en-GB"/>
            </a:p>
          </p:txBody>
        </p:sp>
        <p:sp>
          <p:nvSpPr>
            <p:cNvPr id="30" name="TextBox 30"/>
            <p:cNvSpPr txBox="1"/>
            <p:nvPr/>
          </p:nvSpPr>
          <p:spPr>
            <a:xfrm>
              <a:off x="0" y="9525"/>
              <a:ext cx="4762500" cy="779906"/>
            </a:xfrm>
            <a:prstGeom prst="rect">
              <a:avLst/>
            </a:prstGeom>
          </p:spPr>
          <p:txBody>
            <a:bodyPr lIns="0" tIns="0" rIns="0" bIns="0" rtlCol="0" anchor="ctr"/>
            <a:lstStyle/>
            <a:p>
              <a:pPr algn="l">
                <a:lnSpc>
                  <a:spcPts val="3599"/>
                </a:lnSpc>
              </a:pPr>
              <a:r>
                <a:rPr lang="en-US" sz="2999" b="1">
                  <a:solidFill>
                    <a:srgbClr val="010157"/>
                  </a:solidFill>
                  <a:latin typeface="Montserrat Bold"/>
                  <a:ea typeface="Montserrat Bold"/>
                  <a:cs typeface="Montserrat Bold"/>
                  <a:sym typeface="Montserrat Bold"/>
                </a:rPr>
                <a:t>AUTONOMY</a:t>
              </a:r>
            </a:p>
          </p:txBody>
        </p:sp>
      </p:grpSp>
      <p:grpSp>
        <p:nvGrpSpPr>
          <p:cNvPr id="31" name="Group 31"/>
          <p:cNvGrpSpPr/>
          <p:nvPr/>
        </p:nvGrpSpPr>
        <p:grpSpPr>
          <a:xfrm>
            <a:off x="1943100" y="4872038"/>
            <a:ext cx="13001625" cy="657225"/>
            <a:chOff x="0" y="0"/>
            <a:chExt cx="17335500" cy="876300"/>
          </a:xfrm>
        </p:grpSpPr>
        <p:sp>
          <p:nvSpPr>
            <p:cNvPr id="32" name="Freeform 32"/>
            <p:cNvSpPr/>
            <p:nvPr/>
          </p:nvSpPr>
          <p:spPr>
            <a:xfrm>
              <a:off x="0" y="0"/>
              <a:ext cx="17335500" cy="876300"/>
            </a:xfrm>
            <a:custGeom>
              <a:avLst/>
              <a:gdLst/>
              <a:ahLst/>
              <a:cxnLst/>
              <a:rect l="l" t="t" r="r" b="b"/>
              <a:pathLst>
                <a:path w="17335500" h="876300">
                  <a:moveTo>
                    <a:pt x="0" y="0"/>
                  </a:moveTo>
                  <a:lnTo>
                    <a:pt x="17335500" y="0"/>
                  </a:lnTo>
                  <a:lnTo>
                    <a:pt x="17335500" y="876300"/>
                  </a:lnTo>
                  <a:lnTo>
                    <a:pt x="0" y="876300"/>
                  </a:lnTo>
                  <a:close/>
                </a:path>
              </a:pathLst>
            </a:custGeom>
            <a:blipFill>
              <a:blip r:embed="rId3">
                <a:alphaModFix amt="0"/>
              </a:blip>
              <a:stretch>
                <a:fillRect t="-335464" b="-335464"/>
              </a:stretch>
            </a:blipFill>
          </p:spPr>
          <p:txBody>
            <a:bodyPr/>
            <a:lstStyle/>
            <a:p>
              <a:endParaRPr lang="en-GB"/>
            </a:p>
          </p:txBody>
        </p:sp>
        <p:sp>
          <p:nvSpPr>
            <p:cNvPr id="33" name="TextBox 33"/>
            <p:cNvSpPr txBox="1"/>
            <p:nvPr/>
          </p:nvSpPr>
          <p:spPr>
            <a:xfrm>
              <a:off x="0" y="9525"/>
              <a:ext cx="17335500" cy="866775"/>
            </a:xfrm>
            <a:prstGeom prst="rect">
              <a:avLst/>
            </a:prstGeom>
          </p:spPr>
          <p:txBody>
            <a:bodyPr lIns="0" tIns="0" rIns="0" bIns="0" rtlCol="0" anchor="ctr"/>
            <a:lstStyle/>
            <a:p>
              <a:pPr algn="l">
                <a:lnSpc>
                  <a:spcPts val="2999"/>
                </a:lnSpc>
              </a:pPr>
              <a:r>
                <a:rPr lang="en-US" sz="2499">
                  <a:solidFill>
                    <a:srgbClr val="142735"/>
                  </a:solidFill>
                  <a:latin typeface="Montserrat"/>
                  <a:ea typeface="Montserrat"/>
                  <a:cs typeface="Montserrat"/>
                  <a:sym typeface="Montserrat"/>
                </a:rPr>
                <a:t>Full operating window plus a defined reserve margin</a:t>
              </a:r>
            </a:p>
          </p:txBody>
        </p:sp>
      </p:grpSp>
      <p:grpSp>
        <p:nvGrpSpPr>
          <p:cNvPr id="34" name="Group 34"/>
          <p:cNvGrpSpPr/>
          <p:nvPr/>
        </p:nvGrpSpPr>
        <p:grpSpPr>
          <a:xfrm>
            <a:off x="942975" y="5715000"/>
            <a:ext cx="685800" cy="542925"/>
            <a:chOff x="0" y="0"/>
            <a:chExt cx="914400" cy="723900"/>
          </a:xfrm>
        </p:grpSpPr>
        <p:sp>
          <p:nvSpPr>
            <p:cNvPr id="35" name="Freeform 35"/>
            <p:cNvSpPr/>
            <p:nvPr/>
          </p:nvSpPr>
          <p:spPr>
            <a:xfrm>
              <a:off x="0" y="0"/>
              <a:ext cx="914400" cy="723900"/>
            </a:xfrm>
            <a:custGeom>
              <a:avLst/>
              <a:gdLst/>
              <a:ahLst/>
              <a:cxnLst/>
              <a:rect l="l" t="t" r="r" b="b"/>
              <a:pathLst>
                <a:path w="914400" h="723900">
                  <a:moveTo>
                    <a:pt x="0" y="361950"/>
                  </a:moveTo>
                  <a:cubicBezTo>
                    <a:pt x="0" y="162052"/>
                    <a:pt x="162052" y="0"/>
                    <a:pt x="361950" y="0"/>
                  </a:cubicBezTo>
                  <a:lnTo>
                    <a:pt x="552450" y="0"/>
                  </a:lnTo>
                  <a:cubicBezTo>
                    <a:pt x="752348" y="0"/>
                    <a:pt x="914400" y="162052"/>
                    <a:pt x="914400" y="361950"/>
                  </a:cubicBezTo>
                  <a:cubicBezTo>
                    <a:pt x="914400" y="561848"/>
                    <a:pt x="752348" y="723900"/>
                    <a:pt x="552450" y="723900"/>
                  </a:cubicBezTo>
                  <a:lnTo>
                    <a:pt x="361950" y="723900"/>
                  </a:lnTo>
                  <a:cubicBezTo>
                    <a:pt x="162052" y="723900"/>
                    <a:pt x="0" y="561848"/>
                    <a:pt x="0" y="361950"/>
                  </a:cubicBezTo>
                  <a:close/>
                </a:path>
              </a:pathLst>
            </a:custGeom>
            <a:solidFill>
              <a:srgbClr val="010157"/>
            </a:solidFill>
          </p:spPr>
          <p:txBody>
            <a:bodyPr/>
            <a:lstStyle/>
            <a:p>
              <a:endParaRPr lang="en-GB"/>
            </a:p>
          </p:txBody>
        </p:sp>
      </p:grpSp>
      <p:grpSp>
        <p:nvGrpSpPr>
          <p:cNvPr id="36" name="Group 36"/>
          <p:cNvGrpSpPr/>
          <p:nvPr/>
        </p:nvGrpSpPr>
        <p:grpSpPr>
          <a:xfrm>
            <a:off x="942975" y="5715000"/>
            <a:ext cx="685800" cy="542925"/>
            <a:chOff x="0" y="0"/>
            <a:chExt cx="914400" cy="723900"/>
          </a:xfrm>
        </p:grpSpPr>
        <p:sp>
          <p:nvSpPr>
            <p:cNvPr id="37" name="Freeform 37"/>
            <p:cNvSpPr/>
            <p:nvPr/>
          </p:nvSpPr>
          <p:spPr>
            <a:xfrm>
              <a:off x="0" y="0"/>
              <a:ext cx="914400" cy="723900"/>
            </a:xfrm>
            <a:custGeom>
              <a:avLst/>
              <a:gdLst/>
              <a:ahLst/>
              <a:cxnLst/>
              <a:rect l="l" t="t" r="r" b="b"/>
              <a:pathLst>
                <a:path w="914400" h="723900">
                  <a:moveTo>
                    <a:pt x="0" y="0"/>
                  </a:moveTo>
                  <a:lnTo>
                    <a:pt x="914400" y="0"/>
                  </a:lnTo>
                  <a:lnTo>
                    <a:pt x="914400" y="723900"/>
                  </a:lnTo>
                  <a:lnTo>
                    <a:pt x="0" y="723900"/>
                  </a:lnTo>
                  <a:close/>
                </a:path>
              </a:pathLst>
            </a:custGeom>
            <a:blipFill>
              <a:blip r:embed="rId3">
                <a:alphaModFix amt="0"/>
              </a:blip>
              <a:stretch>
                <a:fillRect l="-51573" r="-51573"/>
              </a:stretch>
            </a:blipFill>
          </p:spPr>
          <p:txBody>
            <a:bodyPr/>
            <a:lstStyle/>
            <a:p>
              <a:endParaRPr lang="en-GB"/>
            </a:p>
          </p:txBody>
        </p:sp>
        <p:sp>
          <p:nvSpPr>
            <p:cNvPr id="38" name="TextBox 38"/>
            <p:cNvSpPr txBox="1"/>
            <p:nvPr/>
          </p:nvSpPr>
          <p:spPr>
            <a:xfrm>
              <a:off x="0" y="0"/>
              <a:ext cx="914400" cy="723900"/>
            </a:xfrm>
            <a:prstGeom prst="rect">
              <a:avLst/>
            </a:prstGeom>
          </p:spPr>
          <p:txBody>
            <a:bodyPr lIns="0" tIns="0" rIns="0" bIns="0" rtlCol="0" anchor="ctr"/>
            <a:lstStyle/>
            <a:p>
              <a:pPr algn="ctr">
                <a:lnSpc>
                  <a:spcPts val="2025"/>
                </a:lnSpc>
              </a:pPr>
              <a:r>
                <a:rPr lang="en-US" sz="1687" b="1">
                  <a:solidFill>
                    <a:srgbClr val="FFFFFF"/>
                  </a:solidFill>
                  <a:latin typeface="Montserrat Bold"/>
                  <a:ea typeface="Montserrat Bold"/>
                  <a:cs typeface="Montserrat Bold"/>
                  <a:sym typeface="Montserrat Bold"/>
                </a:rPr>
                <a:t>3</a:t>
              </a:r>
            </a:p>
          </p:txBody>
        </p:sp>
      </p:grpSp>
      <p:grpSp>
        <p:nvGrpSpPr>
          <p:cNvPr id="39" name="Group 39"/>
          <p:cNvGrpSpPr/>
          <p:nvPr/>
        </p:nvGrpSpPr>
        <p:grpSpPr>
          <a:xfrm>
            <a:off x="1943100" y="5715000"/>
            <a:ext cx="3571875" cy="592073"/>
            <a:chOff x="0" y="0"/>
            <a:chExt cx="4762500" cy="789431"/>
          </a:xfrm>
        </p:grpSpPr>
        <p:sp>
          <p:nvSpPr>
            <p:cNvPr id="40" name="Freeform 40"/>
            <p:cNvSpPr/>
            <p:nvPr/>
          </p:nvSpPr>
          <p:spPr>
            <a:xfrm>
              <a:off x="0" y="0"/>
              <a:ext cx="4762500" cy="789431"/>
            </a:xfrm>
            <a:custGeom>
              <a:avLst/>
              <a:gdLst/>
              <a:ahLst/>
              <a:cxnLst/>
              <a:rect l="l" t="t" r="r" b="b"/>
              <a:pathLst>
                <a:path w="4762500" h="789431">
                  <a:moveTo>
                    <a:pt x="0" y="0"/>
                  </a:moveTo>
                  <a:lnTo>
                    <a:pt x="4762500" y="0"/>
                  </a:lnTo>
                  <a:lnTo>
                    <a:pt x="4762500" y="789431"/>
                  </a:lnTo>
                  <a:lnTo>
                    <a:pt x="0" y="789431"/>
                  </a:lnTo>
                  <a:close/>
                </a:path>
              </a:pathLst>
            </a:custGeom>
            <a:blipFill>
              <a:blip r:embed="rId3">
                <a:alphaModFix amt="0"/>
              </a:blip>
              <a:stretch>
                <a:fillRect t="-76526" b="-58573"/>
              </a:stretch>
            </a:blipFill>
          </p:spPr>
          <p:txBody>
            <a:bodyPr/>
            <a:lstStyle/>
            <a:p>
              <a:endParaRPr lang="en-GB"/>
            </a:p>
          </p:txBody>
        </p:sp>
        <p:sp>
          <p:nvSpPr>
            <p:cNvPr id="41" name="TextBox 41"/>
            <p:cNvSpPr txBox="1"/>
            <p:nvPr/>
          </p:nvSpPr>
          <p:spPr>
            <a:xfrm>
              <a:off x="0" y="9525"/>
              <a:ext cx="4762500" cy="779906"/>
            </a:xfrm>
            <a:prstGeom prst="rect">
              <a:avLst/>
            </a:prstGeom>
          </p:spPr>
          <p:txBody>
            <a:bodyPr lIns="0" tIns="0" rIns="0" bIns="0" rtlCol="0" anchor="ctr"/>
            <a:lstStyle/>
            <a:p>
              <a:pPr algn="l">
                <a:lnSpc>
                  <a:spcPts val="3599"/>
                </a:lnSpc>
              </a:pPr>
              <a:r>
                <a:rPr lang="en-US" sz="2999" b="1">
                  <a:solidFill>
                    <a:srgbClr val="010157"/>
                  </a:solidFill>
                  <a:latin typeface="Montserrat Bold"/>
                  <a:ea typeface="Montserrat Bold"/>
                  <a:cs typeface="Montserrat Bold"/>
                  <a:sym typeface="Montserrat Bold"/>
                </a:rPr>
                <a:t>RECHARGE</a:t>
              </a:r>
            </a:p>
          </p:txBody>
        </p:sp>
      </p:grpSp>
      <p:grpSp>
        <p:nvGrpSpPr>
          <p:cNvPr id="42" name="Group 42"/>
          <p:cNvGrpSpPr/>
          <p:nvPr/>
        </p:nvGrpSpPr>
        <p:grpSpPr>
          <a:xfrm>
            <a:off x="1943100" y="6215062"/>
            <a:ext cx="13001625" cy="657225"/>
            <a:chOff x="0" y="0"/>
            <a:chExt cx="17335500" cy="876300"/>
          </a:xfrm>
        </p:grpSpPr>
        <p:sp>
          <p:nvSpPr>
            <p:cNvPr id="43" name="Freeform 43"/>
            <p:cNvSpPr/>
            <p:nvPr/>
          </p:nvSpPr>
          <p:spPr>
            <a:xfrm>
              <a:off x="0" y="0"/>
              <a:ext cx="17335500" cy="876300"/>
            </a:xfrm>
            <a:custGeom>
              <a:avLst/>
              <a:gdLst/>
              <a:ahLst/>
              <a:cxnLst/>
              <a:rect l="l" t="t" r="r" b="b"/>
              <a:pathLst>
                <a:path w="17335500" h="876300">
                  <a:moveTo>
                    <a:pt x="0" y="0"/>
                  </a:moveTo>
                  <a:lnTo>
                    <a:pt x="17335500" y="0"/>
                  </a:lnTo>
                  <a:lnTo>
                    <a:pt x="17335500" y="876300"/>
                  </a:lnTo>
                  <a:lnTo>
                    <a:pt x="0" y="876300"/>
                  </a:lnTo>
                  <a:close/>
                </a:path>
              </a:pathLst>
            </a:custGeom>
            <a:blipFill>
              <a:blip r:embed="rId3">
                <a:alphaModFix amt="0"/>
              </a:blip>
              <a:stretch>
                <a:fillRect t="-335464" b="-335464"/>
              </a:stretch>
            </a:blipFill>
          </p:spPr>
          <p:txBody>
            <a:bodyPr/>
            <a:lstStyle/>
            <a:p>
              <a:endParaRPr lang="en-GB"/>
            </a:p>
          </p:txBody>
        </p:sp>
        <p:sp>
          <p:nvSpPr>
            <p:cNvPr id="44" name="TextBox 44"/>
            <p:cNvSpPr txBox="1"/>
            <p:nvPr/>
          </p:nvSpPr>
          <p:spPr>
            <a:xfrm>
              <a:off x="0" y="9525"/>
              <a:ext cx="17335500" cy="866775"/>
            </a:xfrm>
            <a:prstGeom prst="rect">
              <a:avLst/>
            </a:prstGeom>
          </p:spPr>
          <p:txBody>
            <a:bodyPr lIns="0" tIns="0" rIns="0" bIns="0" rtlCol="0" anchor="ctr"/>
            <a:lstStyle/>
            <a:p>
              <a:pPr algn="l">
                <a:lnSpc>
                  <a:spcPts val="2999"/>
                </a:lnSpc>
              </a:pPr>
              <a:r>
                <a:rPr lang="en-US" sz="2499">
                  <a:solidFill>
                    <a:srgbClr val="142735"/>
                  </a:solidFill>
                  <a:latin typeface="Montserrat"/>
                  <a:ea typeface="Montserrat"/>
                  <a:cs typeface="Montserrat"/>
                  <a:sym typeface="Montserrat"/>
                </a:rPr>
                <a:t>Solar or grid recharge sized for consecutive operating days</a:t>
              </a:r>
            </a:p>
          </p:txBody>
        </p:sp>
      </p:grpSp>
      <p:grpSp>
        <p:nvGrpSpPr>
          <p:cNvPr id="45" name="Group 45"/>
          <p:cNvGrpSpPr/>
          <p:nvPr/>
        </p:nvGrpSpPr>
        <p:grpSpPr>
          <a:xfrm>
            <a:off x="942975" y="7058025"/>
            <a:ext cx="685800" cy="542925"/>
            <a:chOff x="0" y="0"/>
            <a:chExt cx="914400" cy="723900"/>
          </a:xfrm>
        </p:grpSpPr>
        <p:sp>
          <p:nvSpPr>
            <p:cNvPr id="46" name="Freeform 46"/>
            <p:cNvSpPr/>
            <p:nvPr/>
          </p:nvSpPr>
          <p:spPr>
            <a:xfrm>
              <a:off x="0" y="0"/>
              <a:ext cx="914400" cy="723900"/>
            </a:xfrm>
            <a:custGeom>
              <a:avLst/>
              <a:gdLst/>
              <a:ahLst/>
              <a:cxnLst/>
              <a:rect l="l" t="t" r="r" b="b"/>
              <a:pathLst>
                <a:path w="914400" h="723900">
                  <a:moveTo>
                    <a:pt x="355600" y="0"/>
                  </a:moveTo>
                  <a:lnTo>
                    <a:pt x="558800" y="0"/>
                  </a:lnTo>
                  <a:cubicBezTo>
                    <a:pt x="755192" y="0"/>
                    <a:pt x="914400" y="159208"/>
                    <a:pt x="914400" y="355600"/>
                  </a:cubicBezTo>
                  <a:lnTo>
                    <a:pt x="914400" y="368300"/>
                  </a:lnTo>
                  <a:cubicBezTo>
                    <a:pt x="914400" y="564692"/>
                    <a:pt x="755192" y="723900"/>
                    <a:pt x="558800" y="723900"/>
                  </a:cubicBezTo>
                  <a:lnTo>
                    <a:pt x="355600" y="723900"/>
                  </a:lnTo>
                  <a:cubicBezTo>
                    <a:pt x="159208" y="723900"/>
                    <a:pt x="0" y="564692"/>
                    <a:pt x="0" y="368300"/>
                  </a:cubicBezTo>
                  <a:lnTo>
                    <a:pt x="0" y="355600"/>
                  </a:lnTo>
                  <a:cubicBezTo>
                    <a:pt x="0" y="159208"/>
                    <a:pt x="159208" y="0"/>
                    <a:pt x="355600" y="0"/>
                  </a:cubicBezTo>
                  <a:close/>
                </a:path>
              </a:pathLst>
            </a:custGeom>
            <a:solidFill>
              <a:srgbClr val="DA5D21"/>
            </a:solidFill>
          </p:spPr>
          <p:txBody>
            <a:bodyPr/>
            <a:lstStyle/>
            <a:p>
              <a:endParaRPr lang="en-GB"/>
            </a:p>
          </p:txBody>
        </p:sp>
        <p:sp>
          <p:nvSpPr>
            <p:cNvPr id="47" name="TextBox 47"/>
            <p:cNvSpPr txBox="1"/>
            <p:nvPr/>
          </p:nvSpPr>
          <p:spPr>
            <a:xfrm>
              <a:off x="0" y="0"/>
              <a:ext cx="914400" cy="723900"/>
            </a:xfrm>
            <a:prstGeom prst="rect">
              <a:avLst/>
            </a:prstGeom>
          </p:spPr>
          <p:txBody>
            <a:bodyPr lIns="0" tIns="0" rIns="0" bIns="0" rtlCol="0" anchor="ctr"/>
            <a:lstStyle/>
            <a:p>
              <a:pPr algn="ctr">
                <a:lnSpc>
                  <a:spcPts val="2025"/>
                </a:lnSpc>
              </a:pPr>
              <a:r>
                <a:rPr lang="en-US" sz="1687" b="1">
                  <a:solidFill>
                    <a:srgbClr val="FFFFFF"/>
                  </a:solidFill>
                  <a:latin typeface="Montserrat Bold"/>
                  <a:ea typeface="Montserrat Bold"/>
                  <a:cs typeface="Montserrat Bold"/>
                  <a:sym typeface="Montserrat Bold"/>
                </a:rPr>
                <a:t>4</a:t>
              </a:r>
            </a:p>
          </p:txBody>
        </p:sp>
      </p:grpSp>
      <p:grpSp>
        <p:nvGrpSpPr>
          <p:cNvPr id="48" name="Group 48"/>
          <p:cNvGrpSpPr/>
          <p:nvPr/>
        </p:nvGrpSpPr>
        <p:grpSpPr>
          <a:xfrm>
            <a:off x="1943100" y="7058025"/>
            <a:ext cx="3571875" cy="592073"/>
            <a:chOff x="0" y="0"/>
            <a:chExt cx="4762500" cy="789431"/>
          </a:xfrm>
        </p:grpSpPr>
        <p:sp>
          <p:nvSpPr>
            <p:cNvPr id="49" name="Freeform 49"/>
            <p:cNvSpPr/>
            <p:nvPr/>
          </p:nvSpPr>
          <p:spPr>
            <a:xfrm>
              <a:off x="0" y="0"/>
              <a:ext cx="4762500" cy="789431"/>
            </a:xfrm>
            <a:custGeom>
              <a:avLst/>
              <a:gdLst/>
              <a:ahLst/>
              <a:cxnLst/>
              <a:rect l="l" t="t" r="r" b="b"/>
              <a:pathLst>
                <a:path w="4762500" h="789431">
                  <a:moveTo>
                    <a:pt x="0" y="0"/>
                  </a:moveTo>
                  <a:lnTo>
                    <a:pt x="4762500" y="0"/>
                  </a:lnTo>
                  <a:lnTo>
                    <a:pt x="4762500" y="789431"/>
                  </a:lnTo>
                  <a:lnTo>
                    <a:pt x="0" y="789431"/>
                  </a:lnTo>
                  <a:close/>
                </a:path>
              </a:pathLst>
            </a:custGeom>
            <a:blipFill>
              <a:blip r:embed="rId3">
                <a:alphaModFix amt="0"/>
              </a:blip>
              <a:stretch>
                <a:fillRect t="-76526" b="-58573"/>
              </a:stretch>
            </a:blipFill>
          </p:spPr>
          <p:txBody>
            <a:bodyPr/>
            <a:lstStyle/>
            <a:p>
              <a:endParaRPr lang="en-GB"/>
            </a:p>
          </p:txBody>
        </p:sp>
        <p:sp>
          <p:nvSpPr>
            <p:cNvPr id="50" name="TextBox 50"/>
            <p:cNvSpPr txBox="1"/>
            <p:nvPr/>
          </p:nvSpPr>
          <p:spPr>
            <a:xfrm>
              <a:off x="0" y="9525"/>
              <a:ext cx="4762500" cy="779906"/>
            </a:xfrm>
            <a:prstGeom prst="rect">
              <a:avLst/>
            </a:prstGeom>
          </p:spPr>
          <p:txBody>
            <a:bodyPr lIns="0" tIns="0" rIns="0" bIns="0" rtlCol="0" anchor="ctr"/>
            <a:lstStyle/>
            <a:p>
              <a:pPr algn="l">
                <a:lnSpc>
                  <a:spcPts val="3599"/>
                </a:lnSpc>
              </a:pPr>
              <a:r>
                <a:rPr lang="en-US" sz="2999" b="1">
                  <a:solidFill>
                    <a:srgbClr val="010157"/>
                  </a:solidFill>
                  <a:latin typeface="Montserrat Bold"/>
                  <a:ea typeface="Montserrat Bold"/>
                  <a:cs typeface="Montserrat Bold"/>
                  <a:sym typeface="Montserrat Bold"/>
                </a:rPr>
                <a:t>ASSURANCE</a:t>
              </a:r>
            </a:p>
          </p:txBody>
        </p:sp>
      </p:grpSp>
      <p:grpSp>
        <p:nvGrpSpPr>
          <p:cNvPr id="51" name="Group 51"/>
          <p:cNvGrpSpPr/>
          <p:nvPr/>
        </p:nvGrpSpPr>
        <p:grpSpPr>
          <a:xfrm>
            <a:off x="1943100" y="7558088"/>
            <a:ext cx="13001625" cy="657225"/>
            <a:chOff x="0" y="0"/>
            <a:chExt cx="17335500" cy="876300"/>
          </a:xfrm>
        </p:grpSpPr>
        <p:sp>
          <p:nvSpPr>
            <p:cNvPr id="52" name="Freeform 52"/>
            <p:cNvSpPr/>
            <p:nvPr/>
          </p:nvSpPr>
          <p:spPr>
            <a:xfrm>
              <a:off x="0" y="0"/>
              <a:ext cx="17335500" cy="876300"/>
            </a:xfrm>
            <a:custGeom>
              <a:avLst/>
              <a:gdLst/>
              <a:ahLst/>
              <a:cxnLst/>
              <a:rect l="l" t="t" r="r" b="b"/>
              <a:pathLst>
                <a:path w="17335500" h="876300">
                  <a:moveTo>
                    <a:pt x="0" y="0"/>
                  </a:moveTo>
                  <a:lnTo>
                    <a:pt x="17335500" y="0"/>
                  </a:lnTo>
                  <a:lnTo>
                    <a:pt x="17335500" y="876300"/>
                  </a:lnTo>
                  <a:lnTo>
                    <a:pt x="0" y="876300"/>
                  </a:lnTo>
                  <a:close/>
                </a:path>
              </a:pathLst>
            </a:custGeom>
            <a:blipFill>
              <a:blip r:embed="rId3">
                <a:alphaModFix amt="0"/>
              </a:blip>
              <a:stretch>
                <a:fillRect t="-335464" b="-335464"/>
              </a:stretch>
            </a:blipFill>
          </p:spPr>
          <p:txBody>
            <a:bodyPr/>
            <a:lstStyle/>
            <a:p>
              <a:endParaRPr lang="en-GB"/>
            </a:p>
          </p:txBody>
        </p:sp>
        <p:sp>
          <p:nvSpPr>
            <p:cNvPr id="53" name="TextBox 53"/>
            <p:cNvSpPr txBox="1"/>
            <p:nvPr/>
          </p:nvSpPr>
          <p:spPr>
            <a:xfrm>
              <a:off x="0" y="9525"/>
              <a:ext cx="17335500" cy="866775"/>
            </a:xfrm>
            <a:prstGeom prst="rect">
              <a:avLst/>
            </a:prstGeom>
          </p:spPr>
          <p:txBody>
            <a:bodyPr lIns="0" tIns="0" rIns="0" bIns="0" rtlCol="0" anchor="ctr"/>
            <a:lstStyle/>
            <a:p>
              <a:pPr algn="l">
                <a:lnSpc>
                  <a:spcPts val="2999"/>
                </a:lnSpc>
              </a:pPr>
              <a:r>
                <a:rPr lang="en-US" sz="2499">
                  <a:solidFill>
                    <a:srgbClr val="142735"/>
                  </a:solidFill>
                  <a:latin typeface="Montserrat"/>
                  <a:ea typeface="Montserrat"/>
                  <a:cs typeface="Montserrat"/>
                  <a:sym typeface="Montserrat"/>
                </a:rPr>
                <a:t>State of charge, tamper alert and remote health monitoring</a:t>
              </a:r>
            </a:p>
          </p:txBody>
        </p:sp>
      </p:grpSp>
      <p:grpSp>
        <p:nvGrpSpPr>
          <p:cNvPr id="54" name="Group 54"/>
          <p:cNvGrpSpPr/>
          <p:nvPr/>
        </p:nvGrpSpPr>
        <p:grpSpPr>
          <a:xfrm>
            <a:off x="942975" y="8658225"/>
            <a:ext cx="16402050" cy="788068"/>
            <a:chOff x="0" y="0"/>
            <a:chExt cx="21869400" cy="1050758"/>
          </a:xfrm>
        </p:grpSpPr>
        <p:sp>
          <p:nvSpPr>
            <p:cNvPr id="55" name="Freeform 55"/>
            <p:cNvSpPr/>
            <p:nvPr/>
          </p:nvSpPr>
          <p:spPr>
            <a:xfrm>
              <a:off x="0" y="0"/>
              <a:ext cx="21869400" cy="1050758"/>
            </a:xfrm>
            <a:custGeom>
              <a:avLst/>
              <a:gdLst/>
              <a:ahLst/>
              <a:cxnLst/>
              <a:rect l="l" t="t" r="r" b="b"/>
              <a:pathLst>
                <a:path w="21869400" h="1050758">
                  <a:moveTo>
                    <a:pt x="0" y="306471"/>
                  </a:moveTo>
                  <a:cubicBezTo>
                    <a:pt x="0" y="137182"/>
                    <a:pt x="119380" y="0"/>
                    <a:pt x="266700" y="0"/>
                  </a:cubicBezTo>
                  <a:lnTo>
                    <a:pt x="21602700" y="0"/>
                  </a:lnTo>
                  <a:cubicBezTo>
                    <a:pt x="21750020" y="0"/>
                    <a:pt x="21869400" y="137182"/>
                    <a:pt x="21869400" y="306471"/>
                  </a:cubicBezTo>
                  <a:lnTo>
                    <a:pt x="21869400" y="744287"/>
                  </a:lnTo>
                  <a:cubicBezTo>
                    <a:pt x="21869400" y="913576"/>
                    <a:pt x="21750020" y="1050758"/>
                    <a:pt x="21602700" y="1050758"/>
                  </a:cubicBezTo>
                  <a:lnTo>
                    <a:pt x="266700" y="1050758"/>
                  </a:lnTo>
                  <a:cubicBezTo>
                    <a:pt x="119380" y="1050758"/>
                    <a:pt x="0" y="913576"/>
                    <a:pt x="0" y="744287"/>
                  </a:cubicBezTo>
                  <a:close/>
                </a:path>
              </a:pathLst>
            </a:custGeom>
            <a:solidFill>
              <a:srgbClr val="010157"/>
            </a:solidFill>
          </p:spPr>
          <p:txBody>
            <a:bodyPr/>
            <a:lstStyle/>
            <a:p>
              <a:endParaRPr lang="en-GB"/>
            </a:p>
          </p:txBody>
        </p:sp>
      </p:grpSp>
      <p:grpSp>
        <p:nvGrpSpPr>
          <p:cNvPr id="56" name="Group 56"/>
          <p:cNvGrpSpPr/>
          <p:nvPr/>
        </p:nvGrpSpPr>
        <p:grpSpPr>
          <a:xfrm>
            <a:off x="440379" y="8405812"/>
            <a:ext cx="17407243" cy="1314450"/>
            <a:chOff x="0" y="0"/>
            <a:chExt cx="23209657" cy="1752600"/>
          </a:xfrm>
        </p:grpSpPr>
        <p:sp>
          <p:nvSpPr>
            <p:cNvPr id="57" name="Freeform 57"/>
            <p:cNvSpPr/>
            <p:nvPr/>
          </p:nvSpPr>
          <p:spPr>
            <a:xfrm>
              <a:off x="0" y="0"/>
              <a:ext cx="23209658" cy="1752600"/>
            </a:xfrm>
            <a:custGeom>
              <a:avLst/>
              <a:gdLst/>
              <a:ahLst/>
              <a:cxnLst/>
              <a:rect l="l" t="t" r="r" b="b"/>
              <a:pathLst>
                <a:path w="23209658" h="1752600">
                  <a:moveTo>
                    <a:pt x="0" y="0"/>
                  </a:moveTo>
                  <a:lnTo>
                    <a:pt x="23209658" y="0"/>
                  </a:lnTo>
                  <a:lnTo>
                    <a:pt x="23209658" y="1752600"/>
                  </a:lnTo>
                  <a:lnTo>
                    <a:pt x="0" y="1752600"/>
                  </a:lnTo>
                  <a:close/>
                </a:path>
              </a:pathLst>
            </a:custGeom>
            <a:blipFill>
              <a:blip r:embed="rId3">
                <a:alphaModFix amt="0"/>
              </a:blip>
              <a:stretch>
                <a:fillRect t="-209004" r="8893" b="-161178"/>
              </a:stretch>
            </a:blipFill>
          </p:spPr>
          <p:txBody>
            <a:bodyPr/>
            <a:lstStyle/>
            <a:p>
              <a:endParaRPr lang="en-GB"/>
            </a:p>
          </p:txBody>
        </p:sp>
        <p:sp>
          <p:nvSpPr>
            <p:cNvPr id="58" name="TextBox 58"/>
            <p:cNvSpPr txBox="1"/>
            <p:nvPr/>
          </p:nvSpPr>
          <p:spPr>
            <a:xfrm>
              <a:off x="0" y="0"/>
              <a:ext cx="23209657" cy="1752600"/>
            </a:xfrm>
            <a:prstGeom prst="rect">
              <a:avLst/>
            </a:prstGeom>
          </p:spPr>
          <p:txBody>
            <a:bodyPr lIns="0" tIns="0" rIns="0" bIns="0" rtlCol="0" anchor="ctr"/>
            <a:lstStyle/>
            <a:p>
              <a:pPr algn="ctr">
                <a:lnSpc>
                  <a:spcPts val="3194"/>
                </a:lnSpc>
              </a:pPr>
              <a:r>
                <a:rPr lang="en-US" sz="2662" b="1">
                  <a:solidFill>
                    <a:srgbClr val="FFFFFF"/>
                  </a:solidFill>
                  <a:latin typeface="Montserrat Bold"/>
                  <a:ea typeface="Montserrat Bold"/>
                  <a:cs typeface="Montserrat Bold"/>
                  <a:sym typeface="Montserrat Bold"/>
                </a:rPr>
                <a:t>Procure uptime as a service, with payment linked to tested availability and battery health</a:t>
              </a:r>
            </a:p>
          </p:txBody>
        </p:sp>
      </p:grpSp>
      <p:sp>
        <p:nvSpPr>
          <p:cNvPr id="59" name="Freeform 59"/>
          <p:cNvSpPr/>
          <p:nvPr/>
        </p:nvSpPr>
        <p:spPr>
          <a:xfrm>
            <a:off x="13927246" y="-538054"/>
            <a:ext cx="4061699" cy="1941154"/>
          </a:xfrm>
          <a:custGeom>
            <a:avLst/>
            <a:gdLst/>
            <a:ahLst/>
            <a:cxnLst/>
            <a:rect l="l" t="t" r="r" b="b"/>
            <a:pathLst>
              <a:path w="4061699" h="1941154">
                <a:moveTo>
                  <a:pt x="0" y="0"/>
                </a:moveTo>
                <a:lnTo>
                  <a:pt x="4061699" y="0"/>
                </a:lnTo>
                <a:lnTo>
                  <a:pt x="4061699" y="1941153"/>
                </a:lnTo>
                <a:lnTo>
                  <a:pt x="0" y="1941153"/>
                </a:lnTo>
                <a:lnTo>
                  <a:pt x="0" y="0"/>
                </a:lnTo>
                <a:close/>
              </a:path>
            </a:pathLst>
          </a:custGeom>
          <a:blipFill>
            <a:blip r:embed="rId5"/>
            <a:stretch>
              <a:fillRect/>
            </a:stretch>
          </a:blipFill>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GB"/>
          </a:p>
        </p:txBody>
      </p:sp>
      <p:sp>
        <p:nvSpPr>
          <p:cNvPr id="3" name="Freeform 3"/>
          <p:cNvSpPr/>
          <p:nvPr/>
        </p:nvSpPr>
        <p:spPr>
          <a:xfrm>
            <a:off x="0" y="8782050"/>
            <a:ext cx="1314450" cy="1504950"/>
          </a:xfrm>
          <a:custGeom>
            <a:avLst/>
            <a:gdLst/>
            <a:ahLst/>
            <a:cxnLst/>
            <a:rect l="l" t="t" r="r" b="b"/>
            <a:pathLst>
              <a:path w="1314450" h="1504950">
                <a:moveTo>
                  <a:pt x="0" y="0"/>
                </a:moveTo>
                <a:lnTo>
                  <a:pt x="1314450" y="0"/>
                </a:lnTo>
                <a:lnTo>
                  <a:pt x="1314450" y="1504950"/>
                </a:lnTo>
                <a:lnTo>
                  <a:pt x="0" y="1504950"/>
                </a:lnTo>
                <a:lnTo>
                  <a:pt x="0" y="0"/>
                </a:lnTo>
                <a:close/>
              </a:path>
            </a:pathLst>
          </a:custGeom>
          <a:blipFill>
            <a:blip r:embed="rId4"/>
            <a:stretch>
              <a:fillRect/>
            </a:stretch>
          </a:blipFill>
        </p:spPr>
        <p:txBody>
          <a:bodyPr/>
          <a:lstStyle/>
          <a:p>
            <a:endParaRPr lang="en-GB"/>
          </a:p>
        </p:txBody>
      </p:sp>
      <p:grpSp>
        <p:nvGrpSpPr>
          <p:cNvPr id="4" name="Group 4"/>
          <p:cNvGrpSpPr/>
          <p:nvPr/>
        </p:nvGrpSpPr>
        <p:grpSpPr>
          <a:xfrm rot="-10800000">
            <a:off x="11913357" y="3210529"/>
            <a:ext cx="11499411" cy="10140667"/>
            <a:chOff x="0" y="0"/>
            <a:chExt cx="1943032" cy="1713448"/>
          </a:xfrm>
        </p:grpSpPr>
        <p:sp>
          <p:nvSpPr>
            <p:cNvPr id="5" name="Freeform 5"/>
            <p:cNvSpPr/>
            <p:nvPr/>
          </p:nvSpPr>
          <p:spPr>
            <a:xfrm>
              <a:off x="0" y="0"/>
              <a:ext cx="1943032" cy="1713448"/>
            </a:xfrm>
            <a:custGeom>
              <a:avLst/>
              <a:gdLst/>
              <a:ahLst/>
              <a:cxnLst/>
              <a:rect l="l" t="t" r="r" b="b"/>
              <a:pathLst>
                <a:path w="1943032" h="1713448">
                  <a:moveTo>
                    <a:pt x="971516" y="0"/>
                  </a:moveTo>
                  <a:cubicBezTo>
                    <a:pt x="434963" y="0"/>
                    <a:pt x="0" y="383568"/>
                    <a:pt x="0" y="856724"/>
                  </a:cubicBezTo>
                  <a:cubicBezTo>
                    <a:pt x="0" y="1329879"/>
                    <a:pt x="434963" y="1713448"/>
                    <a:pt x="971516" y="1713448"/>
                  </a:cubicBezTo>
                  <a:cubicBezTo>
                    <a:pt x="1508069" y="1713448"/>
                    <a:pt x="1943032" y="1329879"/>
                    <a:pt x="1943032" y="856724"/>
                  </a:cubicBezTo>
                  <a:cubicBezTo>
                    <a:pt x="1943032" y="383568"/>
                    <a:pt x="1508069" y="0"/>
                    <a:pt x="971516" y="0"/>
                  </a:cubicBezTo>
                  <a:close/>
                </a:path>
              </a:pathLst>
            </a:custGeom>
            <a:solidFill>
              <a:srgbClr val="DA5D21"/>
            </a:solidFill>
          </p:spPr>
          <p:txBody>
            <a:bodyPr/>
            <a:lstStyle/>
            <a:p>
              <a:endParaRPr lang="en-GB"/>
            </a:p>
          </p:txBody>
        </p:sp>
        <p:sp>
          <p:nvSpPr>
            <p:cNvPr id="6" name="TextBox 6"/>
            <p:cNvSpPr txBox="1"/>
            <p:nvPr/>
          </p:nvSpPr>
          <p:spPr>
            <a:xfrm>
              <a:off x="182159" y="141586"/>
              <a:ext cx="1578713" cy="1411226"/>
            </a:xfrm>
            <a:prstGeom prst="rect">
              <a:avLst/>
            </a:prstGeom>
          </p:spPr>
          <p:txBody>
            <a:bodyPr lIns="50800" tIns="50800" rIns="50800" bIns="50800" rtlCol="0" anchor="ctr"/>
            <a:lstStyle/>
            <a:p>
              <a:pPr algn="ctr">
                <a:lnSpc>
                  <a:spcPts val="1744"/>
                </a:lnSpc>
              </a:pPr>
              <a:endParaRPr/>
            </a:p>
          </p:txBody>
        </p:sp>
      </p:grpSp>
      <p:sp>
        <p:nvSpPr>
          <p:cNvPr id="7" name="Freeform 7"/>
          <p:cNvSpPr/>
          <p:nvPr/>
        </p:nvSpPr>
        <p:spPr>
          <a:xfrm>
            <a:off x="643890" y="2868360"/>
            <a:ext cx="16992600" cy="438150"/>
          </a:xfrm>
          <a:custGeom>
            <a:avLst/>
            <a:gdLst/>
            <a:ahLst/>
            <a:cxnLst/>
            <a:rect l="l" t="t" r="r" b="b"/>
            <a:pathLst>
              <a:path w="16992600" h="438150">
                <a:moveTo>
                  <a:pt x="0" y="0"/>
                </a:moveTo>
                <a:lnTo>
                  <a:pt x="16992600" y="0"/>
                </a:lnTo>
                <a:lnTo>
                  <a:pt x="16992600" y="438150"/>
                </a:lnTo>
                <a:lnTo>
                  <a:pt x="0" y="438150"/>
                </a:lnTo>
                <a:lnTo>
                  <a:pt x="0" y="0"/>
                </a:lnTo>
                <a:close/>
              </a:path>
            </a:pathLst>
          </a:custGeom>
          <a:blipFill>
            <a:blip r:embed="rId5"/>
            <a:stretch>
              <a:fillRect/>
            </a:stretch>
          </a:blipFill>
        </p:spPr>
        <p:txBody>
          <a:bodyPr/>
          <a:lstStyle/>
          <a:p>
            <a:endParaRPr lang="en-GB"/>
          </a:p>
        </p:txBody>
      </p:sp>
      <p:sp>
        <p:nvSpPr>
          <p:cNvPr id="8" name="Freeform 8"/>
          <p:cNvSpPr/>
          <p:nvPr/>
        </p:nvSpPr>
        <p:spPr>
          <a:xfrm>
            <a:off x="1520190" y="2439735"/>
            <a:ext cx="1524000" cy="1295400"/>
          </a:xfrm>
          <a:custGeom>
            <a:avLst/>
            <a:gdLst/>
            <a:ahLst/>
            <a:cxnLst/>
            <a:rect l="l" t="t" r="r" b="b"/>
            <a:pathLst>
              <a:path w="1524000" h="1295400">
                <a:moveTo>
                  <a:pt x="0" y="0"/>
                </a:moveTo>
                <a:lnTo>
                  <a:pt x="1524000" y="0"/>
                </a:lnTo>
                <a:lnTo>
                  <a:pt x="1524000" y="1295400"/>
                </a:lnTo>
                <a:lnTo>
                  <a:pt x="0" y="1295400"/>
                </a:lnTo>
                <a:lnTo>
                  <a:pt x="0" y="0"/>
                </a:lnTo>
                <a:close/>
              </a:path>
            </a:pathLst>
          </a:custGeom>
          <a:blipFill>
            <a:blip r:embed="rId6"/>
            <a:stretch>
              <a:fillRect/>
            </a:stretch>
          </a:blipFill>
        </p:spPr>
        <p:txBody>
          <a:bodyPr/>
          <a:lstStyle/>
          <a:p>
            <a:endParaRPr lang="en-GB"/>
          </a:p>
        </p:txBody>
      </p:sp>
      <p:sp>
        <p:nvSpPr>
          <p:cNvPr id="9" name="Freeform 9"/>
          <p:cNvSpPr/>
          <p:nvPr/>
        </p:nvSpPr>
        <p:spPr>
          <a:xfrm>
            <a:off x="4996815" y="2439735"/>
            <a:ext cx="1314450" cy="1295400"/>
          </a:xfrm>
          <a:custGeom>
            <a:avLst/>
            <a:gdLst/>
            <a:ahLst/>
            <a:cxnLst/>
            <a:rect l="l" t="t" r="r" b="b"/>
            <a:pathLst>
              <a:path w="1314450" h="1295400">
                <a:moveTo>
                  <a:pt x="0" y="0"/>
                </a:moveTo>
                <a:lnTo>
                  <a:pt x="1314450" y="0"/>
                </a:lnTo>
                <a:lnTo>
                  <a:pt x="1314450" y="1295400"/>
                </a:lnTo>
                <a:lnTo>
                  <a:pt x="0" y="1295400"/>
                </a:lnTo>
                <a:lnTo>
                  <a:pt x="0" y="0"/>
                </a:lnTo>
                <a:close/>
              </a:path>
            </a:pathLst>
          </a:custGeom>
          <a:blipFill>
            <a:blip r:embed="rId7"/>
            <a:stretch>
              <a:fillRect/>
            </a:stretch>
          </a:blipFill>
        </p:spPr>
        <p:txBody>
          <a:bodyPr/>
          <a:lstStyle/>
          <a:p>
            <a:endParaRPr lang="en-GB"/>
          </a:p>
        </p:txBody>
      </p:sp>
      <p:sp>
        <p:nvSpPr>
          <p:cNvPr id="10" name="Freeform 10"/>
          <p:cNvSpPr/>
          <p:nvPr/>
        </p:nvSpPr>
        <p:spPr>
          <a:xfrm>
            <a:off x="8482965" y="2439735"/>
            <a:ext cx="1095375" cy="1295400"/>
          </a:xfrm>
          <a:custGeom>
            <a:avLst/>
            <a:gdLst/>
            <a:ahLst/>
            <a:cxnLst/>
            <a:rect l="l" t="t" r="r" b="b"/>
            <a:pathLst>
              <a:path w="1095375" h="1295400">
                <a:moveTo>
                  <a:pt x="0" y="0"/>
                </a:moveTo>
                <a:lnTo>
                  <a:pt x="1095375" y="0"/>
                </a:lnTo>
                <a:lnTo>
                  <a:pt x="1095375" y="1295400"/>
                </a:lnTo>
                <a:lnTo>
                  <a:pt x="0" y="1295400"/>
                </a:lnTo>
                <a:lnTo>
                  <a:pt x="0" y="0"/>
                </a:lnTo>
                <a:close/>
              </a:path>
            </a:pathLst>
          </a:custGeom>
          <a:blipFill>
            <a:blip r:embed="rId8"/>
            <a:stretch>
              <a:fillRect/>
            </a:stretch>
          </a:blipFill>
        </p:spPr>
        <p:txBody>
          <a:bodyPr/>
          <a:lstStyle/>
          <a:p>
            <a:endParaRPr lang="en-GB"/>
          </a:p>
        </p:txBody>
      </p:sp>
      <p:sp>
        <p:nvSpPr>
          <p:cNvPr id="11" name="Freeform 11"/>
          <p:cNvSpPr/>
          <p:nvPr/>
        </p:nvSpPr>
        <p:spPr>
          <a:xfrm>
            <a:off x="10878502" y="3516060"/>
            <a:ext cx="3267075" cy="4076700"/>
          </a:xfrm>
          <a:custGeom>
            <a:avLst/>
            <a:gdLst/>
            <a:ahLst/>
            <a:cxnLst/>
            <a:rect l="l" t="t" r="r" b="b"/>
            <a:pathLst>
              <a:path w="3267075" h="4076700">
                <a:moveTo>
                  <a:pt x="0" y="0"/>
                </a:moveTo>
                <a:lnTo>
                  <a:pt x="3267076" y="0"/>
                </a:lnTo>
                <a:lnTo>
                  <a:pt x="3267076" y="4076700"/>
                </a:lnTo>
                <a:lnTo>
                  <a:pt x="0" y="4076700"/>
                </a:lnTo>
                <a:lnTo>
                  <a:pt x="0" y="0"/>
                </a:lnTo>
                <a:close/>
              </a:path>
            </a:pathLst>
          </a:custGeom>
          <a:blipFill>
            <a:blip r:embed="rId9"/>
            <a:stretch>
              <a:fillRect/>
            </a:stretch>
          </a:blipFill>
        </p:spPr>
        <p:txBody>
          <a:bodyPr/>
          <a:lstStyle/>
          <a:p>
            <a:endParaRPr lang="en-GB"/>
          </a:p>
        </p:txBody>
      </p:sp>
      <p:sp>
        <p:nvSpPr>
          <p:cNvPr id="12" name="Freeform 12"/>
          <p:cNvSpPr/>
          <p:nvPr/>
        </p:nvSpPr>
        <p:spPr>
          <a:xfrm>
            <a:off x="11750040" y="2439735"/>
            <a:ext cx="1314450" cy="1295400"/>
          </a:xfrm>
          <a:custGeom>
            <a:avLst/>
            <a:gdLst/>
            <a:ahLst/>
            <a:cxnLst/>
            <a:rect l="l" t="t" r="r" b="b"/>
            <a:pathLst>
              <a:path w="1314450" h="1295400">
                <a:moveTo>
                  <a:pt x="0" y="0"/>
                </a:moveTo>
                <a:lnTo>
                  <a:pt x="1314450" y="0"/>
                </a:lnTo>
                <a:lnTo>
                  <a:pt x="1314450" y="1295400"/>
                </a:lnTo>
                <a:lnTo>
                  <a:pt x="0" y="1295400"/>
                </a:lnTo>
                <a:lnTo>
                  <a:pt x="0" y="0"/>
                </a:lnTo>
                <a:close/>
              </a:path>
            </a:pathLst>
          </a:custGeom>
          <a:blipFill>
            <a:blip r:embed="rId10"/>
            <a:stretch>
              <a:fillRect/>
            </a:stretch>
          </a:blipFill>
        </p:spPr>
        <p:txBody>
          <a:bodyPr/>
          <a:lstStyle/>
          <a:p>
            <a:endParaRPr lang="en-GB"/>
          </a:p>
        </p:txBody>
      </p:sp>
      <p:sp>
        <p:nvSpPr>
          <p:cNvPr id="13" name="Freeform 13"/>
          <p:cNvSpPr/>
          <p:nvPr/>
        </p:nvSpPr>
        <p:spPr>
          <a:xfrm>
            <a:off x="15017115" y="2439735"/>
            <a:ext cx="1314450" cy="1295400"/>
          </a:xfrm>
          <a:custGeom>
            <a:avLst/>
            <a:gdLst/>
            <a:ahLst/>
            <a:cxnLst/>
            <a:rect l="l" t="t" r="r" b="b"/>
            <a:pathLst>
              <a:path w="1314450" h="1295400">
                <a:moveTo>
                  <a:pt x="0" y="0"/>
                </a:moveTo>
                <a:lnTo>
                  <a:pt x="1314450" y="0"/>
                </a:lnTo>
                <a:lnTo>
                  <a:pt x="1314450" y="1295400"/>
                </a:lnTo>
                <a:lnTo>
                  <a:pt x="0" y="1295400"/>
                </a:lnTo>
                <a:lnTo>
                  <a:pt x="0" y="0"/>
                </a:lnTo>
                <a:close/>
              </a:path>
            </a:pathLst>
          </a:custGeom>
          <a:blipFill>
            <a:blip r:embed="rId11"/>
            <a:stretch>
              <a:fillRect/>
            </a:stretch>
          </a:blipFill>
        </p:spPr>
        <p:txBody>
          <a:bodyPr/>
          <a:lstStyle/>
          <a:p>
            <a:endParaRPr lang="en-GB"/>
          </a:p>
        </p:txBody>
      </p:sp>
      <p:sp>
        <p:nvSpPr>
          <p:cNvPr id="14" name="Freeform 14"/>
          <p:cNvSpPr/>
          <p:nvPr/>
        </p:nvSpPr>
        <p:spPr>
          <a:xfrm>
            <a:off x="643890" y="3516060"/>
            <a:ext cx="3276600" cy="4076700"/>
          </a:xfrm>
          <a:custGeom>
            <a:avLst/>
            <a:gdLst/>
            <a:ahLst/>
            <a:cxnLst/>
            <a:rect l="l" t="t" r="r" b="b"/>
            <a:pathLst>
              <a:path w="3276600" h="4076700">
                <a:moveTo>
                  <a:pt x="0" y="0"/>
                </a:moveTo>
                <a:lnTo>
                  <a:pt x="3276600" y="0"/>
                </a:lnTo>
                <a:lnTo>
                  <a:pt x="3276600" y="4076700"/>
                </a:lnTo>
                <a:lnTo>
                  <a:pt x="0" y="4076700"/>
                </a:lnTo>
                <a:lnTo>
                  <a:pt x="0" y="0"/>
                </a:lnTo>
                <a:close/>
              </a:path>
            </a:pathLst>
          </a:custGeom>
          <a:blipFill>
            <a:blip r:embed="rId12"/>
            <a:stretch>
              <a:fillRect/>
            </a:stretch>
          </a:blipFill>
        </p:spPr>
        <p:txBody>
          <a:bodyPr/>
          <a:lstStyle/>
          <a:p>
            <a:endParaRPr lang="en-GB"/>
          </a:p>
        </p:txBody>
      </p:sp>
      <p:sp>
        <p:nvSpPr>
          <p:cNvPr id="15" name="Freeform 15"/>
          <p:cNvSpPr/>
          <p:nvPr/>
        </p:nvSpPr>
        <p:spPr>
          <a:xfrm>
            <a:off x="862965" y="5440110"/>
            <a:ext cx="1095375" cy="219075"/>
          </a:xfrm>
          <a:custGeom>
            <a:avLst/>
            <a:gdLst/>
            <a:ahLst/>
            <a:cxnLst/>
            <a:rect l="l" t="t" r="r" b="b"/>
            <a:pathLst>
              <a:path w="1095375" h="219075">
                <a:moveTo>
                  <a:pt x="0" y="0"/>
                </a:moveTo>
                <a:lnTo>
                  <a:pt x="1095375" y="0"/>
                </a:lnTo>
                <a:lnTo>
                  <a:pt x="1095375" y="219075"/>
                </a:lnTo>
                <a:lnTo>
                  <a:pt x="0" y="219075"/>
                </a:lnTo>
                <a:lnTo>
                  <a:pt x="0" y="0"/>
                </a:lnTo>
                <a:close/>
              </a:path>
            </a:pathLst>
          </a:custGeom>
          <a:blipFill>
            <a:blip r:embed="rId13"/>
            <a:stretch>
              <a:fillRect/>
            </a:stretch>
          </a:blipFill>
        </p:spPr>
        <p:txBody>
          <a:bodyPr/>
          <a:lstStyle/>
          <a:p>
            <a:endParaRPr lang="en-GB"/>
          </a:p>
        </p:txBody>
      </p:sp>
      <p:sp>
        <p:nvSpPr>
          <p:cNvPr id="16" name="Freeform 16"/>
          <p:cNvSpPr/>
          <p:nvPr/>
        </p:nvSpPr>
        <p:spPr>
          <a:xfrm>
            <a:off x="4130040" y="3516060"/>
            <a:ext cx="3276600" cy="4076700"/>
          </a:xfrm>
          <a:custGeom>
            <a:avLst/>
            <a:gdLst/>
            <a:ahLst/>
            <a:cxnLst/>
            <a:rect l="l" t="t" r="r" b="b"/>
            <a:pathLst>
              <a:path w="3276600" h="4076700">
                <a:moveTo>
                  <a:pt x="0" y="0"/>
                </a:moveTo>
                <a:lnTo>
                  <a:pt x="3276600" y="0"/>
                </a:lnTo>
                <a:lnTo>
                  <a:pt x="3276600" y="4076700"/>
                </a:lnTo>
                <a:lnTo>
                  <a:pt x="0" y="4076700"/>
                </a:lnTo>
                <a:lnTo>
                  <a:pt x="0" y="0"/>
                </a:lnTo>
                <a:close/>
              </a:path>
            </a:pathLst>
          </a:custGeom>
          <a:blipFill>
            <a:blip r:embed="rId14"/>
            <a:stretch>
              <a:fillRect/>
            </a:stretch>
          </a:blipFill>
        </p:spPr>
        <p:txBody>
          <a:bodyPr/>
          <a:lstStyle/>
          <a:p>
            <a:endParaRPr lang="en-GB"/>
          </a:p>
        </p:txBody>
      </p:sp>
      <p:sp>
        <p:nvSpPr>
          <p:cNvPr id="17" name="Freeform 17"/>
          <p:cNvSpPr/>
          <p:nvPr/>
        </p:nvSpPr>
        <p:spPr>
          <a:xfrm>
            <a:off x="4349115" y="5440110"/>
            <a:ext cx="876300" cy="219075"/>
          </a:xfrm>
          <a:custGeom>
            <a:avLst/>
            <a:gdLst/>
            <a:ahLst/>
            <a:cxnLst/>
            <a:rect l="l" t="t" r="r" b="b"/>
            <a:pathLst>
              <a:path w="876300" h="219075">
                <a:moveTo>
                  <a:pt x="0" y="0"/>
                </a:moveTo>
                <a:lnTo>
                  <a:pt x="876300" y="0"/>
                </a:lnTo>
                <a:lnTo>
                  <a:pt x="876300" y="219075"/>
                </a:lnTo>
                <a:lnTo>
                  <a:pt x="0" y="219075"/>
                </a:lnTo>
                <a:lnTo>
                  <a:pt x="0" y="0"/>
                </a:lnTo>
                <a:close/>
              </a:path>
            </a:pathLst>
          </a:custGeom>
          <a:blipFill>
            <a:blip r:embed="rId15"/>
            <a:stretch>
              <a:fillRect/>
            </a:stretch>
          </a:blipFill>
        </p:spPr>
        <p:txBody>
          <a:bodyPr/>
          <a:lstStyle/>
          <a:p>
            <a:endParaRPr lang="en-GB"/>
          </a:p>
        </p:txBody>
      </p:sp>
      <p:sp>
        <p:nvSpPr>
          <p:cNvPr id="18" name="Freeform 18"/>
          <p:cNvSpPr/>
          <p:nvPr/>
        </p:nvSpPr>
        <p:spPr>
          <a:xfrm>
            <a:off x="7397115" y="3516060"/>
            <a:ext cx="3267075" cy="4076700"/>
          </a:xfrm>
          <a:custGeom>
            <a:avLst/>
            <a:gdLst/>
            <a:ahLst/>
            <a:cxnLst/>
            <a:rect l="l" t="t" r="r" b="b"/>
            <a:pathLst>
              <a:path w="3267075" h="4076700">
                <a:moveTo>
                  <a:pt x="0" y="0"/>
                </a:moveTo>
                <a:lnTo>
                  <a:pt x="3267075" y="0"/>
                </a:lnTo>
                <a:lnTo>
                  <a:pt x="3267075" y="4076700"/>
                </a:lnTo>
                <a:lnTo>
                  <a:pt x="0" y="4076700"/>
                </a:lnTo>
                <a:lnTo>
                  <a:pt x="0" y="0"/>
                </a:lnTo>
                <a:close/>
              </a:path>
            </a:pathLst>
          </a:custGeom>
          <a:blipFill>
            <a:blip r:embed="rId9"/>
            <a:stretch>
              <a:fillRect/>
            </a:stretch>
          </a:blipFill>
        </p:spPr>
        <p:txBody>
          <a:bodyPr/>
          <a:lstStyle/>
          <a:p>
            <a:endParaRPr lang="en-GB"/>
          </a:p>
        </p:txBody>
      </p:sp>
      <p:sp>
        <p:nvSpPr>
          <p:cNvPr id="19" name="Freeform 19"/>
          <p:cNvSpPr/>
          <p:nvPr/>
        </p:nvSpPr>
        <p:spPr>
          <a:xfrm>
            <a:off x="7616190" y="5440110"/>
            <a:ext cx="1095375" cy="219075"/>
          </a:xfrm>
          <a:custGeom>
            <a:avLst/>
            <a:gdLst/>
            <a:ahLst/>
            <a:cxnLst/>
            <a:rect l="l" t="t" r="r" b="b"/>
            <a:pathLst>
              <a:path w="1095375" h="219075">
                <a:moveTo>
                  <a:pt x="0" y="0"/>
                </a:moveTo>
                <a:lnTo>
                  <a:pt x="1095375" y="0"/>
                </a:lnTo>
                <a:lnTo>
                  <a:pt x="1095375" y="219075"/>
                </a:lnTo>
                <a:lnTo>
                  <a:pt x="0" y="219075"/>
                </a:lnTo>
                <a:lnTo>
                  <a:pt x="0" y="0"/>
                </a:lnTo>
                <a:close/>
              </a:path>
            </a:pathLst>
          </a:custGeom>
          <a:blipFill>
            <a:blip r:embed="rId16"/>
            <a:stretch>
              <a:fillRect/>
            </a:stretch>
          </a:blipFill>
        </p:spPr>
        <p:txBody>
          <a:bodyPr/>
          <a:lstStyle/>
          <a:p>
            <a:endParaRPr lang="en-GB"/>
          </a:p>
        </p:txBody>
      </p:sp>
      <p:sp>
        <p:nvSpPr>
          <p:cNvPr id="20" name="Freeform 20"/>
          <p:cNvSpPr/>
          <p:nvPr/>
        </p:nvSpPr>
        <p:spPr>
          <a:xfrm>
            <a:off x="11092815" y="5440110"/>
            <a:ext cx="885825" cy="219075"/>
          </a:xfrm>
          <a:custGeom>
            <a:avLst/>
            <a:gdLst/>
            <a:ahLst/>
            <a:cxnLst/>
            <a:rect l="l" t="t" r="r" b="b"/>
            <a:pathLst>
              <a:path w="885825" h="219075">
                <a:moveTo>
                  <a:pt x="0" y="0"/>
                </a:moveTo>
                <a:lnTo>
                  <a:pt x="885825" y="0"/>
                </a:lnTo>
                <a:lnTo>
                  <a:pt x="885825" y="219075"/>
                </a:lnTo>
                <a:lnTo>
                  <a:pt x="0" y="219075"/>
                </a:lnTo>
                <a:lnTo>
                  <a:pt x="0" y="0"/>
                </a:lnTo>
                <a:close/>
              </a:path>
            </a:pathLst>
          </a:custGeom>
          <a:blipFill>
            <a:blip r:embed="rId17"/>
            <a:stretch>
              <a:fillRect/>
            </a:stretch>
          </a:blipFill>
        </p:spPr>
        <p:txBody>
          <a:bodyPr/>
          <a:lstStyle/>
          <a:p>
            <a:endParaRPr lang="en-GB"/>
          </a:p>
        </p:txBody>
      </p:sp>
      <p:sp>
        <p:nvSpPr>
          <p:cNvPr id="21" name="Freeform 21"/>
          <p:cNvSpPr/>
          <p:nvPr/>
        </p:nvSpPr>
        <p:spPr>
          <a:xfrm>
            <a:off x="14359890" y="3516060"/>
            <a:ext cx="3057525" cy="4076700"/>
          </a:xfrm>
          <a:custGeom>
            <a:avLst/>
            <a:gdLst/>
            <a:ahLst/>
            <a:cxnLst/>
            <a:rect l="l" t="t" r="r" b="b"/>
            <a:pathLst>
              <a:path w="3057525" h="4076700">
                <a:moveTo>
                  <a:pt x="0" y="0"/>
                </a:moveTo>
                <a:lnTo>
                  <a:pt x="3057525" y="0"/>
                </a:lnTo>
                <a:lnTo>
                  <a:pt x="3057525" y="4076700"/>
                </a:lnTo>
                <a:lnTo>
                  <a:pt x="0" y="4076700"/>
                </a:lnTo>
                <a:lnTo>
                  <a:pt x="0" y="0"/>
                </a:lnTo>
                <a:close/>
              </a:path>
            </a:pathLst>
          </a:custGeom>
          <a:blipFill>
            <a:blip r:embed="rId18"/>
            <a:stretch>
              <a:fillRect/>
            </a:stretch>
          </a:blipFill>
        </p:spPr>
        <p:txBody>
          <a:bodyPr/>
          <a:lstStyle/>
          <a:p>
            <a:endParaRPr lang="en-GB"/>
          </a:p>
        </p:txBody>
      </p:sp>
      <p:sp>
        <p:nvSpPr>
          <p:cNvPr id="22" name="Freeform 22"/>
          <p:cNvSpPr/>
          <p:nvPr/>
        </p:nvSpPr>
        <p:spPr>
          <a:xfrm>
            <a:off x="14578965" y="5440110"/>
            <a:ext cx="876300" cy="219075"/>
          </a:xfrm>
          <a:custGeom>
            <a:avLst/>
            <a:gdLst/>
            <a:ahLst/>
            <a:cxnLst/>
            <a:rect l="l" t="t" r="r" b="b"/>
            <a:pathLst>
              <a:path w="876300" h="219075">
                <a:moveTo>
                  <a:pt x="0" y="0"/>
                </a:moveTo>
                <a:lnTo>
                  <a:pt x="876300" y="0"/>
                </a:lnTo>
                <a:lnTo>
                  <a:pt x="876300" y="219075"/>
                </a:lnTo>
                <a:lnTo>
                  <a:pt x="0" y="219075"/>
                </a:lnTo>
                <a:lnTo>
                  <a:pt x="0" y="0"/>
                </a:lnTo>
                <a:close/>
              </a:path>
            </a:pathLst>
          </a:custGeom>
          <a:blipFill>
            <a:blip r:embed="rId19"/>
            <a:stretch>
              <a:fillRect/>
            </a:stretch>
          </a:blipFill>
        </p:spPr>
        <p:txBody>
          <a:bodyPr/>
          <a:lstStyle/>
          <a:p>
            <a:endParaRPr lang="en-GB"/>
          </a:p>
        </p:txBody>
      </p:sp>
      <p:sp>
        <p:nvSpPr>
          <p:cNvPr id="23" name="TextBox 23"/>
          <p:cNvSpPr txBox="1"/>
          <p:nvPr/>
        </p:nvSpPr>
        <p:spPr>
          <a:xfrm>
            <a:off x="14418445" y="5773485"/>
            <a:ext cx="2940416" cy="1550635"/>
          </a:xfrm>
          <a:prstGeom prst="rect">
            <a:avLst/>
          </a:prstGeom>
        </p:spPr>
        <p:txBody>
          <a:bodyPr lIns="0" tIns="0" rIns="0" bIns="0" rtlCol="0" anchor="t">
            <a:spAutoFit/>
          </a:bodyPr>
          <a:lstStyle/>
          <a:p>
            <a:pPr algn="l">
              <a:lnSpc>
                <a:spcPts val="3123"/>
              </a:lnSpc>
            </a:pPr>
            <a:r>
              <a:rPr lang="en-US" sz="2402">
                <a:solidFill>
                  <a:srgbClr val="010157">
                    <a:alpha val="69804"/>
                  </a:srgbClr>
                </a:solidFill>
                <a:latin typeface="Montserrat"/>
                <a:ea typeface="Montserrat"/>
                <a:cs typeface="Montserrat"/>
                <a:sym typeface="Montserrat"/>
              </a:rPr>
              <a:t>Reconcile logs, incidents and results transmission times</a:t>
            </a:r>
          </a:p>
        </p:txBody>
      </p:sp>
      <p:sp>
        <p:nvSpPr>
          <p:cNvPr id="24" name="Freeform 24"/>
          <p:cNvSpPr/>
          <p:nvPr/>
        </p:nvSpPr>
        <p:spPr>
          <a:xfrm>
            <a:off x="1009815" y="7888035"/>
            <a:ext cx="16268370" cy="1459627"/>
          </a:xfrm>
          <a:custGeom>
            <a:avLst/>
            <a:gdLst/>
            <a:ahLst/>
            <a:cxnLst/>
            <a:rect l="l" t="t" r="r" b="b"/>
            <a:pathLst>
              <a:path w="16268370" h="1459627">
                <a:moveTo>
                  <a:pt x="0" y="0"/>
                </a:moveTo>
                <a:lnTo>
                  <a:pt x="16268370" y="0"/>
                </a:lnTo>
                <a:lnTo>
                  <a:pt x="16268370" y="1459627"/>
                </a:lnTo>
                <a:lnTo>
                  <a:pt x="0" y="1459627"/>
                </a:lnTo>
                <a:lnTo>
                  <a:pt x="0" y="0"/>
                </a:lnTo>
                <a:close/>
              </a:path>
            </a:pathLst>
          </a:custGeom>
          <a:blipFill>
            <a:blip r:embed="rId20"/>
            <a:stretch>
              <a:fillRect/>
            </a:stretch>
          </a:blipFill>
        </p:spPr>
        <p:txBody>
          <a:bodyPr/>
          <a:lstStyle/>
          <a:p>
            <a:endParaRPr lang="en-GB"/>
          </a:p>
        </p:txBody>
      </p:sp>
      <p:sp>
        <p:nvSpPr>
          <p:cNvPr id="25" name="Freeform 25"/>
          <p:cNvSpPr/>
          <p:nvPr/>
        </p:nvSpPr>
        <p:spPr>
          <a:xfrm>
            <a:off x="1405890" y="8108357"/>
            <a:ext cx="876300" cy="1076325"/>
          </a:xfrm>
          <a:custGeom>
            <a:avLst/>
            <a:gdLst/>
            <a:ahLst/>
            <a:cxnLst/>
            <a:rect l="l" t="t" r="r" b="b"/>
            <a:pathLst>
              <a:path w="876300" h="1076325">
                <a:moveTo>
                  <a:pt x="0" y="0"/>
                </a:moveTo>
                <a:lnTo>
                  <a:pt x="876300" y="0"/>
                </a:lnTo>
                <a:lnTo>
                  <a:pt x="876300" y="1076325"/>
                </a:lnTo>
                <a:lnTo>
                  <a:pt x="0" y="1076325"/>
                </a:lnTo>
                <a:lnTo>
                  <a:pt x="0" y="0"/>
                </a:lnTo>
                <a:close/>
              </a:path>
            </a:pathLst>
          </a:custGeom>
          <a:blipFill>
            <a:blip r:embed="rId21"/>
            <a:stretch>
              <a:fillRect/>
            </a:stretch>
          </a:blipFill>
        </p:spPr>
        <p:txBody>
          <a:bodyPr/>
          <a:lstStyle/>
          <a:p>
            <a:endParaRPr lang="en-GB"/>
          </a:p>
        </p:txBody>
      </p:sp>
      <p:sp>
        <p:nvSpPr>
          <p:cNvPr id="26" name="Freeform 26"/>
          <p:cNvSpPr/>
          <p:nvPr/>
        </p:nvSpPr>
        <p:spPr>
          <a:xfrm>
            <a:off x="13279971" y="8782050"/>
            <a:ext cx="3998214" cy="1910813"/>
          </a:xfrm>
          <a:custGeom>
            <a:avLst/>
            <a:gdLst/>
            <a:ahLst/>
            <a:cxnLst/>
            <a:rect l="l" t="t" r="r" b="b"/>
            <a:pathLst>
              <a:path w="3998214" h="1910813">
                <a:moveTo>
                  <a:pt x="0" y="0"/>
                </a:moveTo>
                <a:lnTo>
                  <a:pt x="3998214" y="0"/>
                </a:lnTo>
                <a:lnTo>
                  <a:pt x="3998214" y="1910813"/>
                </a:lnTo>
                <a:lnTo>
                  <a:pt x="0" y="1910813"/>
                </a:lnTo>
                <a:lnTo>
                  <a:pt x="0" y="0"/>
                </a:lnTo>
                <a:close/>
              </a:path>
            </a:pathLst>
          </a:custGeom>
          <a:blipFill>
            <a:blip r:embed="rId22"/>
            <a:stretch>
              <a:fillRect/>
            </a:stretch>
          </a:blipFill>
        </p:spPr>
        <p:txBody>
          <a:bodyPr/>
          <a:lstStyle/>
          <a:p>
            <a:endParaRPr lang="en-GB"/>
          </a:p>
        </p:txBody>
      </p:sp>
      <p:sp>
        <p:nvSpPr>
          <p:cNvPr id="27" name="TextBox 27"/>
          <p:cNvSpPr txBox="1"/>
          <p:nvPr/>
        </p:nvSpPr>
        <p:spPr>
          <a:xfrm>
            <a:off x="1102804" y="1391985"/>
            <a:ext cx="15855696" cy="781050"/>
          </a:xfrm>
          <a:prstGeom prst="rect">
            <a:avLst/>
          </a:prstGeom>
        </p:spPr>
        <p:txBody>
          <a:bodyPr lIns="0" tIns="0" rIns="0" bIns="0" rtlCol="0" anchor="t">
            <a:spAutoFit/>
          </a:bodyPr>
          <a:lstStyle/>
          <a:p>
            <a:pPr algn="l">
              <a:lnSpc>
                <a:spcPts val="6203"/>
              </a:lnSpc>
            </a:pPr>
            <a:r>
              <a:rPr lang="en-US" sz="5169" b="1">
                <a:solidFill>
                  <a:srgbClr val="010157"/>
                </a:solidFill>
                <a:latin typeface="Montserrat Bold"/>
                <a:ea typeface="Montserrat Bold"/>
                <a:cs typeface="Montserrat Bold"/>
                <a:sym typeface="Montserrat Bold"/>
              </a:rPr>
              <a:t>Success Requires Proof Before Election Day</a:t>
            </a:r>
          </a:p>
        </p:txBody>
      </p:sp>
      <p:sp>
        <p:nvSpPr>
          <p:cNvPr id="28" name="TextBox 28"/>
          <p:cNvSpPr txBox="1"/>
          <p:nvPr/>
        </p:nvSpPr>
        <p:spPr>
          <a:xfrm>
            <a:off x="1075182" y="4414458"/>
            <a:ext cx="2919954" cy="847725"/>
          </a:xfrm>
          <a:prstGeom prst="rect">
            <a:avLst/>
          </a:prstGeom>
        </p:spPr>
        <p:txBody>
          <a:bodyPr lIns="0" tIns="0" rIns="0" bIns="0" rtlCol="0" anchor="t">
            <a:spAutoFit/>
          </a:bodyPr>
          <a:lstStyle/>
          <a:p>
            <a:pPr algn="l">
              <a:lnSpc>
                <a:spcPts val="3335"/>
              </a:lnSpc>
            </a:pPr>
            <a:r>
              <a:rPr lang="en-US" sz="2779" b="1">
                <a:solidFill>
                  <a:srgbClr val="010157"/>
                </a:solidFill>
                <a:latin typeface="Montserrat Bold"/>
                <a:ea typeface="Montserrat Bold"/>
                <a:cs typeface="Montserrat Bold"/>
                <a:sym typeface="Montserrat Bold"/>
              </a:rPr>
              <a:t>Survey and geocode</a:t>
            </a:r>
          </a:p>
        </p:txBody>
      </p:sp>
      <p:sp>
        <p:nvSpPr>
          <p:cNvPr id="29" name="TextBox 29"/>
          <p:cNvSpPr txBox="1"/>
          <p:nvPr/>
        </p:nvSpPr>
        <p:spPr>
          <a:xfrm>
            <a:off x="964093" y="5773485"/>
            <a:ext cx="2861147" cy="1550635"/>
          </a:xfrm>
          <a:prstGeom prst="rect">
            <a:avLst/>
          </a:prstGeom>
        </p:spPr>
        <p:txBody>
          <a:bodyPr lIns="0" tIns="0" rIns="0" bIns="0" rtlCol="0" anchor="t">
            <a:spAutoFit/>
          </a:bodyPr>
          <a:lstStyle/>
          <a:p>
            <a:pPr algn="l">
              <a:lnSpc>
                <a:spcPts val="3123"/>
              </a:lnSpc>
            </a:pPr>
            <a:r>
              <a:rPr lang="en-US" sz="2402">
                <a:solidFill>
                  <a:srgbClr val="010157">
                    <a:alpha val="69804"/>
                  </a:srgbClr>
                </a:solidFill>
                <a:latin typeface="Montserrat"/>
                <a:ea typeface="Montserrat"/>
                <a:cs typeface="Montserrat"/>
                <a:sym typeface="Montserrat"/>
              </a:rPr>
              <a:t>Test signal, power and access constraints at every site</a:t>
            </a:r>
          </a:p>
        </p:txBody>
      </p:sp>
      <p:sp>
        <p:nvSpPr>
          <p:cNvPr id="30" name="TextBox 30"/>
          <p:cNvSpPr txBox="1"/>
          <p:nvPr/>
        </p:nvSpPr>
        <p:spPr>
          <a:xfrm>
            <a:off x="4421886" y="3870962"/>
            <a:ext cx="2432304" cy="304800"/>
          </a:xfrm>
          <a:prstGeom prst="rect">
            <a:avLst/>
          </a:prstGeom>
        </p:spPr>
        <p:txBody>
          <a:bodyPr lIns="0" tIns="0" rIns="0" bIns="0" rtlCol="0" anchor="t">
            <a:spAutoFit/>
          </a:bodyPr>
          <a:lstStyle/>
          <a:p>
            <a:pPr algn="l">
              <a:lnSpc>
                <a:spcPts val="2429"/>
              </a:lnSpc>
            </a:pPr>
            <a:r>
              <a:rPr lang="en-US" sz="2024" b="1">
                <a:solidFill>
                  <a:srgbClr val="010157">
                    <a:alpha val="69804"/>
                  </a:srgbClr>
                </a:solidFill>
                <a:latin typeface="Montserrat Bold"/>
                <a:ea typeface="Montserrat Bold"/>
                <a:cs typeface="Montserrat Bold"/>
                <a:sym typeface="Montserrat Bold"/>
              </a:rPr>
              <a:t>60-30 DAYS</a:t>
            </a:r>
          </a:p>
        </p:txBody>
      </p:sp>
      <p:sp>
        <p:nvSpPr>
          <p:cNvPr id="31" name="TextBox 31"/>
          <p:cNvSpPr txBox="1"/>
          <p:nvPr/>
        </p:nvSpPr>
        <p:spPr>
          <a:xfrm>
            <a:off x="4421886" y="4414458"/>
            <a:ext cx="2670048" cy="847725"/>
          </a:xfrm>
          <a:prstGeom prst="rect">
            <a:avLst/>
          </a:prstGeom>
        </p:spPr>
        <p:txBody>
          <a:bodyPr lIns="0" tIns="0" rIns="0" bIns="0" rtlCol="0" anchor="t">
            <a:spAutoFit/>
          </a:bodyPr>
          <a:lstStyle/>
          <a:p>
            <a:pPr algn="l">
              <a:lnSpc>
                <a:spcPts val="3335"/>
              </a:lnSpc>
            </a:pPr>
            <a:r>
              <a:rPr lang="en-US" sz="2779" b="1">
                <a:solidFill>
                  <a:srgbClr val="010157"/>
                </a:solidFill>
                <a:latin typeface="Montserrat Bold"/>
                <a:ea typeface="Montserrat Bold"/>
                <a:cs typeface="Montserrat Bold"/>
                <a:sym typeface="Montserrat Bold"/>
              </a:rPr>
              <a:t>Remediate and rehearse</a:t>
            </a:r>
          </a:p>
        </p:txBody>
      </p:sp>
      <p:sp>
        <p:nvSpPr>
          <p:cNvPr id="32" name="TextBox 32"/>
          <p:cNvSpPr txBox="1"/>
          <p:nvPr/>
        </p:nvSpPr>
        <p:spPr>
          <a:xfrm>
            <a:off x="4421886" y="5968748"/>
            <a:ext cx="2670048" cy="1160110"/>
          </a:xfrm>
          <a:prstGeom prst="rect">
            <a:avLst/>
          </a:prstGeom>
        </p:spPr>
        <p:txBody>
          <a:bodyPr lIns="0" tIns="0" rIns="0" bIns="0" rtlCol="0" anchor="t">
            <a:spAutoFit/>
          </a:bodyPr>
          <a:lstStyle/>
          <a:p>
            <a:pPr algn="l">
              <a:lnSpc>
                <a:spcPts val="3123"/>
              </a:lnSpc>
            </a:pPr>
            <a:r>
              <a:rPr lang="en-US" sz="2402">
                <a:solidFill>
                  <a:srgbClr val="010157">
                    <a:alpha val="69804"/>
                  </a:srgbClr>
                </a:solidFill>
                <a:latin typeface="Montserrat"/>
                <a:ea typeface="Montserrat"/>
                <a:cs typeface="Montserrat"/>
                <a:sym typeface="Montserrat"/>
              </a:rPr>
              <a:t>Install capacity, energy kits and fallback routes</a:t>
            </a:r>
          </a:p>
        </p:txBody>
      </p:sp>
      <p:sp>
        <p:nvSpPr>
          <p:cNvPr id="33" name="TextBox 33"/>
          <p:cNvSpPr txBox="1"/>
          <p:nvPr/>
        </p:nvSpPr>
        <p:spPr>
          <a:xfrm>
            <a:off x="7823454" y="4433508"/>
            <a:ext cx="2377440" cy="819150"/>
          </a:xfrm>
          <a:prstGeom prst="rect">
            <a:avLst/>
          </a:prstGeom>
        </p:spPr>
        <p:txBody>
          <a:bodyPr lIns="0" tIns="0" rIns="0" bIns="0" rtlCol="0" anchor="t">
            <a:spAutoFit/>
          </a:bodyPr>
          <a:lstStyle/>
          <a:p>
            <a:pPr algn="l">
              <a:lnSpc>
                <a:spcPts val="3293"/>
              </a:lnSpc>
            </a:pPr>
            <a:r>
              <a:rPr lang="en-US" sz="2744" b="1">
                <a:solidFill>
                  <a:srgbClr val="010157"/>
                </a:solidFill>
                <a:latin typeface="Montserrat Bold"/>
                <a:ea typeface="Montserrat Bold"/>
                <a:cs typeface="Montserrat Bold"/>
                <a:sym typeface="Montserrat Bold"/>
              </a:rPr>
              <a:t>Load and failover tests</a:t>
            </a:r>
          </a:p>
        </p:txBody>
      </p:sp>
      <p:sp>
        <p:nvSpPr>
          <p:cNvPr id="34" name="TextBox 34"/>
          <p:cNvSpPr txBox="1"/>
          <p:nvPr/>
        </p:nvSpPr>
        <p:spPr>
          <a:xfrm>
            <a:off x="7749540" y="5773485"/>
            <a:ext cx="2574036" cy="1550635"/>
          </a:xfrm>
          <a:prstGeom prst="rect">
            <a:avLst/>
          </a:prstGeom>
        </p:spPr>
        <p:txBody>
          <a:bodyPr lIns="0" tIns="0" rIns="0" bIns="0" rtlCol="0" anchor="t">
            <a:spAutoFit/>
          </a:bodyPr>
          <a:lstStyle/>
          <a:p>
            <a:pPr algn="l">
              <a:lnSpc>
                <a:spcPts val="3123"/>
              </a:lnSpc>
            </a:pPr>
            <a:r>
              <a:rPr lang="en-US" sz="2402">
                <a:solidFill>
                  <a:srgbClr val="010157">
                    <a:alpha val="69804"/>
                  </a:srgbClr>
                </a:solidFill>
                <a:latin typeface="Montserrat"/>
                <a:ea typeface="Montserrat"/>
                <a:cs typeface="Montserrat"/>
                <a:sym typeface="Montserrat"/>
              </a:rPr>
              <a:t>Simulate peak traffic and loss of the primary network</a:t>
            </a:r>
          </a:p>
        </p:txBody>
      </p:sp>
      <p:sp>
        <p:nvSpPr>
          <p:cNvPr id="35" name="TextBox 35"/>
          <p:cNvSpPr txBox="1"/>
          <p:nvPr/>
        </p:nvSpPr>
        <p:spPr>
          <a:xfrm>
            <a:off x="11206734" y="3870962"/>
            <a:ext cx="2487478" cy="295275"/>
          </a:xfrm>
          <a:prstGeom prst="rect">
            <a:avLst/>
          </a:prstGeom>
        </p:spPr>
        <p:txBody>
          <a:bodyPr lIns="0" tIns="0" rIns="0" bIns="0" rtlCol="0" anchor="t">
            <a:spAutoFit/>
          </a:bodyPr>
          <a:lstStyle/>
          <a:p>
            <a:pPr algn="l">
              <a:lnSpc>
                <a:spcPts val="2384"/>
              </a:lnSpc>
            </a:pPr>
            <a:r>
              <a:rPr lang="en-US" sz="1987" b="1">
                <a:solidFill>
                  <a:srgbClr val="010157"/>
                </a:solidFill>
                <a:latin typeface="Montserrat Bold"/>
                <a:ea typeface="Montserrat Bold"/>
                <a:cs typeface="Montserrat Bold"/>
                <a:sym typeface="Montserrat Bold"/>
              </a:rPr>
              <a:t>ELECTION DAY</a:t>
            </a:r>
          </a:p>
        </p:txBody>
      </p:sp>
      <p:sp>
        <p:nvSpPr>
          <p:cNvPr id="36" name="TextBox 36"/>
          <p:cNvSpPr txBox="1"/>
          <p:nvPr/>
        </p:nvSpPr>
        <p:spPr>
          <a:xfrm>
            <a:off x="11206734" y="4433508"/>
            <a:ext cx="2871216" cy="809625"/>
          </a:xfrm>
          <a:prstGeom prst="rect">
            <a:avLst/>
          </a:prstGeom>
        </p:spPr>
        <p:txBody>
          <a:bodyPr lIns="0" tIns="0" rIns="0" bIns="0" rtlCol="0" anchor="t">
            <a:spAutoFit/>
          </a:bodyPr>
          <a:lstStyle/>
          <a:p>
            <a:pPr algn="l">
              <a:lnSpc>
                <a:spcPts val="3209"/>
              </a:lnSpc>
            </a:pPr>
            <a:r>
              <a:rPr lang="en-US" sz="2674" b="1">
                <a:solidFill>
                  <a:srgbClr val="010157"/>
                </a:solidFill>
                <a:latin typeface="Montserrat Bold"/>
                <a:ea typeface="Montserrat Bold"/>
                <a:cs typeface="Montserrat Bold"/>
                <a:sym typeface="Montserrat Bold"/>
              </a:rPr>
              <a:t>Joint operations</a:t>
            </a:r>
          </a:p>
        </p:txBody>
      </p:sp>
      <p:sp>
        <p:nvSpPr>
          <p:cNvPr id="37" name="TextBox 37"/>
          <p:cNvSpPr txBox="1"/>
          <p:nvPr/>
        </p:nvSpPr>
        <p:spPr>
          <a:xfrm>
            <a:off x="11226165" y="5773485"/>
            <a:ext cx="2827782" cy="1550635"/>
          </a:xfrm>
          <a:prstGeom prst="rect">
            <a:avLst/>
          </a:prstGeom>
        </p:spPr>
        <p:txBody>
          <a:bodyPr lIns="0" tIns="0" rIns="0" bIns="0" rtlCol="0" anchor="t">
            <a:spAutoFit/>
          </a:bodyPr>
          <a:lstStyle/>
          <a:p>
            <a:pPr algn="l">
              <a:lnSpc>
                <a:spcPts val="3123"/>
              </a:lnSpc>
            </a:pPr>
            <a:r>
              <a:rPr lang="en-US" sz="2402">
                <a:solidFill>
                  <a:srgbClr val="010157"/>
                </a:solidFill>
                <a:latin typeface="Montserrat"/>
                <a:ea typeface="Montserrat"/>
                <a:cs typeface="Montserrat"/>
                <a:sym typeface="Montserrat"/>
              </a:rPr>
              <a:t>Monitor sites, dispatch support and publish service status</a:t>
            </a:r>
          </a:p>
        </p:txBody>
      </p:sp>
      <p:sp>
        <p:nvSpPr>
          <p:cNvPr id="38" name="TextBox 38"/>
          <p:cNvSpPr txBox="1"/>
          <p:nvPr/>
        </p:nvSpPr>
        <p:spPr>
          <a:xfrm>
            <a:off x="14626590" y="3866199"/>
            <a:ext cx="2504745" cy="304800"/>
          </a:xfrm>
          <a:prstGeom prst="rect">
            <a:avLst/>
          </a:prstGeom>
        </p:spPr>
        <p:txBody>
          <a:bodyPr lIns="0" tIns="0" rIns="0" bIns="0" rtlCol="0" anchor="t">
            <a:spAutoFit/>
          </a:bodyPr>
          <a:lstStyle/>
          <a:p>
            <a:pPr algn="l">
              <a:lnSpc>
                <a:spcPts val="2474"/>
              </a:lnSpc>
            </a:pPr>
            <a:r>
              <a:rPr lang="en-US" sz="2062" b="1">
                <a:solidFill>
                  <a:srgbClr val="010157">
                    <a:alpha val="69804"/>
                  </a:srgbClr>
                </a:solidFill>
                <a:latin typeface="Montserrat Bold"/>
                <a:ea typeface="Montserrat Bold"/>
                <a:cs typeface="Montserrat Bold"/>
                <a:sym typeface="Montserrat Bold"/>
              </a:rPr>
              <a:t>AFTER POLLS</a:t>
            </a:r>
          </a:p>
        </p:txBody>
      </p:sp>
      <p:sp>
        <p:nvSpPr>
          <p:cNvPr id="39" name="TextBox 39"/>
          <p:cNvSpPr txBox="1"/>
          <p:nvPr/>
        </p:nvSpPr>
        <p:spPr>
          <a:xfrm>
            <a:off x="14626590" y="4414458"/>
            <a:ext cx="2194560" cy="847725"/>
          </a:xfrm>
          <a:prstGeom prst="rect">
            <a:avLst/>
          </a:prstGeom>
        </p:spPr>
        <p:txBody>
          <a:bodyPr lIns="0" tIns="0" rIns="0" bIns="0" rtlCol="0" anchor="t">
            <a:spAutoFit/>
          </a:bodyPr>
          <a:lstStyle/>
          <a:p>
            <a:pPr algn="l">
              <a:lnSpc>
                <a:spcPts val="3335"/>
              </a:lnSpc>
            </a:pPr>
            <a:r>
              <a:rPr lang="en-US" sz="2779" b="1">
                <a:solidFill>
                  <a:srgbClr val="010157"/>
                </a:solidFill>
                <a:latin typeface="Montserrat Bold"/>
                <a:ea typeface="Montserrat Bold"/>
                <a:cs typeface="Montserrat Bold"/>
                <a:sym typeface="Montserrat Bold"/>
              </a:rPr>
              <a:t>Audit and improve</a:t>
            </a:r>
          </a:p>
        </p:txBody>
      </p:sp>
      <p:sp>
        <p:nvSpPr>
          <p:cNvPr id="40" name="TextBox 40"/>
          <p:cNvSpPr txBox="1"/>
          <p:nvPr/>
        </p:nvSpPr>
        <p:spPr>
          <a:xfrm>
            <a:off x="2695575" y="8360368"/>
            <a:ext cx="14721840" cy="824314"/>
          </a:xfrm>
          <a:prstGeom prst="rect">
            <a:avLst/>
          </a:prstGeom>
        </p:spPr>
        <p:txBody>
          <a:bodyPr lIns="0" tIns="0" rIns="0" bIns="0" rtlCol="0" anchor="t">
            <a:spAutoFit/>
          </a:bodyPr>
          <a:lstStyle/>
          <a:p>
            <a:pPr algn="l">
              <a:lnSpc>
                <a:spcPts val="3371"/>
              </a:lnSpc>
            </a:pPr>
            <a:r>
              <a:rPr lang="en-US" sz="2593" b="1">
                <a:solidFill>
                  <a:srgbClr val="010157"/>
                </a:solidFill>
                <a:latin typeface="Montserrat Bold"/>
                <a:ea typeface="Montserrat Bold"/>
                <a:cs typeface="Montserrat Bold"/>
                <a:sym typeface="Montserrat Bold"/>
              </a:rPr>
              <a:t>A national dashboard should show readiness by polling unit without exposing sensitive network details</a:t>
            </a:r>
          </a:p>
        </p:txBody>
      </p:sp>
      <p:sp>
        <p:nvSpPr>
          <p:cNvPr id="41" name="TextBox 41"/>
          <p:cNvSpPr txBox="1"/>
          <p:nvPr/>
        </p:nvSpPr>
        <p:spPr>
          <a:xfrm>
            <a:off x="1075182" y="3870962"/>
            <a:ext cx="2635758" cy="304800"/>
          </a:xfrm>
          <a:prstGeom prst="rect">
            <a:avLst/>
          </a:prstGeom>
        </p:spPr>
        <p:txBody>
          <a:bodyPr lIns="0" tIns="0" rIns="0" bIns="0" rtlCol="0" anchor="t">
            <a:spAutoFit/>
          </a:bodyPr>
          <a:lstStyle/>
          <a:p>
            <a:pPr algn="l">
              <a:lnSpc>
                <a:spcPts val="2429"/>
              </a:lnSpc>
            </a:pPr>
            <a:r>
              <a:rPr lang="en-US" sz="2024" b="1">
                <a:solidFill>
                  <a:srgbClr val="010157">
                    <a:alpha val="69804"/>
                  </a:srgbClr>
                </a:solidFill>
                <a:latin typeface="Montserrat Bold"/>
                <a:ea typeface="Montserrat Bold"/>
                <a:cs typeface="Montserrat Bold"/>
                <a:sym typeface="Montserrat Bold"/>
              </a:rPr>
              <a:t>90-60 DAYS</a:t>
            </a:r>
          </a:p>
        </p:txBody>
      </p:sp>
      <p:sp>
        <p:nvSpPr>
          <p:cNvPr id="42" name="TextBox 42"/>
          <p:cNvSpPr txBox="1"/>
          <p:nvPr/>
        </p:nvSpPr>
        <p:spPr>
          <a:xfrm>
            <a:off x="7823454" y="3866199"/>
            <a:ext cx="2962766" cy="304800"/>
          </a:xfrm>
          <a:prstGeom prst="rect">
            <a:avLst/>
          </a:prstGeom>
        </p:spPr>
        <p:txBody>
          <a:bodyPr lIns="0" tIns="0" rIns="0" bIns="0" rtlCol="0" anchor="t">
            <a:spAutoFit/>
          </a:bodyPr>
          <a:lstStyle/>
          <a:p>
            <a:pPr algn="l">
              <a:lnSpc>
                <a:spcPts val="2474"/>
              </a:lnSpc>
            </a:pPr>
            <a:r>
              <a:rPr lang="en-US" sz="2062" b="1">
                <a:solidFill>
                  <a:srgbClr val="010157">
                    <a:alpha val="69804"/>
                  </a:srgbClr>
                </a:solidFill>
                <a:latin typeface="Montserrat Bold"/>
                <a:ea typeface="Montserrat Bold"/>
                <a:cs typeface="Montserrat Bold"/>
                <a:sym typeface="Montserrat Bold"/>
              </a:rPr>
              <a:t>30-7 DAYS</a:t>
            </a:r>
          </a:p>
        </p:txBody>
      </p:sp>
      <p:sp>
        <p:nvSpPr>
          <p:cNvPr id="43" name="TextBox 43"/>
          <p:cNvSpPr txBox="1"/>
          <p:nvPr/>
        </p:nvSpPr>
        <p:spPr>
          <a:xfrm>
            <a:off x="1028700" y="9570149"/>
            <a:ext cx="7746564" cy="285750"/>
          </a:xfrm>
          <a:prstGeom prst="rect">
            <a:avLst/>
          </a:prstGeom>
        </p:spPr>
        <p:txBody>
          <a:bodyPr lIns="0" tIns="0" rIns="0" bIns="0" rtlCol="0" anchor="t">
            <a:spAutoFit/>
          </a:bodyPr>
          <a:lstStyle/>
          <a:p>
            <a:pPr algn="l">
              <a:lnSpc>
                <a:spcPts val="2399"/>
              </a:lnSpc>
            </a:pPr>
            <a:r>
              <a:rPr lang="en-US" sz="1999" spc="99">
                <a:solidFill>
                  <a:srgbClr val="010157">
                    <a:alpha val="69804"/>
                  </a:srgbClr>
                </a:solidFill>
                <a:latin typeface="Montserrat Light"/>
                <a:ea typeface="Montserrat Light"/>
                <a:cs typeface="Montserrat Light"/>
                <a:sym typeface="Montserrat Light"/>
              </a:rPr>
              <a:t>8th Nigeria eGovernment Summit | 10 September 2026</a:t>
            </a:r>
          </a:p>
        </p:txBody>
      </p:sp>
      <p:sp>
        <p:nvSpPr>
          <p:cNvPr id="44" name="TextBox 44"/>
          <p:cNvSpPr txBox="1"/>
          <p:nvPr/>
        </p:nvSpPr>
        <p:spPr>
          <a:xfrm>
            <a:off x="17062704" y="9693974"/>
            <a:ext cx="256032" cy="219075"/>
          </a:xfrm>
          <a:prstGeom prst="rect">
            <a:avLst/>
          </a:prstGeom>
        </p:spPr>
        <p:txBody>
          <a:bodyPr lIns="0" tIns="0" rIns="0" bIns="0" rtlCol="0" anchor="t">
            <a:spAutoFit/>
          </a:bodyPr>
          <a:lstStyle/>
          <a:p>
            <a:pPr algn="r">
              <a:lnSpc>
                <a:spcPts val="1766"/>
              </a:lnSpc>
            </a:pPr>
            <a:r>
              <a:rPr lang="en-US" sz="1471" spc="73">
                <a:solidFill>
                  <a:srgbClr val="FFFFFF">
                    <a:alpha val="69804"/>
                  </a:srgbClr>
                </a:solidFill>
                <a:latin typeface="Montserrat Light"/>
                <a:ea typeface="Montserrat Light"/>
                <a:cs typeface="Montserrat Light"/>
                <a:sym typeface="Montserrat Light"/>
              </a:rPr>
              <a:t>11</a:t>
            </a:r>
          </a:p>
        </p:txBody>
      </p:sp>
      <p:grpSp>
        <p:nvGrpSpPr>
          <p:cNvPr id="45" name="Group 45"/>
          <p:cNvGrpSpPr/>
          <p:nvPr/>
        </p:nvGrpSpPr>
        <p:grpSpPr>
          <a:xfrm rot="-10800000">
            <a:off x="-9193986" y="-7460653"/>
            <a:ext cx="11499411" cy="10140667"/>
            <a:chOff x="0" y="0"/>
            <a:chExt cx="1943032" cy="1713448"/>
          </a:xfrm>
        </p:grpSpPr>
        <p:sp>
          <p:nvSpPr>
            <p:cNvPr id="46" name="Freeform 46"/>
            <p:cNvSpPr/>
            <p:nvPr/>
          </p:nvSpPr>
          <p:spPr>
            <a:xfrm>
              <a:off x="0" y="0"/>
              <a:ext cx="1943032" cy="1713448"/>
            </a:xfrm>
            <a:custGeom>
              <a:avLst/>
              <a:gdLst/>
              <a:ahLst/>
              <a:cxnLst/>
              <a:rect l="l" t="t" r="r" b="b"/>
              <a:pathLst>
                <a:path w="1943032" h="1713448">
                  <a:moveTo>
                    <a:pt x="971516" y="0"/>
                  </a:moveTo>
                  <a:cubicBezTo>
                    <a:pt x="434963" y="0"/>
                    <a:pt x="0" y="383568"/>
                    <a:pt x="0" y="856724"/>
                  </a:cubicBezTo>
                  <a:cubicBezTo>
                    <a:pt x="0" y="1329879"/>
                    <a:pt x="434963" y="1713448"/>
                    <a:pt x="971516" y="1713448"/>
                  </a:cubicBezTo>
                  <a:cubicBezTo>
                    <a:pt x="1508069" y="1713448"/>
                    <a:pt x="1943032" y="1329879"/>
                    <a:pt x="1943032" y="856724"/>
                  </a:cubicBezTo>
                  <a:cubicBezTo>
                    <a:pt x="1943032" y="383568"/>
                    <a:pt x="1508069" y="0"/>
                    <a:pt x="971516" y="0"/>
                  </a:cubicBezTo>
                  <a:close/>
                </a:path>
              </a:pathLst>
            </a:custGeom>
            <a:solidFill>
              <a:srgbClr val="DA5D21"/>
            </a:solidFill>
          </p:spPr>
          <p:txBody>
            <a:bodyPr/>
            <a:lstStyle/>
            <a:p>
              <a:endParaRPr lang="en-GB"/>
            </a:p>
          </p:txBody>
        </p:sp>
        <p:sp>
          <p:nvSpPr>
            <p:cNvPr id="47" name="TextBox 47"/>
            <p:cNvSpPr txBox="1"/>
            <p:nvPr/>
          </p:nvSpPr>
          <p:spPr>
            <a:xfrm>
              <a:off x="182159" y="141586"/>
              <a:ext cx="1578713" cy="1411226"/>
            </a:xfrm>
            <a:prstGeom prst="rect">
              <a:avLst/>
            </a:prstGeom>
          </p:spPr>
          <p:txBody>
            <a:bodyPr lIns="50800" tIns="50800" rIns="50800" bIns="50800" rtlCol="0" anchor="ctr"/>
            <a:lstStyle/>
            <a:p>
              <a:pPr algn="ctr">
                <a:lnSpc>
                  <a:spcPts val="1744"/>
                </a:lnSpc>
              </a:pP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F3FA"/>
        </a:solidFill>
        <a:effectLst/>
      </p:bgPr>
    </p:bg>
    <p:spTree>
      <p:nvGrpSpPr>
        <p:cNvPr id="1" name=""/>
        <p:cNvGrpSpPr/>
        <p:nvPr/>
      </p:nvGrpSpPr>
      <p:grpSpPr>
        <a:xfrm>
          <a:off x="0" y="0"/>
          <a:ext cx="0" cy="0"/>
          <a:chOff x="0" y="0"/>
          <a:chExt cx="0" cy="0"/>
        </a:xfrm>
      </p:grpSpPr>
      <p:sp>
        <p:nvSpPr>
          <p:cNvPr id="2" name="Freeform 2"/>
          <p:cNvSpPr/>
          <p:nvPr/>
        </p:nvSpPr>
        <p:spPr>
          <a:xfrm>
            <a:off x="2486467" y="2858384"/>
            <a:ext cx="3344656" cy="1674061"/>
          </a:xfrm>
          <a:custGeom>
            <a:avLst/>
            <a:gdLst/>
            <a:ahLst/>
            <a:cxnLst/>
            <a:rect l="l" t="t" r="r" b="b"/>
            <a:pathLst>
              <a:path w="3344656" h="1674061">
                <a:moveTo>
                  <a:pt x="0" y="606583"/>
                </a:moveTo>
                <a:lnTo>
                  <a:pt x="0" y="228600"/>
                </a:lnTo>
                <a:cubicBezTo>
                  <a:pt x="0" y="167972"/>
                  <a:pt x="24085" y="109827"/>
                  <a:pt x="66955" y="66956"/>
                </a:cubicBezTo>
                <a:cubicBezTo>
                  <a:pt x="109826" y="24085"/>
                  <a:pt x="167972" y="0"/>
                  <a:pt x="228600" y="0"/>
                </a:cubicBezTo>
                <a:lnTo>
                  <a:pt x="1704357" y="0"/>
                </a:lnTo>
                <a:cubicBezTo>
                  <a:pt x="1830609" y="0"/>
                  <a:pt x="1932957" y="102348"/>
                  <a:pt x="1932957" y="228600"/>
                </a:cubicBezTo>
                <a:lnTo>
                  <a:pt x="1932957" y="497143"/>
                </a:lnTo>
                <a:cubicBezTo>
                  <a:pt x="1932957" y="557772"/>
                  <a:pt x="1957041" y="615917"/>
                  <a:pt x="1999912" y="658788"/>
                </a:cubicBezTo>
                <a:cubicBezTo>
                  <a:pt x="2042783" y="701659"/>
                  <a:pt x="2100928" y="725743"/>
                  <a:pt x="2161557" y="725743"/>
                </a:cubicBezTo>
                <a:lnTo>
                  <a:pt x="3116056" y="725743"/>
                </a:lnTo>
                <a:cubicBezTo>
                  <a:pt x="3176685" y="725743"/>
                  <a:pt x="3234830" y="749828"/>
                  <a:pt x="3277701" y="792699"/>
                </a:cubicBezTo>
                <a:cubicBezTo>
                  <a:pt x="3320572" y="835570"/>
                  <a:pt x="3344656" y="893715"/>
                  <a:pt x="3344656" y="954343"/>
                </a:cubicBezTo>
                <a:lnTo>
                  <a:pt x="3344656" y="1674061"/>
                </a:lnTo>
              </a:path>
            </a:pathLst>
          </a:custGeom>
          <a:ln w="28575" cap="rnd">
            <a:solidFill>
              <a:srgbClr val="1C264F"/>
            </a:solidFill>
            <a:prstDash val="lgDash"/>
            <a:headEnd type="none" w="sm" len="sm"/>
            <a:tailEnd type="none" w="sm" len="sm"/>
          </a:ln>
        </p:spPr>
        <p:txBody>
          <a:bodyPr/>
          <a:lstStyle/>
          <a:p>
            <a:endParaRPr lang="en-GB"/>
          </a:p>
        </p:txBody>
      </p:sp>
      <p:sp>
        <p:nvSpPr>
          <p:cNvPr id="3" name="Freeform 3"/>
          <p:cNvSpPr/>
          <p:nvPr/>
        </p:nvSpPr>
        <p:spPr>
          <a:xfrm>
            <a:off x="5831123" y="3842760"/>
            <a:ext cx="3344656" cy="1362311"/>
          </a:xfrm>
          <a:custGeom>
            <a:avLst/>
            <a:gdLst/>
            <a:ahLst/>
            <a:cxnLst/>
            <a:rect l="l" t="t" r="r" b="b"/>
            <a:pathLst>
              <a:path w="3344656" h="1362311">
                <a:moveTo>
                  <a:pt x="3344656" y="1362310"/>
                </a:moveTo>
                <a:lnTo>
                  <a:pt x="3344656" y="228600"/>
                </a:lnTo>
                <a:cubicBezTo>
                  <a:pt x="3344656" y="102347"/>
                  <a:pt x="3242308" y="0"/>
                  <a:pt x="3116056" y="0"/>
                </a:cubicBezTo>
                <a:lnTo>
                  <a:pt x="228600" y="0"/>
                </a:lnTo>
                <a:cubicBezTo>
                  <a:pt x="102348" y="0"/>
                  <a:pt x="0" y="102347"/>
                  <a:pt x="0" y="228600"/>
                </a:cubicBezTo>
                <a:lnTo>
                  <a:pt x="0" y="689685"/>
                </a:lnTo>
              </a:path>
            </a:pathLst>
          </a:custGeom>
          <a:ln w="28575" cap="rnd">
            <a:solidFill>
              <a:srgbClr val="010157"/>
            </a:solidFill>
            <a:prstDash val="lgDash"/>
            <a:headEnd type="none" w="sm" len="sm"/>
            <a:tailEnd type="none" w="sm" len="sm"/>
          </a:ln>
        </p:spPr>
        <p:txBody>
          <a:bodyPr/>
          <a:lstStyle/>
          <a:p>
            <a:endParaRPr lang="en-GB"/>
          </a:p>
        </p:txBody>
      </p:sp>
      <p:sp>
        <p:nvSpPr>
          <p:cNvPr id="4" name="Freeform 4"/>
          <p:cNvSpPr/>
          <p:nvPr/>
        </p:nvSpPr>
        <p:spPr>
          <a:xfrm>
            <a:off x="9175779" y="3842760"/>
            <a:ext cx="3344656" cy="1362311"/>
          </a:xfrm>
          <a:custGeom>
            <a:avLst/>
            <a:gdLst/>
            <a:ahLst/>
            <a:cxnLst/>
            <a:rect l="l" t="t" r="r" b="b"/>
            <a:pathLst>
              <a:path w="3344656" h="1362311">
                <a:moveTo>
                  <a:pt x="0" y="1362310"/>
                </a:moveTo>
                <a:lnTo>
                  <a:pt x="0" y="228600"/>
                </a:lnTo>
                <a:cubicBezTo>
                  <a:pt x="0" y="167971"/>
                  <a:pt x="24085" y="109826"/>
                  <a:pt x="66956" y="66955"/>
                </a:cubicBezTo>
                <a:cubicBezTo>
                  <a:pt x="109826" y="24084"/>
                  <a:pt x="167972" y="0"/>
                  <a:pt x="228600" y="0"/>
                </a:cubicBezTo>
                <a:lnTo>
                  <a:pt x="3116057" y="0"/>
                </a:lnTo>
                <a:cubicBezTo>
                  <a:pt x="3242309" y="0"/>
                  <a:pt x="3344657" y="102347"/>
                  <a:pt x="3344657" y="228600"/>
                </a:cubicBezTo>
                <a:lnTo>
                  <a:pt x="3344657" y="689685"/>
                </a:lnTo>
              </a:path>
            </a:pathLst>
          </a:custGeom>
          <a:ln w="28575" cap="rnd">
            <a:solidFill>
              <a:srgbClr val="010157"/>
            </a:solidFill>
            <a:prstDash val="lgDash"/>
            <a:headEnd type="none" w="sm" len="sm"/>
            <a:tailEnd type="none" w="sm" len="sm"/>
          </a:ln>
        </p:spPr>
        <p:txBody>
          <a:bodyPr/>
          <a:lstStyle/>
          <a:p>
            <a:endParaRPr lang="en-GB"/>
          </a:p>
        </p:txBody>
      </p:sp>
      <p:sp>
        <p:nvSpPr>
          <p:cNvPr id="5" name="Freeform 5"/>
          <p:cNvSpPr/>
          <p:nvPr/>
        </p:nvSpPr>
        <p:spPr>
          <a:xfrm>
            <a:off x="12520436" y="2858384"/>
            <a:ext cx="3344656" cy="1674061"/>
          </a:xfrm>
          <a:custGeom>
            <a:avLst/>
            <a:gdLst/>
            <a:ahLst/>
            <a:cxnLst/>
            <a:rect l="l" t="t" r="r" b="b"/>
            <a:pathLst>
              <a:path w="3344656" h="1674061">
                <a:moveTo>
                  <a:pt x="3344656" y="606583"/>
                </a:moveTo>
                <a:lnTo>
                  <a:pt x="3344656" y="228600"/>
                </a:lnTo>
                <a:cubicBezTo>
                  <a:pt x="3344656" y="167972"/>
                  <a:pt x="3320572" y="109827"/>
                  <a:pt x="3277700" y="66956"/>
                </a:cubicBezTo>
                <a:cubicBezTo>
                  <a:pt x="3234830" y="24085"/>
                  <a:pt x="3176685" y="0"/>
                  <a:pt x="3116056" y="0"/>
                </a:cubicBezTo>
                <a:lnTo>
                  <a:pt x="1562404" y="0"/>
                </a:lnTo>
                <a:cubicBezTo>
                  <a:pt x="1436151" y="0"/>
                  <a:pt x="1333804" y="102348"/>
                  <a:pt x="1333804" y="228600"/>
                </a:cubicBezTo>
                <a:lnTo>
                  <a:pt x="1333804" y="497143"/>
                </a:lnTo>
                <a:cubicBezTo>
                  <a:pt x="1333804" y="623396"/>
                  <a:pt x="1231456" y="725743"/>
                  <a:pt x="1105204" y="725743"/>
                </a:cubicBezTo>
                <a:lnTo>
                  <a:pt x="228600" y="725743"/>
                </a:lnTo>
                <a:cubicBezTo>
                  <a:pt x="167971" y="725743"/>
                  <a:pt x="109826" y="749828"/>
                  <a:pt x="66955" y="792699"/>
                </a:cubicBezTo>
                <a:cubicBezTo>
                  <a:pt x="24084" y="835570"/>
                  <a:pt x="0" y="893715"/>
                  <a:pt x="0" y="954343"/>
                </a:cubicBezTo>
                <a:lnTo>
                  <a:pt x="0" y="1674061"/>
                </a:lnTo>
              </a:path>
            </a:pathLst>
          </a:custGeom>
          <a:ln w="28575" cap="rnd">
            <a:solidFill>
              <a:srgbClr val="010157"/>
            </a:solidFill>
            <a:prstDash val="lgDash"/>
            <a:headEnd type="none" w="sm" len="sm"/>
            <a:tailEnd type="none" w="sm" len="sm"/>
          </a:ln>
        </p:spPr>
        <p:txBody>
          <a:bodyPr/>
          <a:lstStyle/>
          <a:p>
            <a:endParaRPr lang="en-GB"/>
          </a:p>
        </p:txBody>
      </p:sp>
      <p:sp>
        <p:nvSpPr>
          <p:cNvPr id="6" name="Freeform 6"/>
          <p:cNvSpPr/>
          <p:nvPr/>
        </p:nvSpPr>
        <p:spPr>
          <a:xfrm rot="5400000">
            <a:off x="2153670" y="6271320"/>
            <a:ext cx="665593" cy="2698215"/>
          </a:xfrm>
          <a:custGeom>
            <a:avLst/>
            <a:gdLst/>
            <a:ahLst/>
            <a:cxnLst/>
            <a:rect l="l" t="t" r="r" b="b"/>
            <a:pathLst>
              <a:path w="665593" h="2698215">
                <a:moveTo>
                  <a:pt x="0" y="0"/>
                </a:moveTo>
                <a:lnTo>
                  <a:pt x="665594" y="0"/>
                </a:lnTo>
                <a:lnTo>
                  <a:pt x="665594" y="2698215"/>
                </a:lnTo>
                <a:lnTo>
                  <a:pt x="0" y="2698215"/>
                </a:lnTo>
                <a:lnTo>
                  <a:pt x="0" y="0"/>
                </a:lnTo>
                <a:close/>
              </a:path>
            </a:pathLst>
          </a:custGeom>
          <a:blipFill>
            <a:blip r:embed="rId3">
              <a:alphaModFix amt="60000"/>
            </a:blip>
            <a:stretch>
              <a:fillRect l="-77632"/>
            </a:stretch>
          </a:blipFill>
        </p:spPr>
        <p:txBody>
          <a:bodyPr/>
          <a:lstStyle/>
          <a:p>
            <a:endParaRPr lang="en-GB"/>
          </a:p>
        </p:txBody>
      </p:sp>
      <p:sp>
        <p:nvSpPr>
          <p:cNvPr id="7" name="Freeform 7"/>
          <p:cNvSpPr/>
          <p:nvPr/>
        </p:nvSpPr>
        <p:spPr>
          <a:xfrm rot="5400000">
            <a:off x="15532296" y="6271320"/>
            <a:ext cx="665593" cy="2698215"/>
          </a:xfrm>
          <a:custGeom>
            <a:avLst/>
            <a:gdLst/>
            <a:ahLst/>
            <a:cxnLst/>
            <a:rect l="l" t="t" r="r" b="b"/>
            <a:pathLst>
              <a:path w="665593" h="2698215">
                <a:moveTo>
                  <a:pt x="0" y="0"/>
                </a:moveTo>
                <a:lnTo>
                  <a:pt x="665593" y="0"/>
                </a:lnTo>
                <a:lnTo>
                  <a:pt x="665593" y="2698215"/>
                </a:lnTo>
                <a:lnTo>
                  <a:pt x="0" y="2698215"/>
                </a:lnTo>
                <a:lnTo>
                  <a:pt x="0" y="0"/>
                </a:lnTo>
                <a:close/>
              </a:path>
            </a:pathLst>
          </a:custGeom>
          <a:blipFill>
            <a:blip r:embed="rId3">
              <a:alphaModFix amt="60000"/>
            </a:blip>
            <a:stretch>
              <a:fillRect l="-77632"/>
            </a:stretch>
          </a:blipFill>
        </p:spPr>
        <p:txBody>
          <a:bodyPr/>
          <a:lstStyle/>
          <a:p>
            <a:endParaRPr lang="en-GB"/>
          </a:p>
        </p:txBody>
      </p:sp>
      <p:sp>
        <p:nvSpPr>
          <p:cNvPr id="8" name="Freeform 8"/>
          <p:cNvSpPr/>
          <p:nvPr/>
        </p:nvSpPr>
        <p:spPr>
          <a:xfrm rot="5400000">
            <a:off x="5498327" y="7242802"/>
            <a:ext cx="665593" cy="2698215"/>
          </a:xfrm>
          <a:custGeom>
            <a:avLst/>
            <a:gdLst/>
            <a:ahLst/>
            <a:cxnLst/>
            <a:rect l="l" t="t" r="r" b="b"/>
            <a:pathLst>
              <a:path w="665593" h="2698215">
                <a:moveTo>
                  <a:pt x="0" y="0"/>
                </a:moveTo>
                <a:lnTo>
                  <a:pt x="665593" y="0"/>
                </a:lnTo>
                <a:lnTo>
                  <a:pt x="665593" y="2698215"/>
                </a:lnTo>
                <a:lnTo>
                  <a:pt x="0" y="2698215"/>
                </a:lnTo>
                <a:lnTo>
                  <a:pt x="0" y="0"/>
                </a:lnTo>
                <a:close/>
              </a:path>
            </a:pathLst>
          </a:custGeom>
          <a:blipFill>
            <a:blip r:embed="rId3">
              <a:alphaModFix amt="60000"/>
            </a:blip>
            <a:stretch>
              <a:fillRect l="-77632"/>
            </a:stretch>
          </a:blipFill>
        </p:spPr>
        <p:txBody>
          <a:bodyPr/>
          <a:lstStyle/>
          <a:p>
            <a:endParaRPr lang="en-GB"/>
          </a:p>
        </p:txBody>
      </p:sp>
      <p:sp>
        <p:nvSpPr>
          <p:cNvPr id="9" name="Freeform 9"/>
          <p:cNvSpPr/>
          <p:nvPr/>
        </p:nvSpPr>
        <p:spPr>
          <a:xfrm rot="5400000">
            <a:off x="12187639" y="7242802"/>
            <a:ext cx="665593" cy="2698215"/>
          </a:xfrm>
          <a:custGeom>
            <a:avLst/>
            <a:gdLst/>
            <a:ahLst/>
            <a:cxnLst/>
            <a:rect l="l" t="t" r="r" b="b"/>
            <a:pathLst>
              <a:path w="665593" h="2698215">
                <a:moveTo>
                  <a:pt x="0" y="0"/>
                </a:moveTo>
                <a:lnTo>
                  <a:pt x="665594" y="0"/>
                </a:lnTo>
                <a:lnTo>
                  <a:pt x="665594" y="2698215"/>
                </a:lnTo>
                <a:lnTo>
                  <a:pt x="0" y="2698215"/>
                </a:lnTo>
                <a:lnTo>
                  <a:pt x="0" y="0"/>
                </a:lnTo>
                <a:close/>
              </a:path>
            </a:pathLst>
          </a:custGeom>
          <a:blipFill>
            <a:blip r:embed="rId3">
              <a:alphaModFix amt="60000"/>
            </a:blip>
            <a:stretch>
              <a:fillRect l="-77632"/>
            </a:stretch>
          </a:blipFill>
        </p:spPr>
        <p:txBody>
          <a:bodyPr/>
          <a:lstStyle/>
          <a:p>
            <a:endParaRPr lang="en-GB"/>
          </a:p>
        </p:txBody>
      </p:sp>
      <p:grpSp>
        <p:nvGrpSpPr>
          <p:cNvPr id="10" name="Group 10"/>
          <p:cNvGrpSpPr/>
          <p:nvPr/>
        </p:nvGrpSpPr>
        <p:grpSpPr>
          <a:xfrm>
            <a:off x="1137359" y="3616430"/>
            <a:ext cx="2698215" cy="3261694"/>
            <a:chOff x="0" y="0"/>
            <a:chExt cx="698680" cy="844588"/>
          </a:xfrm>
        </p:grpSpPr>
        <p:sp>
          <p:nvSpPr>
            <p:cNvPr id="11" name="Freeform 11"/>
            <p:cNvSpPr/>
            <p:nvPr/>
          </p:nvSpPr>
          <p:spPr>
            <a:xfrm>
              <a:off x="0" y="0"/>
              <a:ext cx="698680" cy="844588"/>
            </a:xfrm>
            <a:custGeom>
              <a:avLst/>
              <a:gdLst/>
              <a:ahLst/>
              <a:cxnLst/>
              <a:rect l="l" t="t" r="r" b="b"/>
              <a:pathLst>
                <a:path w="698680" h="844588">
                  <a:moveTo>
                    <a:pt x="65993" y="0"/>
                  </a:moveTo>
                  <a:lnTo>
                    <a:pt x="632687" y="0"/>
                  </a:lnTo>
                  <a:cubicBezTo>
                    <a:pt x="650190" y="0"/>
                    <a:pt x="666975" y="6953"/>
                    <a:pt x="679351" y="19329"/>
                  </a:cubicBezTo>
                  <a:cubicBezTo>
                    <a:pt x="691727" y="31705"/>
                    <a:pt x="698680" y="48491"/>
                    <a:pt x="698680" y="65993"/>
                  </a:cubicBezTo>
                  <a:lnTo>
                    <a:pt x="698680" y="778595"/>
                  </a:lnTo>
                  <a:cubicBezTo>
                    <a:pt x="698680" y="796098"/>
                    <a:pt x="691727" y="812883"/>
                    <a:pt x="679351" y="825259"/>
                  </a:cubicBezTo>
                  <a:cubicBezTo>
                    <a:pt x="666975" y="837635"/>
                    <a:pt x="650190" y="844588"/>
                    <a:pt x="632687" y="844588"/>
                  </a:cubicBezTo>
                  <a:lnTo>
                    <a:pt x="65993" y="844588"/>
                  </a:lnTo>
                  <a:cubicBezTo>
                    <a:pt x="48491" y="844588"/>
                    <a:pt x="31705" y="837635"/>
                    <a:pt x="19329" y="825259"/>
                  </a:cubicBezTo>
                  <a:cubicBezTo>
                    <a:pt x="6953" y="812883"/>
                    <a:pt x="0" y="796098"/>
                    <a:pt x="0" y="778595"/>
                  </a:cubicBezTo>
                  <a:lnTo>
                    <a:pt x="0" y="65993"/>
                  </a:lnTo>
                  <a:cubicBezTo>
                    <a:pt x="0" y="48491"/>
                    <a:pt x="6953" y="31705"/>
                    <a:pt x="19329" y="19329"/>
                  </a:cubicBezTo>
                  <a:cubicBezTo>
                    <a:pt x="31705" y="6953"/>
                    <a:pt x="48491" y="0"/>
                    <a:pt x="65993" y="0"/>
                  </a:cubicBezTo>
                  <a:close/>
                </a:path>
              </a:pathLst>
            </a:custGeom>
            <a:solidFill>
              <a:srgbClr val="FFFFFF"/>
            </a:solidFill>
          </p:spPr>
          <p:txBody>
            <a:bodyPr/>
            <a:lstStyle/>
            <a:p>
              <a:endParaRPr lang="en-GB"/>
            </a:p>
          </p:txBody>
        </p:sp>
        <p:sp>
          <p:nvSpPr>
            <p:cNvPr id="12" name="TextBox 12"/>
            <p:cNvSpPr txBox="1"/>
            <p:nvPr/>
          </p:nvSpPr>
          <p:spPr>
            <a:xfrm>
              <a:off x="0" y="-47625"/>
              <a:ext cx="698680" cy="892213"/>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4482016" y="4587912"/>
            <a:ext cx="2698215" cy="3303480"/>
            <a:chOff x="0" y="0"/>
            <a:chExt cx="698680" cy="855408"/>
          </a:xfrm>
        </p:grpSpPr>
        <p:sp>
          <p:nvSpPr>
            <p:cNvPr id="14" name="Freeform 14"/>
            <p:cNvSpPr/>
            <p:nvPr/>
          </p:nvSpPr>
          <p:spPr>
            <a:xfrm>
              <a:off x="0" y="0"/>
              <a:ext cx="698680" cy="855408"/>
            </a:xfrm>
            <a:custGeom>
              <a:avLst/>
              <a:gdLst/>
              <a:ahLst/>
              <a:cxnLst/>
              <a:rect l="l" t="t" r="r" b="b"/>
              <a:pathLst>
                <a:path w="698680" h="855408">
                  <a:moveTo>
                    <a:pt x="65993" y="0"/>
                  </a:moveTo>
                  <a:lnTo>
                    <a:pt x="632687" y="0"/>
                  </a:lnTo>
                  <a:cubicBezTo>
                    <a:pt x="650190" y="0"/>
                    <a:pt x="666975" y="6953"/>
                    <a:pt x="679351" y="19329"/>
                  </a:cubicBezTo>
                  <a:cubicBezTo>
                    <a:pt x="691727" y="31705"/>
                    <a:pt x="698680" y="48491"/>
                    <a:pt x="698680" y="65993"/>
                  </a:cubicBezTo>
                  <a:lnTo>
                    <a:pt x="698680" y="789415"/>
                  </a:lnTo>
                  <a:cubicBezTo>
                    <a:pt x="698680" y="806918"/>
                    <a:pt x="691727" y="823703"/>
                    <a:pt x="679351" y="836079"/>
                  </a:cubicBezTo>
                  <a:cubicBezTo>
                    <a:pt x="666975" y="848456"/>
                    <a:pt x="650190" y="855408"/>
                    <a:pt x="632687" y="855408"/>
                  </a:cubicBezTo>
                  <a:lnTo>
                    <a:pt x="65993" y="855408"/>
                  </a:lnTo>
                  <a:cubicBezTo>
                    <a:pt x="48491" y="855408"/>
                    <a:pt x="31705" y="848456"/>
                    <a:pt x="19329" y="836079"/>
                  </a:cubicBezTo>
                  <a:cubicBezTo>
                    <a:pt x="6953" y="823703"/>
                    <a:pt x="0" y="806918"/>
                    <a:pt x="0" y="789415"/>
                  </a:cubicBezTo>
                  <a:lnTo>
                    <a:pt x="0" y="65993"/>
                  </a:lnTo>
                  <a:cubicBezTo>
                    <a:pt x="0" y="48491"/>
                    <a:pt x="6953" y="31705"/>
                    <a:pt x="19329" y="19329"/>
                  </a:cubicBezTo>
                  <a:cubicBezTo>
                    <a:pt x="31705" y="6953"/>
                    <a:pt x="48491" y="0"/>
                    <a:pt x="65993" y="0"/>
                  </a:cubicBezTo>
                  <a:close/>
                </a:path>
              </a:pathLst>
            </a:custGeom>
            <a:solidFill>
              <a:srgbClr val="FFFFFF"/>
            </a:solidFill>
          </p:spPr>
          <p:txBody>
            <a:bodyPr/>
            <a:lstStyle/>
            <a:p>
              <a:endParaRPr lang="en-GB"/>
            </a:p>
          </p:txBody>
        </p:sp>
        <p:sp>
          <p:nvSpPr>
            <p:cNvPr id="15" name="TextBox 15"/>
            <p:cNvSpPr txBox="1"/>
            <p:nvPr/>
          </p:nvSpPr>
          <p:spPr>
            <a:xfrm>
              <a:off x="0" y="-47625"/>
              <a:ext cx="698680" cy="903033"/>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rot="5400000">
            <a:off x="3443883" y="2730796"/>
            <a:ext cx="238125" cy="208359"/>
            <a:chOff x="0" y="0"/>
            <a:chExt cx="812800" cy="711200"/>
          </a:xfrm>
        </p:grpSpPr>
        <p:sp>
          <p:nvSpPr>
            <p:cNvPr id="17" name="Freeform 17"/>
            <p:cNvSpPr/>
            <p:nvPr/>
          </p:nvSpPr>
          <p:spPr>
            <a:xfrm>
              <a:off x="68223" y="94337"/>
              <a:ext cx="676354" cy="616863"/>
            </a:xfrm>
            <a:custGeom>
              <a:avLst/>
              <a:gdLst/>
              <a:ahLst/>
              <a:cxnLst/>
              <a:rect l="l" t="t" r="r" b="b"/>
              <a:pathLst>
                <a:path w="676354" h="616863">
                  <a:moveTo>
                    <a:pt x="418829" y="46805"/>
                  </a:moveTo>
                  <a:lnTo>
                    <a:pt x="663925" y="475721"/>
                  </a:lnTo>
                  <a:cubicBezTo>
                    <a:pt x="680609" y="504919"/>
                    <a:pt x="680489" y="540791"/>
                    <a:pt x="663610" y="569876"/>
                  </a:cubicBezTo>
                  <a:cubicBezTo>
                    <a:pt x="646731" y="598962"/>
                    <a:pt x="615645" y="616863"/>
                    <a:pt x="582017" y="616863"/>
                  </a:cubicBezTo>
                  <a:lnTo>
                    <a:pt x="94337" y="616863"/>
                  </a:lnTo>
                  <a:cubicBezTo>
                    <a:pt x="60709" y="616863"/>
                    <a:pt x="29623" y="598962"/>
                    <a:pt x="12744" y="569876"/>
                  </a:cubicBezTo>
                  <a:cubicBezTo>
                    <a:pt x="-4135" y="540791"/>
                    <a:pt x="-4255" y="504919"/>
                    <a:pt x="12429" y="475721"/>
                  </a:cubicBezTo>
                  <a:lnTo>
                    <a:pt x="257525" y="46805"/>
                  </a:lnTo>
                  <a:cubicBezTo>
                    <a:pt x="274063" y="17862"/>
                    <a:pt x="304842" y="0"/>
                    <a:pt x="338177" y="0"/>
                  </a:cubicBezTo>
                  <a:cubicBezTo>
                    <a:pt x="371512" y="0"/>
                    <a:pt x="402291" y="17862"/>
                    <a:pt x="418829" y="46805"/>
                  </a:cubicBezTo>
                  <a:close/>
                </a:path>
              </a:pathLst>
            </a:custGeom>
            <a:solidFill>
              <a:srgbClr val="C7D2D9"/>
            </a:solidFill>
          </p:spPr>
          <p:txBody>
            <a:bodyPr/>
            <a:lstStyle/>
            <a:p>
              <a:endParaRPr lang="en-GB"/>
            </a:p>
          </p:txBody>
        </p:sp>
        <p:sp>
          <p:nvSpPr>
            <p:cNvPr id="18" name="TextBox 18"/>
            <p:cNvSpPr txBox="1"/>
            <p:nvPr/>
          </p:nvSpPr>
          <p:spPr>
            <a:xfrm>
              <a:off x="127000" y="282575"/>
              <a:ext cx="558800" cy="377825"/>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rot="5400000">
            <a:off x="14842707" y="2730796"/>
            <a:ext cx="238125" cy="208359"/>
            <a:chOff x="0" y="0"/>
            <a:chExt cx="812800" cy="711200"/>
          </a:xfrm>
        </p:grpSpPr>
        <p:sp>
          <p:nvSpPr>
            <p:cNvPr id="20" name="Freeform 20"/>
            <p:cNvSpPr/>
            <p:nvPr/>
          </p:nvSpPr>
          <p:spPr>
            <a:xfrm>
              <a:off x="68223" y="94337"/>
              <a:ext cx="676354" cy="616863"/>
            </a:xfrm>
            <a:custGeom>
              <a:avLst/>
              <a:gdLst/>
              <a:ahLst/>
              <a:cxnLst/>
              <a:rect l="l" t="t" r="r" b="b"/>
              <a:pathLst>
                <a:path w="676354" h="616863">
                  <a:moveTo>
                    <a:pt x="418829" y="46805"/>
                  </a:moveTo>
                  <a:lnTo>
                    <a:pt x="663925" y="475721"/>
                  </a:lnTo>
                  <a:cubicBezTo>
                    <a:pt x="680609" y="504919"/>
                    <a:pt x="680489" y="540791"/>
                    <a:pt x="663610" y="569876"/>
                  </a:cubicBezTo>
                  <a:cubicBezTo>
                    <a:pt x="646731" y="598962"/>
                    <a:pt x="615645" y="616863"/>
                    <a:pt x="582017" y="616863"/>
                  </a:cubicBezTo>
                  <a:lnTo>
                    <a:pt x="94337" y="616863"/>
                  </a:lnTo>
                  <a:cubicBezTo>
                    <a:pt x="60709" y="616863"/>
                    <a:pt x="29623" y="598962"/>
                    <a:pt x="12744" y="569876"/>
                  </a:cubicBezTo>
                  <a:cubicBezTo>
                    <a:pt x="-4135" y="540791"/>
                    <a:pt x="-4255" y="504919"/>
                    <a:pt x="12429" y="475721"/>
                  </a:cubicBezTo>
                  <a:lnTo>
                    <a:pt x="257525" y="46805"/>
                  </a:lnTo>
                  <a:cubicBezTo>
                    <a:pt x="274063" y="17862"/>
                    <a:pt x="304842" y="0"/>
                    <a:pt x="338177" y="0"/>
                  </a:cubicBezTo>
                  <a:cubicBezTo>
                    <a:pt x="371512" y="0"/>
                    <a:pt x="402291" y="17862"/>
                    <a:pt x="418829" y="46805"/>
                  </a:cubicBezTo>
                  <a:close/>
                </a:path>
              </a:pathLst>
            </a:custGeom>
            <a:solidFill>
              <a:srgbClr val="C7D2D9"/>
            </a:solidFill>
          </p:spPr>
          <p:txBody>
            <a:bodyPr/>
            <a:lstStyle/>
            <a:p>
              <a:endParaRPr lang="en-GB"/>
            </a:p>
          </p:txBody>
        </p:sp>
        <p:sp>
          <p:nvSpPr>
            <p:cNvPr id="21" name="TextBox 21"/>
            <p:cNvSpPr txBox="1"/>
            <p:nvPr/>
          </p:nvSpPr>
          <p:spPr>
            <a:xfrm>
              <a:off x="127000" y="282575"/>
              <a:ext cx="558800" cy="377825"/>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rot="5400000">
            <a:off x="4926282" y="3479850"/>
            <a:ext cx="238125" cy="208359"/>
            <a:chOff x="0" y="0"/>
            <a:chExt cx="812800" cy="711200"/>
          </a:xfrm>
        </p:grpSpPr>
        <p:sp>
          <p:nvSpPr>
            <p:cNvPr id="23" name="Freeform 23"/>
            <p:cNvSpPr/>
            <p:nvPr/>
          </p:nvSpPr>
          <p:spPr>
            <a:xfrm>
              <a:off x="68223" y="94337"/>
              <a:ext cx="676354" cy="616863"/>
            </a:xfrm>
            <a:custGeom>
              <a:avLst/>
              <a:gdLst/>
              <a:ahLst/>
              <a:cxnLst/>
              <a:rect l="l" t="t" r="r" b="b"/>
              <a:pathLst>
                <a:path w="676354" h="616863">
                  <a:moveTo>
                    <a:pt x="418829" y="46805"/>
                  </a:moveTo>
                  <a:lnTo>
                    <a:pt x="663925" y="475721"/>
                  </a:lnTo>
                  <a:cubicBezTo>
                    <a:pt x="680609" y="504919"/>
                    <a:pt x="680489" y="540791"/>
                    <a:pt x="663610" y="569876"/>
                  </a:cubicBezTo>
                  <a:cubicBezTo>
                    <a:pt x="646731" y="598962"/>
                    <a:pt x="615645" y="616863"/>
                    <a:pt x="582017" y="616863"/>
                  </a:cubicBezTo>
                  <a:lnTo>
                    <a:pt x="94337" y="616863"/>
                  </a:lnTo>
                  <a:cubicBezTo>
                    <a:pt x="60709" y="616863"/>
                    <a:pt x="29623" y="598962"/>
                    <a:pt x="12744" y="569876"/>
                  </a:cubicBezTo>
                  <a:cubicBezTo>
                    <a:pt x="-4135" y="540791"/>
                    <a:pt x="-4255" y="504919"/>
                    <a:pt x="12429" y="475721"/>
                  </a:cubicBezTo>
                  <a:lnTo>
                    <a:pt x="257525" y="46805"/>
                  </a:lnTo>
                  <a:cubicBezTo>
                    <a:pt x="274063" y="17862"/>
                    <a:pt x="304842" y="0"/>
                    <a:pt x="338177" y="0"/>
                  </a:cubicBezTo>
                  <a:cubicBezTo>
                    <a:pt x="371512" y="0"/>
                    <a:pt x="402291" y="17862"/>
                    <a:pt x="418829" y="46805"/>
                  </a:cubicBezTo>
                  <a:close/>
                </a:path>
              </a:pathLst>
            </a:custGeom>
            <a:solidFill>
              <a:srgbClr val="C7D2D9"/>
            </a:solidFill>
          </p:spPr>
          <p:txBody>
            <a:bodyPr/>
            <a:lstStyle/>
            <a:p>
              <a:endParaRPr lang="en-GB"/>
            </a:p>
          </p:txBody>
        </p:sp>
        <p:sp>
          <p:nvSpPr>
            <p:cNvPr id="24" name="TextBox 24"/>
            <p:cNvSpPr txBox="1"/>
            <p:nvPr/>
          </p:nvSpPr>
          <p:spPr>
            <a:xfrm>
              <a:off x="127000" y="282575"/>
              <a:ext cx="558800" cy="377825"/>
            </a:xfrm>
            <a:prstGeom prst="rect">
              <a:avLst/>
            </a:prstGeom>
          </p:spPr>
          <p:txBody>
            <a:bodyPr lIns="50800" tIns="50800" rIns="50800" bIns="50800" rtlCol="0" anchor="ctr"/>
            <a:lstStyle/>
            <a:p>
              <a:pPr algn="ctr">
                <a:lnSpc>
                  <a:spcPts val="2659"/>
                </a:lnSpc>
              </a:pPr>
              <a:endParaRPr/>
            </a:p>
          </p:txBody>
        </p:sp>
      </p:grpSp>
      <p:grpSp>
        <p:nvGrpSpPr>
          <p:cNvPr id="25" name="Group 25"/>
          <p:cNvGrpSpPr/>
          <p:nvPr/>
        </p:nvGrpSpPr>
        <p:grpSpPr>
          <a:xfrm rot="5400000">
            <a:off x="13115877" y="3479850"/>
            <a:ext cx="238125" cy="208359"/>
            <a:chOff x="0" y="0"/>
            <a:chExt cx="812800" cy="711200"/>
          </a:xfrm>
        </p:grpSpPr>
        <p:sp>
          <p:nvSpPr>
            <p:cNvPr id="26" name="Freeform 26"/>
            <p:cNvSpPr/>
            <p:nvPr/>
          </p:nvSpPr>
          <p:spPr>
            <a:xfrm>
              <a:off x="68223" y="94337"/>
              <a:ext cx="676354" cy="616863"/>
            </a:xfrm>
            <a:custGeom>
              <a:avLst/>
              <a:gdLst/>
              <a:ahLst/>
              <a:cxnLst/>
              <a:rect l="l" t="t" r="r" b="b"/>
              <a:pathLst>
                <a:path w="676354" h="616863">
                  <a:moveTo>
                    <a:pt x="418829" y="46805"/>
                  </a:moveTo>
                  <a:lnTo>
                    <a:pt x="663925" y="475721"/>
                  </a:lnTo>
                  <a:cubicBezTo>
                    <a:pt x="680609" y="504919"/>
                    <a:pt x="680489" y="540791"/>
                    <a:pt x="663610" y="569876"/>
                  </a:cubicBezTo>
                  <a:cubicBezTo>
                    <a:pt x="646731" y="598962"/>
                    <a:pt x="615645" y="616863"/>
                    <a:pt x="582017" y="616863"/>
                  </a:cubicBezTo>
                  <a:lnTo>
                    <a:pt x="94337" y="616863"/>
                  </a:lnTo>
                  <a:cubicBezTo>
                    <a:pt x="60709" y="616863"/>
                    <a:pt x="29623" y="598962"/>
                    <a:pt x="12744" y="569876"/>
                  </a:cubicBezTo>
                  <a:cubicBezTo>
                    <a:pt x="-4135" y="540791"/>
                    <a:pt x="-4255" y="504919"/>
                    <a:pt x="12429" y="475721"/>
                  </a:cubicBezTo>
                  <a:lnTo>
                    <a:pt x="257525" y="46805"/>
                  </a:lnTo>
                  <a:cubicBezTo>
                    <a:pt x="274063" y="17862"/>
                    <a:pt x="304842" y="0"/>
                    <a:pt x="338177" y="0"/>
                  </a:cubicBezTo>
                  <a:cubicBezTo>
                    <a:pt x="371512" y="0"/>
                    <a:pt x="402291" y="17862"/>
                    <a:pt x="418829" y="46805"/>
                  </a:cubicBezTo>
                  <a:close/>
                </a:path>
              </a:pathLst>
            </a:custGeom>
            <a:solidFill>
              <a:srgbClr val="C7D2D9"/>
            </a:solidFill>
          </p:spPr>
          <p:txBody>
            <a:bodyPr/>
            <a:lstStyle/>
            <a:p>
              <a:endParaRPr lang="en-GB"/>
            </a:p>
          </p:txBody>
        </p:sp>
        <p:sp>
          <p:nvSpPr>
            <p:cNvPr id="27" name="TextBox 27"/>
            <p:cNvSpPr txBox="1"/>
            <p:nvPr/>
          </p:nvSpPr>
          <p:spPr>
            <a:xfrm>
              <a:off x="127000" y="282575"/>
              <a:ext cx="558800" cy="377825"/>
            </a:xfrm>
            <a:prstGeom prst="rect">
              <a:avLst/>
            </a:prstGeom>
          </p:spPr>
          <p:txBody>
            <a:bodyPr lIns="50800" tIns="50800" rIns="50800" bIns="50800" rtlCol="0" anchor="ctr"/>
            <a:lstStyle/>
            <a:p>
              <a:pPr algn="ctr">
                <a:lnSpc>
                  <a:spcPts val="2659"/>
                </a:lnSpc>
              </a:pPr>
              <a:endParaRPr/>
            </a:p>
          </p:txBody>
        </p:sp>
      </p:grpSp>
      <p:grpSp>
        <p:nvGrpSpPr>
          <p:cNvPr id="28" name="Group 28"/>
          <p:cNvGrpSpPr/>
          <p:nvPr/>
        </p:nvGrpSpPr>
        <p:grpSpPr>
          <a:xfrm rot="5400000">
            <a:off x="7450635" y="3738155"/>
            <a:ext cx="238125" cy="208359"/>
            <a:chOff x="0" y="0"/>
            <a:chExt cx="812800" cy="711200"/>
          </a:xfrm>
        </p:grpSpPr>
        <p:sp>
          <p:nvSpPr>
            <p:cNvPr id="29" name="Freeform 29"/>
            <p:cNvSpPr/>
            <p:nvPr/>
          </p:nvSpPr>
          <p:spPr>
            <a:xfrm>
              <a:off x="68223" y="94337"/>
              <a:ext cx="676354" cy="616863"/>
            </a:xfrm>
            <a:custGeom>
              <a:avLst/>
              <a:gdLst/>
              <a:ahLst/>
              <a:cxnLst/>
              <a:rect l="l" t="t" r="r" b="b"/>
              <a:pathLst>
                <a:path w="676354" h="616863">
                  <a:moveTo>
                    <a:pt x="418829" y="46805"/>
                  </a:moveTo>
                  <a:lnTo>
                    <a:pt x="663925" y="475721"/>
                  </a:lnTo>
                  <a:cubicBezTo>
                    <a:pt x="680609" y="504919"/>
                    <a:pt x="680489" y="540791"/>
                    <a:pt x="663610" y="569876"/>
                  </a:cubicBezTo>
                  <a:cubicBezTo>
                    <a:pt x="646731" y="598962"/>
                    <a:pt x="615645" y="616863"/>
                    <a:pt x="582017" y="616863"/>
                  </a:cubicBezTo>
                  <a:lnTo>
                    <a:pt x="94337" y="616863"/>
                  </a:lnTo>
                  <a:cubicBezTo>
                    <a:pt x="60709" y="616863"/>
                    <a:pt x="29623" y="598962"/>
                    <a:pt x="12744" y="569876"/>
                  </a:cubicBezTo>
                  <a:cubicBezTo>
                    <a:pt x="-4135" y="540791"/>
                    <a:pt x="-4255" y="504919"/>
                    <a:pt x="12429" y="475721"/>
                  </a:cubicBezTo>
                  <a:lnTo>
                    <a:pt x="257525" y="46805"/>
                  </a:lnTo>
                  <a:cubicBezTo>
                    <a:pt x="274063" y="17862"/>
                    <a:pt x="304842" y="0"/>
                    <a:pt x="338177" y="0"/>
                  </a:cubicBezTo>
                  <a:cubicBezTo>
                    <a:pt x="371512" y="0"/>
                    <a:pt x="402291" y="17862"/>
                    <a:pt x="418829" y="46805"/>
                  </a:cubicBezTo>
                  <a:close/>
                </a:path>
              </a:pathLst>
            </a:custGeom>
            <a:solidFill>
              <a:srgbClr val="C7D2D9"/>
            </a:solidFill>
          </p:spPr>
          <p:txBody>
            <a:bodyPr/>
            <a:lstStyle/>
            <a:p>
              <a:endParaRPr lang="en-GB"/>
            </a:p>
          </p:txBody>
        </p:sp>
        <p:sp>
          <p:nvSpPr>
            <p:cNvPr id="30" name="TextBox 30"/>
            <p:cNvSpPr txBox="1"/>
            <p:nvPr/>
          </p:nvSpPr>
          <p:spPr>
            <a:xfrm>
              <a:off x="127000" y="282575"/>
              <a:ext cx="558800" cy="377825"/>
            </a:xfrm>
            <a:prstGeom prst="rect">
              <a:avLst/>
            </a:prstGeom>
          </p:spPr>
          <p:txBody>
            <a:bodyPr lIns="50800" tIns="50800" rIns="50800" bIns="50800" rtlCol="0" anchor="ctr"/>
            <a:lstStyle/>
            <a:p>
              <a:pPr algn="ctr">
                <a:lnSpc>
                  <a:spcPts val="2659"/>
                </a:lnSpc>
              </a:pPr>
              <a:endParaRPr/>
            </a:p>
          </p:txBody>
        </p:sp>
      </p:grpSp>
      <p:grpSp>
        <p:nvGrpSpPr>
          <p:cNvPr id="31" name="Group 31"/>
          <p:cNvGrpSpPr/>
          <p:nvPr/>
        </p:nvGrpSpPr>
        <p:grpSpPr>
          <a:xfrm rot="5400000">
            <a:off x="10694850" y="3738155"/>
            <a:ext cx="238125" cy="208359"/>
            <a:chOff x="0" y="0"/>
            <a:chExt cx="812800" cy="711200"/>
          </a:xfrm>
        </p:grpSpPr>
        <p:sp>
          <p:nvSpPr>
            <p:cNvPr id="32" name="Freeform 32"/>
            <p:cNvSpPr/>
            <p:nvPr/>
          </p:nvSpPr>
          <p:spPr>
            <a:xfrm>
              <a:off x="68223" y="94337"/>
              <a:ext cx="676354" cy="616863"/>
            </a:xfrm>
            <a:custGeom>
              <a:avLst/>
              <a:gdLst/>
              <a:ahLst/>
              <a:cxnLst/>
              <a:rect l="l" t="t" r="r" b="b"/>
              <a:pathLst>
                <a:path w="676354" h="616863">
                  <a:moveTo>
                    <a:pt x="418829" y="46805"/>
                  </a:moveTo>
                  <a:lnTo>
                    <a:pt x="663925" y="475721"/>
                  </a:lnTo>
                  <a:cubicBezTo>
                    <a:pt x="680609" y="504919"/>
                    <a:pt x="680489" y="540791"/>
                    <a:pt x="663610" y="569876"/>
                  </a:cubicBezTo>
                  <a:cubicBezTo>
                    <a:pt x="646731" y="598962"/>
                    <a:pt x="615645" y="616863"/>
                    <a:pt x="582017" y="616863"/>
                  </a:cubicBezTo>
                  <a:lnTo>
                    <a:pt x="94337" y="616863"/>
                  </a:lnTo>
                  <a:cubicBezTo>
                    <a:pt x="60709" y="616863"/>
                    <a:pt x="29623" y="598962"/>
                    <a:pt x="12744" y="569876"/>
                  </a:cubicBezTo>
                  <a:cubicBezTo>
                    <a:pt x="-4135" y="540791"/>
                    <a:pt x="-4255" y="504919"/>
                    <a:pt x="12429" y="475721"/>
                  </a:cubicBezTo>
                  <a:lnTo>
                    <a:pt x="257525" y="46805"/>
                  </a:lnTo>
                  <a:cubicBezTo>
                    <a:pt x="274063" y="17862"/>
                    <a:pt x="304842" y="0"/>
                    <a:pt x="338177" y="0"/>
                  </a:cubicBezTo>
                  <a:cubicBezTo>
                    <a:pt x="371512" y="0"/>
                    <a:pt x="402291" y="17862"/>
                    <a:pt x="418829" y="46805"/>
                  </a:cubicBezTo>
                  <a:close/>
                </a:path>
              </a:pathLst>
            </a:custGeom>
            <a:solidFill>
              <a:srgbClr val="C7D2D9"/>
            </a:solidFill>
          </p:spPr>
          <p:txBody>
            <a:bodyPr/>
            <a:lstStyle/>
            <a:p>
              <a:endParaRPr lang="en-GB"/>
            </a:p>
          </p:txBody>
        </p:sp>
        <p:sp>
          <p:nvSpPr>
            <p:cNvPr id="33" name="TextBox 33"/>
            <p:cNvSpPr txBox="1"/>
            <p:nvPr/>
          </p:nvSpPr>
          <p:spPr>
            <a:xfrm>
              <a:off x="127000" y="282575"/>
              <a:ext cx="558800" cy="377825"/>
            </a:xfrm>
            <a:prstGeom prst="rect">
              <a:avLst/>
            </a:prstGeom>
          </p:spPr>
          <p:txBody>
            <a:bodyPr lIns="50800" tIns="50800" rIns="50800" bIns="50800" rtlCol="0" anchor="ctr"/>
            <a:lstStyle/>
            <a:p>
              <a:pPr algn="ctr">
                <a:lnSpc>
                  <a:spcPts val="2659"/>
                </a:lnSpc>
              </a:pPr>
              <a:endParaRPr/>
            </a:p>
          </p:txBody>
        </p:sp>
      </p:grpSp>
      <p:grpSp>
        <p:nvGrpSpPr>
          <p:cNvPr id="34" name="Group 34"/>
          <p:cNvGrpSpPr/>
          <p:nvPr/>
        </p:nvGrpSpPr>
        <p:grpSpPr>
          <a:xfrm>
            <a:off x="11171328" y="4587912"/>
            <a:ext cx="2698215" cy="3365312"/>
            <a:chOff x="0" y="0"/>
            <a:chExt cx="698680" cy="871419"/>
          </a:xfrm>
        </p:grpSpPr>
        <p:sp>
          <p:nvSpPr>
            <p:cNvPr id="35" name="Freeform 35"/>
            <p:cNvSpPr/>
            <p:nvPr/>
          </p:nvSpPr>
          <p:spPr>
            <a:xfrm>
              <a:off x="0" y="0"/>
              <a:ext cx="698680" cy="871419"/>
            </a:xfrm>
            <a:custGeom>
              <a:avLst/>
              <a:gdLst/>
              <a:ahLst/>
              <a:cxnLst/>
              <a:rect l="l" t="t" r="r" b="b"/>
              <a:pathLst>
                <a:path w="698680" h="871419">
                  <a:moveTo>
                    <a:pt x="65993" y="0"/>
                  </a:moveTo>
                  <a:lnTo>
                    <a:pt x="632687" y="0"/>
                  </a:lnTo>
                  <a:cubicBezTo>
                    <a:pt x="650190" y="0"/>
                    <a:pt x="666975" y="6953"/>
                    <a:pt x="679351" y="19329"/>
                  </a:cubicBezTo>
                  <a:cubicBezTo>
                    <a:pt x="691727" y="31705"/>
                    <a:pt x="698680" y="48491"/>
                    <a:pt x="698680" y="65993"/>
                  </a:cubicBezTo>
                  <a:lnTo>
                    <a:pt x="698680" y="805426"/>
                  </a:lnTo>
                  <a:cubicBezTo>
                    <a:pt x="698680" y="822929"/>
                    <a:pt x="691727" y="839714"/>
                    <a:pt x="679351" y="852091"/>
                  </a:cubicBezTo>
                  <a:cubicBezTo>
                    <a:pt x="666975" y="864467"/>
                    <a:pt x="650190" y="871419"/>
                    <a:pt x="632687" y="871419"/>
                  </a:cubicBezTo>
                  <a:lnTo>
                    <a:pt x="65993" y="871419"/>
                  </a:lnTo>
                  <a:cubicBezTo>
                    <a:pt x="48491" y="871419"/>
                    <a:pt x="31705" y="864467"/>
                    <a:pt x="19329" y="852091"/>
                  </a:cubicBezTo>
                  <a:cubicBezTo>
                    <a:pt x="6953" y="839714"/>
                    <a:pt x="0" y="822929"/>
                    <a:pt x="0" y="805426"/>
                  </a:cubicBezTo>
                  <a:lnTo>
                    <a:pt x="0" y="65993"/>
                  </a:lnTo>
                  <a:cubicBezTo>
                    <a:pt x="0" y="48491"/>
                    <a:pt x="6953" y="31705"/>
                    <a:pt x="19329" y="19329"/>
                  </a:cubicBezTo>
                  <a:cubicBezTo>
                    <a:pt x="31705" y="6953"/>
                    <a:pt x="48491" y="0"/>
                    <a:pt x="65993" y="0"/>
                  </a:cubicBezTo>
                  <a:close/>
                </a:path>
              </a:pathLst>
            </a:custGeom>
            <a:solidFill>
              <a:srgbClr val="FFFFFF"/>
            </a:solidFill>
          </p:spPr>
          <p:txBody>
            <a:bodyPr/>
            <a:lstStyle/>
            <a:p>
              <a:endParaRPr lang="en-GB"/>
            </a:p>
          </p:txBody>
        </p:sp>
        <p:sp>
          <p:nvSpPr>
            <p:cNvPr id="36" name="TextBox 36"/>
            <p:cNvSpPr txBox="1"/>
            <p:nvPr/>
          </p:nvSpPr>
          <p:spPr>
            <a:xfrm>
              <a:off x="0" y="-47625"/>
              <a:ext cx="698680" cy="919044"/>
            </a:xfrm>
            <a:prstGeom prst="rect">
              <a:avLst/>
            </a:prstGeom>
          </p:spPr>
          <p:txBody>
            <a:bodyPr lIns="50800" tIns="50800" rIns="50800" bIns="50800" rtlCol="0" anchor="ctr"/>
            <a:lstStyle/>
            <a:p>
              <a:pPr algn="ctr">
                <a:lnSpc>
                  <a:spcPts val="2659"/>
                </a:lnSpc>
              </a:pPr>
              <a:endParaRPr/>
            </a:p>
          </p:txBody>
        </p:sp>
      </p:grpSp>
      <p:grpSp>
        <p:nvGrpSpPr>
          <p:cNvPr id="37" name="Group 37"/>
          <p:cNvGrpSpPr/>
          <p:nvPr/>
        </p:nvGrpSpPr>
        <p:grpSpPr>
          <a:xfrm>
            <a:off x="14515985" y="3616430"/>
            <a:ext cx="2698215" cy="3261694"/>
            <a:chOff x="0" y="0"/>
            <a:chExt cx="698680" cy="844588"/>
          </a:xfrm>
        </p:grpSpPr>
        <p:sp>
          <p:nvSpPr>
            <p:cNvPr id="38" name="Freeform 38"/>
            <p:cNvSpPr/>
            <p:nvPr/>
          </p:nvSpPr>
          <p:spPr>
            <a:xfrm>
              <a:off x="0" y="0"/>
              <a:ext cx="698680" cy="844588"/>
            </a:xfrm>
            <a:custGeom>
              <a:avLst/>
              <a:gdLst/>
              <a:ahLst/>
              <a:cxnLst/>
              <a:rect l="l" t="t" r="r" b="b"/>
              <a:pathLst>
                <a:path w="698680" h="844588">
                  <a:moveTo>
                    <a:pt x="65993" y="0"/>
                  </a:moveTo>
                  <a:lnTo>
                    <a:pt x="632687" y="0"/>
                  </a:lnTo>
                  <a:cubicBezTo>
                    <a:pt x="650190" y="0"/>
                    <a:pt x="666975" y="6953"/>
                    <a:pt x="679351" y="19329"/>
                  </a:cubicBezTo>
                  <a:cubicBezTo>
                    <a:pt x="691727" y="31705"/>
                    <a:pt x="698680" y="48491"/>
                    <a:pt x="698680" y="65993"/>
                  </a:cubicBezTo>
                  <a:lnTo>
                    <a:pt x="698680" y="778595"/>
                  </a:lnTo>
                  <a:cubicBezTo>
                    <a:pt x="698680" y="796098"/>
                    <a:pt x="691727" y="812883"/>
                    <a:pt x="679351" y="825259"/>
                  </a:cubicBezTo>
                  <a:cubicBezTo>
                    <a:pt x="666975" y="837635"/>
                    <a:pt x="650190" y="844588"/>
                    <a:pt x="632687" y="844588"/>
                  </a:cubicBezTo>
                  <a:lnTo>
                    <a:pt x="65993" y="844588"/>
                  </a:lnTo>
                  <a:cubicBezTo>
                    <a:pt x="48491" y="844588"/>
                    <a:pt x="31705" y="837635"/>
                    <a:pt x="19329" y="825259"/>
                  </a:cubicBezTo>
                  <a:cubicBezTo>
                    <a:pt x="6953" y="812883"/>
                    <a:pt x="0" y="796098"/>
                    <a:pt x="0" y="778595"/>
                  </a:cubicBezTo>
                  <a:lnTo>
                    <a:pt x="0" y="65993"/>
                  </a:lnTo>
                  <a:cubicBezTo>
                    <a:pt x="0" y="48491"/>
                    <a:pt x="6953" y="31705"/>
                    <a:pt x="19329" y="19329"/>
                  </a:cubicBezTo>
                  <a:cubicBezTo>
                    <a:pt x="31705" y="6953"/>
                    <a:pt x="48491" y="0"/>
                    <a:pt x="65993" y="0"/>
                  </a:cubicBezTo>
                  <a:close/>
                </a:path>
              </a:pathLst>
            </a:custGeom>
            <a:solidFill>
              <a:srgbClr val="FFFFFF"/>
            </a:solidFill>
          </p:spPr>
          <p:txBody>
            <a:bodyPr/>
            <a:lstStyle/>
            <a:p>
              <a:endParaRPr lang="en-GB"/>
            </a:p>
          </p:txBody>
        </p:sp>
        <p:sp>
          <p:nvSpPr>
            <p:cNvPr id="39" name="TextBox 39"/>
            <p:cNvSpPr txBox="1"/>
            <p:nvPr/>
          </p:nvSpPr>
          <p:spPr>
            <a:xfrm>
              <a:off x="0" y="-47625"/>
              <a:ext cx="698680" cy="892213"/>
            </a:xfrm>
            <a:prstGeom prst="rect">
              <a:avLst/>
            </a:prstGeom>
          </p:spPr>
          <p:txBody>
            <a:bodyPr lIns="50800" tIns="50800" rIns="50800" bIns="50800" rtlCol="0" anchor="ctr"/>
            <a:lstStyle/>
            <a:p>
              <a:pPr algn="ctr">
                <a:lnSpc>
                  <a:spcPts val="2659"/>
                </a:lnSpc>
              </a:pPr>
              <a:endParaRPr/>
            </a:p>
          </p:txBody>
        </p:sp>
      </p:grpSp>
      <p:sp>
        <p:nvSpPr>
          <p:cNvPr id="40" name="Freeform 40"/>
          <p:cNvSpPr/>
          <p:nvPr/>
        </p:nvSpPr>
        <p:spPr>
          <a:xfrm rot="5400000">
            <a:off x="8842983" y="7956870"/>
            <a:ext cx="665593" cy="2698215"/>
          </a:xfrm>
          <a:custGeom>
            <a:avLst/>
            <a:gdLst/>
            <a:ahLst/>
            <a:cxnLst/>
            <a:rect l="l" t="t" r="r" b="b"/>
            <a:pathLst>
              <a:path w="665593" h="2698215">
                <a:moveTo>
                  <a:pt x="0" y="0"/>
                </a:moveTo>
                <a:lnTo>
                  <a:pt x="665593" y="0"/>
                </a:lnTo>
                <a:lnTo>
                  <a:pt x="665593" y="2698215"/>
                </a:lnTo>
                <a:lnTo>
                  <a:pt x="0" y="2698215"/>
                </a:lnTo>
                <a:lnTo>
                  <a:pt x="0" y="0"/>
                </a:lnTo>
                <a:close/>
              </a:path>
            </a:pathLst>
          </a:custGeom>
          <a:blipFill>
            <a:blip r:embed="rId3">
              <a:alphaModFix amt="60000"/>
            </a:blip>
            <a:stretch>
              <a:fillRect l="-77632"/>
            </a:stretch>
          </a:blipFill>
        </p:spPr>
        <p:txBody>
          <a:bodyPr/>
          <a:lstStyle/>
          <a:p>
            <a:endParaRPr lang="en-GB"/>
          </a:p>
        </p:txBody>
      </p:sp>
      <p:grpSp>
        <p:nvGrpSpPr>
          <p:cNvPr id="41" name="Group 41"/>
          <p:cNvGrpSpPr/>
          <p:nvPr/>
        </p:nvGrpSpPr>
        <p:grpSpPr>
          <a:xfrm>
            <a:off x="7826672" y="5301980"/>
            <a:ext cx="2698215" cy="3622726"/>
            <a:chOff x="0" y="0"/>
            <a:chExt cx="698680" cy="938075"/>
          </a:xfrm>
        </p:grpSpPr>
        <p:sp>
          <p:nvSpPr>
            <p:cNvPr id="42" name="Freeform 42"/>
            <p:cNvSpPr/>
            <p:nvPr/>
          </p:nvSpPr>
          <p:spPr>
            <a:xfrm>
              <a:off x="0" y="0"/>
              <a:ext cx="698680" cy="938075"/>
            </a:xfrm>
            <a:custGeom>
              <a:avLst/>
              <a:gdLst/>
              <a:ahLst/>
              <a:cxnLst/>
              <a:rect l="l" t="t" r="r" b="b"/>
              <a:pathLst>
                <a:path w="698680" h="938075">
                  <a:moveTo>
                    <a:pt x="65993" y="0"/>
                  </a:moveTo>
                  <a:lnTo>
                    <a:pt x="632687" y="0"/>
                  </a:lnTo>
                  <a:cubicBezTo>
                    <a:pt x="650190" y="0"/>
                    <a:pt x="666975" y="6953"/>
                    <a:pt x="679351" y="19329"/>
                  </a:cubicBezTo>
                  <a:cubicBezTo>
                    <a:pt x="691727" y="31705"/>
                    <a:pt x="698680" y="48491"/>
                    <a:pt x="698680" y="65993"/>
                  </a:cubicBezTo>
                  <a:lnTo>
                    <a:pt x="698680" y="872081"/>
                  </a:lnTo>
                  <a:cubicBezTo>
                    <a:pt x="698680" y="889584"/>
                    <a:pt x="691727" y="906370"/>
                    <a:pt x="679351" y="918746"/>
                  </a:cubicBezTo>
                  <a:cubicBezTo>
                    <a:pt x="666975" y="931122"/>
                    <a:pt x="650190" y="938075"/>
                    <a:pt x="632687" y="938075"/>
                  </a:cubicBezTo>
                  <a:lnTo>
                    <a:pt x="65993" y="938075"/>
                  </a:lnTo>
                  <a:cubicBezTo>
                    <a:pt x="48491" y="938075"/>
                    <a:pt x="31705" y="931122"/>
                    <a:pt x="19329" y="918746"/>
                  </a:cubicBezTo>
                  <a:cubicBezTo>
                    <a:pt x="6953" y="906370"/>
                    <a:pt x="0" y="889584"/>
                    <a:pt x="0" y="872081"/>
                  </a:cubicBezTo>
                  <a:lnTo>
                    <a:pt x="0" y="65993"/>
                  </a:lnTo>
                  <a:cubicBezTo>
                    <a:pt x="0" y="48491"/>
                    <a:pt x="6953" y="31705"/>
                    <a:pt x="19329" y="19329"/>
                  </a:cubicBezTo>
                  <a:cubicBezTo>
                    <a:pt x="31705" y="6953"/>
                    <a:pt x="48491" y="0"/>
                    <a:pt x="65993" y="0"/>
                  </a:cubicBezTo>
                  <a:close/>
                </a:path>
              </a:pathLst>
            </a:custGeom>
            <a:solidFill>
              <a:srgbClr val="FFFFFF"/>
            </a:solidFill>
          </p:spPr>
          <p:txBody>
            <a:bodyPr/>
            <a:lstStyle/>
            <a:p>
              <a:endParaRPr lang="en-GB"/>
            </a:p>
          </p:txBody>
        </p:sp>
        <p:sp>
          <p:nvSpPr>
            <p:cNvPr id="43" name="TextBox 43"/>
            <p:cNvSpPr txBox="1"/>
            <p:nvPr/>
          </p:nvSpPr>
          <p:spPr>
            <a:xfrm>
              <a:off x="0" y="-47625"/>
              <a:ext cx="698680" cy="985700"/>
            </a:xfrm>
            <a:prstGeom prst="rect">
              <a:avLst/>
            </a:prstGeom>
          </p:spPr>
          <p:txBody>
            <a:bodyPr lIns="50800" tIns="50800" rIns="50800" bIns="50800" rtlCol="0" anchor="ctr"/>
            <a:lstStyle/>
            <a:p>
              <a:pPr algn="ctr">
                <a:lnSpc>
                  <a:spcPts val="2659"/>
                </a:lnSpc>
              </a:pPr>
              <a:endParaRPr/>
            </a:p>
          </p:txBody>
        </p:sp>
      </p:grpSp>
      <p:grpSp>
        <p:nvGrpSpPr>
          <p:cNvPr id="44" name="Group 44"/>
          <p:cNvGrpSpPr/>
          <p:nvPr/>
        </p:nvGrpSpPr>
        <p:grpSpPr>
          <a:xfrm>
            <a:off x="14660049" y="4765462"/>
            <a:ext cx="2410087" cy="2026535"/>
            <a:chOff x="0" y="0"/>
            <a:chExt cx="3213449" cy="2702047"/>
          </a:xfrm>
        </p:grpSpPr>
        <p:sp>
          <p:nvSpPr>
            <p:cNvPr id="45" name="Freeform 45"/>
            <p:cNvSpPr/>
            <p:nvPr/>
          </p:nvSpPr>
          <p:spPr>
            <a:xfrm>
              <a:off x="0" y="0"/>
              <a:ext cx="3213449" cy="2702047"/>
            </a:xfrm>
            <a:custGeom>
              <a:avLst/>
              <a:gdLst/>
              <a:ahLst/>
              <a:cxnLst/>
              <a:rect l="l" t="t" r="r" b="b"/>
              <a:pathLst>
                <a:path w="3213449" h="2702047">
                  <a:moveTo>
                    <a:pt x="0" y="0"/>
                  </a:moveTo>
                  <a:lnTo>
                    <a:pt x="3213449" y="0"/>
                  </a:lnTo>
                  <a:lnTo>
                    <a:pt x="3213449" y="2702047"/>
                  </a:lnTo>
                  <a:lnTo>
                    <a:pt x="0" y="2702047"/>
                  </a:lnTo>
                  <a:close/>
                </a:path>
              </a:pathLst>
            </a:custGeom>
            <a:blipFill>
              <a:blip r:embed="rId4">
                <a:alphaModFix amt="0"/>
              </a:blip>
              <a:stretch>
                <a:fillRect t="-18889" r="-84960" b="33168"/>
              </a:stretch>
            </a:blipFill>
          </p:spPr>
          <p:txBody>
            <a:bodyPr/>
            <a:lstStyle/>
            <a:p>
              <a:endParaRPr lang="en-GB"/>
            </a:p>
          </p:txBody>
        </p:sp>
        <p:sp>
          <p:nvSpPr>
            <p:cNvPr id="46" name="TextBox 46"/>
            <p:cNvSpPr txBox="1"/>
            <p:nvPr/>
          </p:nvSpPr>
          <p:spPr>
            <a:xfrm>
              <a:off x="0" y="0"/>
              <a:ext cx="3213449" cy="2702047"/>
            </a:xfrm>
            <a:prstGeom prst="rect">
              <a:avLst/>
            </a:prstGeom>
          </p:spPr>
          <p:txBody>
            <a:bodyPr lIns="0" tIns="0" rIns="0" bIns="0" rtlCol="0" anchor="ctr"/>
            <a:lstStyle/>
            <a:p>
              <a:pPr algn="ctr">
                <a:lnSpc>
                  <a:spcPts val="3029"/>
                </a:lnSpc>
              </a:pPr>
              <a:r>
                <a:rPr lang="en-US" sz="2524">
                  <a:solidFill>
                    <a:srgbClr val="142735"/>
                  </a:solidFill>
                  <a:latin typeface="Montserrat"/>
                  <a:ea typeface="Montserrat"/>
                  <a:cs typeface="Montserrat"/>
                  <a:sym typeface="Montserrat"/>
                </a:rPr>
                <a:t>Tests readiness, cybersecurity and published performance</a:t>
              </a:r>
            </a:p>
          </p:txBody>
        </p:sp>
      </p:grpSp>
      <p:grpSp>
        <p:nvGrpSpPr>
          <p:cNvPr id="47" name="Group 47"/>
          <p:cNvGrpSpPr/>
          <p:nvPr/>
        </p:nvGrpSpPr>
        <p:grpSpPr>
          <a:xfrm>
            <a:off x="14469619" y="3816354"/>
            <a:ext cx="2847357" cy="949108"/>
            <a:chOff x="0" y="0"/>
            <a:chExt cx="2516922" cy="838965"/>
          </a:xfrm>
        </p:grpSpPr>
        <p:sp>
          <p:nvSpPr>
            <p:cNvPr id="48" name="Freeform 48"/>
            <p:cNvSpPr/>
            <p:nvPr/>
          </p:nvSpPr>
          <p:spPr>
            <a:xfrm>
              <a:off x="0" y="0"/>
              <a:ext cx="2516922" cy="838965"/>
            </a:xfrm>
            <a:custGeom>
              <a:avLst/>
              <a:gdLst/>
              <a:ahLst/>
              <a:cxnLst/>
              <a:rect l="l" t="t" r="r" b="b"/>
              <a:pathLst>
                <a:path w="2516922" h="838965">
                  <a:moveTo>
                    <a:pt x="0" y="0"/>
                  </a:moveTo>
                  <a:lnTo>
                    <a:pt x="2516922" y="0"/>
                  </a:lnTo>
                  <a:lnTo>
                    <a:pt x="2516922" y="838965"/>
                  </a:lnTo>
                  <a:lnTo>
                    <a:pt x="0" y="838965"/>
                  </a:lnTo>
                  <a:close/>
                </a:path>
              </a:pathLst>
            </a:custGeom>
            <a:blipFill>
              <a:blip r:embed="rId4">
                <a:alphaModFix amt="0"/>
              </a:blip>
              <a:stretch>
                <a:fillRect t="-106251" r="-136145" b="-69829"/>
              </a:stretch>
            </a:blipFill>
          </p:spPr>
          <p:txBody>
            <a:bodyPr/>
            <a:lstStyle/>
            <a:p>
              <a:endParaRPr lang="en-GB"/>
            </a:p>
          </p:txBody>
        </p:sp>
        <p:sp>
          <p:nvSpPr>
            <p:cNvPr id="49" name="TextBox 49"/>
            <p:cNvSpPr txBox="1"/>
            <p:nvPr/>
          </p:nvSpPr>
          <p:spPr>
            <a:xfrm>
              <a:off x="0" y="0"/>
              <a:ext cx="2516922" cy="838965"/>
            </a:xfrm>
            <a:prstGeom prst="rect">
              <a:avLst/>
            </a:prstGeom>
          </p:spPr>
          <p:txBody>
            <a:bodyPr lIns="0" tIns="0" rIns="0" bIns="0" rtlCol="0" anchor="ctr"/>
            <a:lstStyle/>
            <a:p>
              <a:pPr algn="ctr">
                <a:lnSpc>
                  <a:spcPts val="3239"/>
                </a:lnSpc>
              </a:pPr>
              <a:r>
                <a:rPr lang="en-US" sz="2699" b="1">
                  <a:solidFill>
                    <a:srgbClr val="DA5D21"/>
                  </a:solidFill>
                  <a:latin typeface="Montserrat Bold"/>
                  <a:ea typeface="Montserrat Bold"/>
                  <a:cs typeface="Montserrat Bold"/>
                  <a:sym typeface="Montserrat Bold"/>
                </a:rPr>
                <a:t>INDEPENDENT ASSURANCE</a:t>
              </a:r>
            </a:p>
          </p:txBody>
        </p:sp>
      </p:grpSp>
      <p:grpSp>
        <p:nvGrpSpPr>
          <p:cNvPr id="50" name="Group 50"/>
          <p:cNvGrpSpPr/>
          <p:nvPr/>
        </p:nvGrpSpPr>
        <p:grpSpPr>
          <a:xfrm>
            <a:off x="11267837" y="4756282"/>
            <a:ext cx="2419502" cy="1015884"/>
            <a:chOff x="0" y="0"/>
            <a:chExt cx="3226002" cy="1354513"/>
          </a:xfrm>
        </p:grpSpPr>
        <p:sp>
          <p:nvSpPr>
            <p:cNvPr id="51" name="Freeform 51"/>
            <p:cNvSpPr/>
            <p:nvPr/>
          </p:nvSpPr>
          <p:spPr>
            <a:xfrm>
              <a:off x="0" y="0"/>
              <a:ext cx="3226003" cy="1354512"/>
            </a:xfrm>
            <a:custGeom>
              <a:avLst/>
              <a:gdLst/>
              <a:ahLst/>
              <a:cxnLst/>
              <a:rect l="l" t="t" r="r" b="b"/>
              <a:pathLst>
                <a:path w="3226003" h="1354512">
                  <a:moveTo>
                    <a:pt x="0" y="0"/>
                  </a:moveTo>
                  <a:lnTo>
                    <a:pt x="3226003" y="0"/>
                  </a:lnTo>
                  <a:lnTo>
                    <a:pt x="3226003" y="1354512"/>
                  </a:lnTo>
                  <a:lnTo>
                    <a:pt x="0" y="1354512"/>
                  </a:lnTo>
                  <a:close/>
                </a:path>
              </a:pathLst>
            </a:custGeom>
            <a:blipFill>
              <a:blip r:embed="rId4">
                <a:alphaModFix amt="0"/>
              </a:blip>
              <a:stretch>
                <a:fillRect t="-65810" r="-84240" b="-5190"/>
              </a:stretch>
            </a:blipFill>
          </p:spPr>
          <p:txBody>
            <a:bodyPr/>
            <a:lstStyle/>
            <a:p>
              <a:endParaRPr lang="en-GB"/>
            </a:p>
          </p:txBody>
        </p:sp>
        <p:sp>
          <p:nvSpPr>
            <p:cNvPr id="52" name="TextBox 52"/>
            <p:cNvSpPr txBox="1"/>
            <p:nvPr/>
          </p:nvSpPr>
          <p:spPr>
            <a:xfrm>
              <a:off x="0" y="9525"/>
              <a:ext cx="3226002" cy="1344988"/>
            </a:xfrm>
            <a:prstGeom prst="rect">
              <a:avLst/>
            </a:prstGeom>
          </p:spPr>
          <p:txBody>
            <a:bodyPr lIns="0" tIns="0" rIns="0" bIns="0" rtlCol="0" anchor="ctr"/>
            <a:lstStyle/>
            <a:p>
              <a:pPr algn="ctr">
                <a:lnSpc>
                  <a:spcPts val="3479"/>
                </a:lnSpc>
              </a:pPr>
              <a:r>
                <a:rPr lang="en-US" sz="2899" b="1">
                  <a:solidFill>
                    <a:srgbClr val="DA5D21"/>
                  </a:solidFill>
                  <a:latin typeface="Montserrat Bold"/>
                  <a:ea typeface="Montserrat Bold"/>
                  <a:cs typeface="Montserrat Bold"/>
                  <a:sym typeface="Montserrat Bold"/>
                </a:rPr>
                <a:t>ENERGY PROVIDERS</a:t>
              </a:r>
            </a:p>
          </p:txBody>
        </p:sp>
      </p:grpSp>
      <p:grpSp>
        <p:nvGrpSpPr>
          <p:cNvPr id="53" name="Group 53"/>
          <p:cNvGrpSpPr/>
          <p:nvPr/>
        </p:nvGrpSpPr>
        <p:grpSpPr>
          <a:xfrm>
            <a:off x="11201173" y="5895992"/>
            <a:ext cx="2486166" cy="2026535"/>
            <a:chOff x="0" y="0"/>
            <a:chExt cx="3314888" cy="2702047"/>
          </a:xfrm>
        </p:grpSpPr>
        <p:sp>
          <p:nvSpPr>
            <p:cNvPr id="54" name="Freeform 54"/>
            <p:cNvSpPr/>
            <p:nvPr/>
          </p:nvSpPr>
          <p:spPr>
            <a:xfrm>
              <a:off x="0" y="0"/>
              <a:ext cx="3314888" cy="2702047"/>
            </a:xfrm>
            <a:custGeom>
              <a:avLst/>
              <a:gdLst/>
              <a:ahLst/>
              <a:cxnLst/>
              <a:rect l="l" t="t" r="r" b="b"/>
              <a:pathLst>
                <a:path w="3314888" h="2702047">
                  <a:moveTo>
                    <a:pt x="0" y="0"/>
                  </a:moveTo>
                  <a:lnTo>
                    <a:pt x="3314888" y="0"/>
                  </a:lnTo>
                  <a:lnTo>
                    <a:pt x="3314888" y="2702047"/>
                  </a:lnTo>
                  <a:lnTo>
                    <a:pt x="0" y="2702047"/>
                  </a:lnTo>
                  <a:close/>
                </a:path>
              </a:pathLst>
            </a:custGeom>
            <a:blipFill>
              <a:blip r:embed="rId4">
                <a:alphaModFix amt="0"/>
              </a:blip>
              <a:stretch>
                <a:fillRect t="-18889" r="-79300" b="33168"/>
              </a:stretch>
            </a:blipFill>
          </p:spPr>
          <p:txBody>
            <a:bodyPr/>
            <a:lstStyle/>
            <a:p>
              <a:endParaRPr lang="en-GB"/>
            </a:p>
          </p:txBody>
        </p:sp>
        <p:sp>
          <p:nvSpPr>
            <p:cNvPr id="55" name="TextBox 55"/>
            <p:cNvSpPr txBox="1"/>
            <p:nvPr/>
          </p:nvSpPr>
          <p:spPr>
            <a:xfrm>
              <a:off x="0" y="0"/>
              <a:ext cx="3314888" cy="2702047"/>
            </a:xfrm>
            <a:prstGeom prst="rect">
              <a:avLst/>
            </a:prstGeom>
          </p:spPr>
          <p:txBody>
            <a:bodyPr lIns="0" tIns="0" rIns="0" bIns="0" rtlCol="0" anchor="ctr"/>
            <a:lstStyle/>
            <a:p>
              <a:pPr algn="ctr">
                <a:lnSpc>
                  <a:spcPts val="3029"/>
                </a:lnSpc>
              </a:pPr>
              <a:r>
                <a:rPr lang="en-US" sz="2524">
                  <a:solidFill>
                    <a:srgbClr val="142735"/>
                  </a:solidFill>
                  <a:latin typeface="Montserrat"/>
                  <a:ea typeface="Montserrat"/>
                  <a:cs typeface="Montserrat"/>
                  <a:sym typeface="Montserrat"/>
                </a:rPr>
                <a:t>Deliver monitored solar, storage and maintenance</a:t>
              </a:r>
            </a:p>
          </p:txBody>
        </p:sp>
      </p:grpSp>
      <p:grpSp>
        <p:nvGrpSpPr>
          <p:cNvPr id="56" name="Group 56"/>
          <p:cNvGrpSpPr/>
          <p:nvPr/>
        </p:nvGrpSpPr>
        <p:grpSpPr>
          <a:xfrm>
            <a:off x="7949231" y="5549708"/>
            <a:ext cx="2604242" cy="1039748"/>
            <a:chOff x="0" y="0"/>
            <a:chExt cx="1943526" cy="775956"/>
          </a:xfrm>
        </p:grpSpPr>
        <p:sp>
          <p:nvSpPr>
            <p:cNvPr id="57" name="Freeform 57"/>
            <p:cNvSpPr/>
            <p:nvPr/>
          </p:nvSpPr>
          <p:spPr>
            <a:xfrm>
              <a:off x="0" y="0"/>
              <a:ext cx="1943526" cy="775956"/>
            </a:xfrm>
            <a:custGeom>
              <a:avLst/>
              <a:gdLst/>
              <a:ahLst/>
              <a:cxnLst/>
              <a:rect l="l" t="t" r="r" b="b"/>
              <a:pathLst>
                <a:path w="1943526" h="775956">
                  <a:moveTo>
                    <a:pt x="0" y="0"/>
                  </a:moveTo>
                  <a:lnTo>
                    <a:pt x="1943526" y="0"/>
                  </a:lnTo>
                  <a:lnTo>
                    <a:pt x="1943526" y="775956"/>
                  </a:lnTo>
                  <a:lnTo>
                    <a:pt x="0" y="775956"/>
                  </a:lnTo>
                  <a:close/>
                </a:path>
              </a:pathLst>
            </a:custGeom>
            <a:blipFill>
              <a:blip r:embed="rId4">
                <a:alphaModFix amt="0"/>
              </a:blip>
              <a:stretch>
                <a:fillRect t="-114879" r="-205815" b="-83620"/>
              </a:stretch>
            </a:blipFill>
          </p:spPr>
          <p:txBody>
            <a:bodyPr/>
            <a:lstStyle/>
            <a:p>
              <a:endParaRPr lang="en-GB"/>
            </a:p>
          </p:txBody>
        </p:sp>
        <p:sp>
          <p:nvSpPr>
            <p:cNvPr id="58" name="TextBox 58"/>
            <p:cNvSpPr txBox="1"/>
            <p:nvPr/>
          </p:nvSpPr>
          <p:spPr>
            <a:xfrm>
              <a:off x="0" y="9525"/>
              <a:ext cx="1943526" cy="766431"/>
            </a:xfrm>
            <a:prstGeom prst="rect">
              <a:avLst/>
            </a:prstGeom>
          </p:spPr>
          <p:txBody>
            <a:bodyPr lIns="0" tIns="0" rIns="0" bIns="0" rtlCol="0" anchor="ctr"/>
            <a:lstStyle/>
            <a:p>
              <a:pPr algn="ctr">
                <a:lnSpc>
                  <a:spcPts val="3599"/>
                </a:lnSpc>
              </a:pPr>
              <a:r>
                <a:rPr lang="en-US" sz="2999" b="1">
                  <a:solidFill>
                    <a:srgbClr val="DA5D21"/>
                  </a:solidFill>
                  <a:latin typeface="Montserrat Bold"/>
                  <a:ea typeface="Montserrat Bold"/>
                  <a:cs typeface="Montserrat Bold"/>
                  <a:sym typeface="Montserrat Bold"/>
                </a:rPr>
                <a:t>OPERATORS + INFRACOS</a:t>
              </a:r>
            </a:p>
          </p:txBody>
        </p:sp>
      </p:grpSp>
      <p:grpSp>
        <p:nvGrpSpPr>
          <p:cNvPr id="59" name="Group 59"/>
          <p:cNvGrpSpPr/>
          <p:nvPr/>
        </p:nvGrpSpPr>
        <p:grpSpPr>
          <a:xfrm>
            <a:off x="7875027" y="6770610"/>
            <a:ext cx="2601506" cy="2026535"/>
            <a:chOff x="0" y="0"/>
            <a:chExt cx="3454483" cy="2690992"/>
          </a:xfrm>
        </p:grpSpPr>
        <p:sp>
          <p:nvSpPr>
            <p:cNvPr id="60" name="Freeform 60"/>
            <p:cNvSpPr/>
            <p:nvPr/>
          </p:nvSpPr>
          <p:spPr>
            <a:xfrm>
              <a:off x="0" y="0"/>
              <a:ext cx="3454483" cy="2690992"/>
            </a:xfrm>
            <a:custGeom>
              <a:avLst/>
              <a:gdLst/>
              <a:ahLst/>
              <a:cxnLst/>
              <a:rect l="l" t="t" r="r" b="b"/>
              <a:pathLst>
                <a:path w="3454483" h="2690992">
                  <a:moveTo>
                    <a:pt x="0" y="0"/>
                  </a:moveTo>
                  <a:lnTo>
                    <a:pt x="3454483" y="0"/>
                  </a:lnTo>
                  <a:lnTo>
                    <a:pt x="3454483" y="2690992"/>
                  </a:lnTo>
                  <a:lnTo>
                    <a:pt x="0" y="2690992"/>
                  </a:lnTo>
                  <a:close/>
                </a:path>
              </a:pathLst>
            </a:custGeom>
            <a:blipFill>
              <a:blip r:embed="rId4">
                <a:alphaModFix amt="0"/>
              </a:blip>
              <a:stretch>
                <a:fillRect t="-18967" r="-72054" b="32894"/>
              </a:stretch>
            </a:blipFill>
          </p:spPr>
          <p:txBody>
            <a:bodyPr/>
            <a:lstStyle/>
            <a:p>
              <a:endParaRPr lang="en-GB"/>
            </a:p>
          </p:txBody>
        </p:sp>
        <p:sp>
          <p:nvSpPr>
            <p:cNvPr id="61" name="TextBox 61"/>
            <p:cNvSpPr txBox="1"/>
            <p:nvPr/>
          </p:nvSpPr>
          <p:spPr>
            <a:xfrm>
              <a:off x="0" y="0"/>
              <a:ext cx="3454483" cy="2690992"/>
            </a:xfrm>
            <a:prstGeom prst="rect">
              <a:avLst/>
            </a:prstGeom>
          </p:spPr>
          <p:txBody>
            <a:bodyPr lIns="0" tIns="0" rIns="0" bIns="0" rtlCol="0" anchor="ctr"/>
            <a:lstStyle/>
            <a:p>
              <a:pPr algn="ctr">
                <a:lnSpc>
                  <a:spcPts val="3029"/>
                </a:lnSpc>
              </a:pPr>
              <a:r>
                <a:rPr lang="en-US" sz="2524">
                  <a:solidFill>
                    <a:srgbClr val="142735"/>
                  </a:solidFill>
                  <a:latin typeface="Montserrat"/>
                  <a:ea typeface="Montserrat"/>
                  <a:cs typeface="Montserrat"/>
                  <a:sym typeface="Montserrat"/>
                </a:rPr>
                <a:t>Provide access, backhaul, roaming options and field support</a:t>
              </a:r>
            </a:p>
          </p:txBody>
        </p:sp>
      </p:grpSp>
      <p:grpSp>
        <p:nvGrpSpPr>
          <p:cNvPr id="62" name="Group 62"/>
          <p:cNvGrpSpPr/>
          <p:nvPr/>
        </p:nvGrpSpPr>
        <p:grpSpPr>
          <a:xfrm>
            <a:off x="4621969" y="4995074"/>
            <a:ext cx="2462151" cy="592073"/>
            <a:chOff x="0" y="0"/>
            <a:chExt cx="3282868" cy="789430"/>
          </a:xfrm>
        </p:grpSpPr>
        <p:sp>
          <p:nvSpPr>
            <p:cNvPr id="63" name="Freeform 63"/>
            <p:cNvSpPr/>
            <p:nvPr/>
          </p:nvSpPr>
          <p:spPr>
            <a:xfrm>
              <a:off x="0" y="0"/>
              <a:ext cx="3282869" cy="789430"/>
            </a:xfrm>
            <a:custGeom>
              <a:avLst/>
              <a:gdLst/>
              <a:ahLst/>
              <a:cxnLst/>
              <a:rect l="l" t="t" r="r" b="b"/>
              <a:pathLst>
                <a:path w="3282869" h="789430">
                  <a:moveTo>
                    <a:pt x="0" y="0"/>
                  </a:moveTo>
                  <a:lnTo>
                    <a:pt x="3282869" y="0"/>
                  </a:lnTo>
                  <a:lnTo>
                    <a:pt x="3282869" y="789430"/>
                  </a:lnTo>
                  <a:lnTo>
                    <a:pt x="0" y="789430"/>
                  </a:lnTo>
                  <a:close/>
                </a:path>
              </a:pathLst>
            </a:custGeom>
            <a:blipFill>
              <a:blip r:embed="rId4">
                <a:alphaModFix amt="0"/>
              </a:blip>
              <a:stretch>
                <a:fillRect t="-112918" r="-81048" b="-80486"/>
              </a:stretch>
            </a:blipFill>
          </p:spPr>
          <p:txBody>
            <a:bodyPr/>
            <a:lstStyle/>
            <a:p>
              <a:endParaRPr lang="en-GB"/>
            </a:p>
          </p:txBody>
        </p:sp>
        <p:sp>
          <p:nvSpPr>
            <p:cNvPr id="64" name="TextBox 64"/>
            <p:cNvSpPr txBox="1"/>
            <p:nvPr/>
          </p:nvSpPr>
          <p:spPr>
            <a:xfrm>
              <a:off x="0" y="9525"/>
              <a:ext cx="3282868" cy="779905"/>
            </a:xfrm>
            <a:prstGeom prst="rect">
              <a:avLst/>
            </a:prstGeom>
          </p:spPr>
          <p:txBody>
            <a:bodyPr lIns="0" tIns="0" rIns="0" bIns="0" rtlCol="0" anchor="ctr"/>
            <a:lstStyle/>
            <a:p>
              <a:pPr algn="ctr">
                <a:lnSpc>
                  <a:spcPts val="3599"/>
                </a:lnSpc>
              </a:pPr>
              <a:r>
                <a:rPr lang="en-US" sz="2999" b="1">
                  <a:solidFill>
                    <a:srgbClr val="DA5D21"/>
                  </a:solidFill>
                  <a:latin typeface="Montserrat Bold"/>
                  <a:ea typeface="Montserrat Bold"/>
                  <a:cs typeface="Montserrat Bold"/>
                  <a:sym typeface="Montserrat Bold"/>
                </a:rPr>
                <a:t>NCC + USPF</a:t>
              </a:r>
            </a:p>
          </p:txBody>
        </p:sp>
      </p:grpSp>
      <p:grpSp>
        <p:nvGrpSpPr>
          <p:cNvPr id="65" name="Group 65"/>
          <p:cNvGrpSpPr/>
          <p:nvPr/>
        </p:nvGrpSpPr>
        <p:grpSpPr>
          <a:xfrm>
            <a:off x="4482016" y="5710971"/>
            <a:ext cx="2819515" cy="1645535"/>
            <a:chOff x="0" y="0"/>
            <a:chExt cx="3759354" cy="2194047"/>
          </a:xfrm>
        </p:grpSpPr>
        <p:sp>
          <p:nvSpPr>
            <p:cNvPr id="66" name="Freeform 66"/>
            <p:cNvSpPr/>
            <p:nvPr/>
          </p:nvSpPr>
          <p:spPr>
            <a:xfrm>
              <a:off x="0" y="0"/>
              <a:ext cx="3759354" cy="2194047"/>
            </a:xfrm>
            <a:custGeom>
              <a:avLst/>
              <a:gdLst/>
              <a:ahLst/>
              <a:cxnLst/>
              <a:rect l="l" t="t" r="r" b="b"/>
              <a:pathLst>
                <a:path w="3759354" h="2194047">
                  <a:moveTo>
                    <a:pt x="0" y="0"/>
                  </a:moveTo>
                  <a:lnTo>
                    <a:pt x="3759354" y="0"/>
                  </a:lnTo>
                  <a:lnTo>
                    <a:pt x="3759354" y="2194047"/>
                  </a:lnTo>
                  <a:lnTo>
                    <a:pt x="0" y="2194047"/>
                  </a:lnTo>
                  <a:close/>
                </a:path>
              </a:pathLst>
            </a:custGeom>
            <a:blipFill>
              <a:blip r:embed="rId4">
                <a:alphaModFix amt="0"/>
              </a:blip>
              <a:stretch>
                <a:fillRect t="-23263" r="-58101" b="17694"/>
              </a:stretch>
            </a:blipFill>
          </p:spPr>
          <p:txBody>
            <a:bodyPr/>
            <a:lstStyle/>
            <a:p>
              <a:endParaRPr lang="en-GB"/>
            </a:p>
          </p:txBody>
        </p:sp>
        <p:sp>
          <p:nvSpPr>
            <p:cNvPr id="67" name="TextBox 67"/>
            <p:cNvSpPr txBox="1"/>
            <p:nvPr/>
          </p:nvSpPr>
          <p:spPr>
            <a:xfrm>
              <a:off x="0" y="0"/>
              <a:ext cx="3759354" cy="2194047"/>
            </a:xfrm>
            <a:prstGeom prst="rect">
              <a:avLst/>
            </a:prstGeom>
          </p:spPr>
          <p:txBody>
            <a:bodyPr lIns="0" tIns="0" rIns="0" bIns="0" rtlCol="0" anchor="ctr"/>
            <a:lstStyle/>
            <a:p>
              <a:pPr algn="ctr">
                <a:lnSpc>
                  <a:spcPts val="3029"/>
                </a:lnSpc>
              </a:pPr>
              <a:r>
                <a:rPr lang="en-US" sz="2524">
                  <a:solidFill>
                    <a:srgbClr val="142735"/>
                  </a:solidFill>
                  <a:latin typeface="Montserrat"/>
                  <a:ea typeface="Montserrat"/>
                  <a:cs typeface="Montserrat"/>
                  <a:sym typeface="Montserrat"/>
                </a:rPr>
                <a:t>Maps gaps, coordinates spectrum and targets subsidy</a:t>
              </a:r>
            </a:p>
          </p:txBody>
        </p:sp>
      </p:grpSp>
      <p:grpSp>
        <p:nvGrpSpPr>
          <p:cNvPr id="68" name="Group 68"/>
          <p:cNvGrpSpPr/>
          <p:nvPr/>
        </p:nvGrpSpPr>
        <p:grpSpPr>
          <a:xfrm>
            <a:off x="1093517" y="4568038"/>
            <a:ext cx="2785900" cy="2026535"/>
            <a:chOff x="0" y="0"/>
            <a:chExt cx="3714533" cy="2702047"/>
          </a:xfrm>
        </p:grpSpPr>
        <p:sp>
          <p:nvSpPr>
            <p:cNvPr id="69" name="Freeform 69"/>
            <p:cNvSpPr/>
            <p:nvPr/>
          </p:nvSpPr>
          <p:spPr>
            <a:xfrm>
              <a:off x="0" y="0"/>
              <a:ext cx="3714533" cy="2702047"/>
            </a:xfrm>
            <a:custGeom>
              <a:avLst/>
              <a:gdLst/>
              <a:ahLst/>
              <a:cxnLst/>
              <a:rect l="l" t="t" r="r" b="b"/>
              <a:pathLst>
                <a:path w="3714533" h="2702047">
                  <a:moveTo>
                    <a:pt x="0" y="0"/>
                  </a:moveTo>
                  <a:lnTo>
                    <a:pt x="3714533" y="0"/>
                  </a:lnTo>
                  <a:lnTo>
                    <a:pt x="3714533" y="2702047"/>
                  </a:lnTo>
                  <a:lnTo>
                    <a:pt x="0" y="2702047"/>
                  </a:lnTo>
                  <a:close/>
                </a:path>
              </a:pathLst>
            </a:custGeom>
            <a:blipFill>
              <a:blip r:embed="rId4">
                <a:alphaModFix amt="0"/>
              </a:blip>
              <a:stretch>
                <a:fillRect t="-18889" r="-60009" b="33168"/>
              </a:stretch>
            </a:blipFill>
          </p:spPr>
          <p:txBody>
            <a:bodyPr/>
            <a:lstStyle/>
            <a:p>
              <a:endParaRPr lang="en-GB"/>
            </a:p>
          </p:txBody>
        </p:sp>
        <p:sp>
          <p:nvSpPr>
            <p:cNvPr id="70" name="TextBox 70"/>
            <p:cNvSpPr txBox="1"/>
            <p:nvPr/>
          </p:nvSpPr>
          <p:spPr>
            <a:xfrm>
              <a:off x="0" y="0"/>
              <a:ext cx="3714533" cy="2702047"/>
            </a:xfrm>
            <a:prstGeom prst="rect">
              <a:avLst/>
            </a:prstGeom>
          </p:spPr>
          <p:txBody>
            <a:bodyPr lIns="0" tIns="0" rIns="0" bIns="0" rtlCol="0" anchor="ctr"/>
            <a:lstStyle/>
            <a:p>
              <a:pPr algn="ctr">
                <a:lnSpc>
                  <a:spcPts val="3029"/>
                </a:lnSpc>
              </a:pPr>
              <a:r>
                <a:rPr lang="en-US" sz="2524">
                  <a:solidFill>
                    <a:srgbClr val="010157"/>
                  </a:solidFill>
                  <a:latin typeface="Montserrat"/>
                  <a:ea typeface="Montserrat"/>
                  <a:cs typeface="Montserrat"/>
                  <a:sym typeface="Montserrat"/>
                </a:rPr>
                <a:t>Owns service standard, election workflow and acceptance</a:t>
              </a:r>
            </a:p>
          </p:txBody>
        </p:sp>
      </p:grpSp>
      <p:grpSp>
        <p:nvGrpSpPr>
          <p:cNvPr id="71" name="Group 71"/>
          <p:cNvGrpSpPr/>
          <p:nvPr/>
        </p:nvGrpSpPr>
        <p:grpSpPr>
          <a:xfrm>
            <a:off x="1438275" y="3816354"/>
            <a:ext cx="2124670" cy="577734"/>
            <a:chOff x="0" y="0"/>
            <a:chExt cx="2832894" cy="770313"/>
          </a:xfrm>
        </p:grpSpPr>
        <p:sp>
          <p:nvSpPr>
            <p:cNvPr id="72" name="Freeform 72"/>
            <p:cNvSpPr/>
            <p:nvPr/>
          </p:nvSpPr>
          <p:spPr>
            <a:xfrm>
              <a:off x="0" y="0"/>
              <a:ext cx="2832894" cy="770313"/>
            </a:xfrm>
            <a:custGeom>
              <a:avLst/>
              <a:gdLst/>
              <a:ahLst/>
              <a:cxnLst/>
              <a:rect l="l" t="t" r="r" b="b"/>
              <a:pathLst>
                <a:path w="2832894" h="770313">
                  <a:moveTo>
                    <a:pt x="0" y="0"/>
                  </a:moveTo>
                  <a:lnTo>
                    <a:pt x="2832894" y="0"/>
                  </a:lnTo>
                  <a:lnTo>
                    <a:pt x="2832894" y="770313"/>
                  </a:lnTo>
                  <a:lnTo>
                    <a:pt x="0" y="770313"/>
                  </a:lnTo>
                  <a:close/>
                </a:path>
              </a:pathLst>
            </a:custGeom>
            <a:blipFill>
              <a:blip r:embed="rId4">
                <a:alphaModFix amt="0"/>
              </a:blip>
              <a:stretch>
                <a:fillRect t="-115720" r="-109806" b="-84965"/>
              </a:stretch>
            </a:blipFill>
          </p:spPr>
          <p:txBody>
            <a:bodyPr/>
            <a:lstStyle/>
            <a:p>
              <a:endParaRPr lang="en-GB"/>
            </a:p>
          </p:txBody>
        </p:sp>
        <p:sp>
          <p:nvSpPr>
            <p:cNvPr id="73" name="TextBox 73"/>
            <p:cNvSpPr txBox="1"/>
            <p:nvPr/>
          </p:nvSpPr>
          <p:spPr>
            <a:xfrm>
              <a:off x="0" y="9525"/>
              <a:ext cx="2832894" cy="760788"/>
            </a:xfrm>
            <a:prstGeom prst="rect">
              <a:avLst/>
            </a:prstGeom>
          </p:spPr>
          <p:txBody>
            <a:bodyPr lIns="0" tIns="0" rIns="0" bIns="0" rtlCol="0" anchor="ctr"/>
            <a:lstStyle/>
            <a:p>
              <a:pPr algn="ctr">
                <a:lnSpc>
                  <a:spcPts val="3479"/>
                </a:lnSpc>
              </a:pPr>
              <a:r>
                <a:rPr lang="en-US" sz="2899" b="1">
                  <a:solidFill>
                    <a:srgbClr val="DF6421"/>
                  </a:solidFill>
                  <a:latin typeface="Montserrat Bold"/>
                  <a:ea typeface="Montserrat Bold"/>
                  <a:cs typeface="Montserrat Bold"/>
                  <a:sym typeface="Montserrat Bold"/>
                </a:rPr>
                <a:t>INEC</a:t>
              </a:r>
            </a:p>
          </p:txBody>
        </p:sp>
      </p:grpSp>
      <p:grpSp>
        <p:nvGrpSpPr>
          <p:cNvPr id="74" name="Group 74"/>
          <p:cNvGrpSpPr/>
          <p:nvPr/>
        </p:nvGrpSpPr>
        <p:grpSpPr>
          <a:xfrm>
            <a:off x="511681" y="8924706"/>
            <a:ext cx="7859629" cy="929457"/>
            <a:chOff x="0" y="0"/>
            <a:chExt cx="10479505" cy="1239276"/>
          </a:xfrm>
        </p:grpSpPr>
        <p:sp>
          <p:nvSpPr>
            <p:cNvPr id="75" name="Freeform 75"/>
            <p:cNvSpPr/>
            <p:nvPr/>
          </p:nvSpPr>
          <p:spPr>
            <a:xfrm>
              <a:off x="0" y="0"/>
              <a:ext cx="10479505" cy="1239276"/>
            </a:xfrm>
            <a:custGeom>
              <a:avLst/>
              <a:gdLst/>
              <a:ahLst/>
              <a:cxnLst/>
              <a:rect l="l" t="t" r="r" b="b"/>
              <a:pathLst>
                <a:path w="10479505" h="1239276">
                  <a:moveTo>
                    <a:pt x="0" y="0"/>
                  </a:moveTo>
                  <a:lnTo>
                    <a:pt x="10479505" y="0"/>
                  </a:lnTo>
                  <a:lnTo>
                    <a:pt x="10479505" y="1239276"/>
                  </a:lnTo>
                  <a:lnTo>
                    <a:pt x="0" y="1239276"/>
                  </a:lnTo>
                  <a:close/>
                </a:path>
              </a:pathLst>
            </a:custGeom>
            <a:blipFill>
              <a:blip r:embed="rId4">
                <a:alphaModFix amt="0"/>
              </a:blip>
              <a:stretch>
                <a:fillRect t="-296197" r="-108687" b="-291503"/>
              </a:stretch>
            </a:blipFill>
          </p:spPr>
          <p:txBody>
            <a:bodyPr/>
            <a:lstStyle/>
            <a:p>
              <a:endParaRPr lang="en-GB"/>
            </a:p>
          </p:txBody>
        </p:sp>
        <p:sp>
          <p:nvSpPr>
            <p:cNvPr id="76" name="TextBox 76"/>
            <p:cNvSpPr txBox="1"/>
            <p:nvPr/>
          </p:nvSpPr>
          <p:spPr>
            <a:xfrm>
              <a:off x="0" y="-9525"/>
              <a:ext cx="10479505" cy="1248801"/>
            </a:xfrm>
            <a:prstGeom prst="rect">
              <a:avLst/>
            </a:prstGeom>
          </p:spPr>
          <p:txBody>
            <a:bodyPr lIns="0" tIns="0" rIns="0" bIns="0" rtlCol="0" anchor="ctr"/>
            <a:lstStyle/>
            <a:p>
              <a:pPr algn="ctr">
                <a:lnSpc>
                  <a:spcPts val="3224"/>
                </a:lnSpc>
              </a:pPr>
              <a:r>
                <a:rPr lang="en-US" sz="2687" b="1">
                  <a:solidFill>
                    <a:srgbClr val="010157"/>
                  </a:solidFill>
                  <a:latin typeface="Montserrat Bold"/>
                  <a:ea typeface="Montserrat Bold"/>
                  <a:cs typeface="Montserrat Bold"/>
                  <a:sym typeface="Montserrat Bold"/>
                </a:rPr>
                <a:t>Shared geospatial data, one service specification and one incident vocabulary</a:t>
              </a:r>
            </a:p>
          </p:txBody>
        </p:sp>
      </p:grpSp>
      <p:grpSp>
        <p:nvGrpSpPr>
          <p:cNvPr id="77" name="Group 77"/>
          <p:cNvGrpSpPr/>
          <p:nvPr/>
        </p:nvGrpSpPr>
        <p:grpSpPr>
          <a:xfrm>
            <a:off x="1093517" y="1054908"/>
            <a:ext cx="16241983" cy="1809984"/>
            <a:chOff x="0" y="0"/>
            <a:chExt cx="21655977" cy="2413312"/>
          </a:xfrm>
        </p:grpSpPr>
        <p:sp>
          <p:nvSpPr>
            <p:cNvPr id="78" name="Freeform 78"/>
            <p:cNvSpPr/>
            <p:nvPr/>
          </p:nvSpPr>
          <p:spPr>
            <a:xfrm>
              <a:off x="0" y="0"/>
              <a:ext cx="21655977" cy="2413311"/>
            </a:xfrm>
            <a:custGeom>
              <a:avLst/>
              <a:gdLst/>
              <a:ahLst/>
              <a:cxnLst/>
              <a:rect l="l" t="t" r="r" b="b"/>
              <a:pathLst>
                <a:path w="21655977" h="2413311">
                  <a:moveTo>
                    <a:pt x="0" y="0"/>
                  </a:moveTo>
                  <a:lnTo>
                    <a:pt x="21655977" y="0"/>
                  </a:lnTo>
                  <a:lnTo>
                    <a:pt x="21655977" y="2413311"/>
                  </a:lnTo>
                  <a:lnTo>
                    <a:pt x="0" y="2413311"/>
                  </a:lnTo>
                  <a:close/>
                </a:path>
              </a:pathLst>
            </a:custGeom>
            <a:blipFill>
              <a:blip r:embed="rId4">
                <a:alphaModFix amt="0"/>
              </a:blip>
              <a:stretch>
                <a:fillRect t="-148945" r="-985" b="-104201"/>
              </a:stretch>
            </a:blipFill>
          </p:spPr>
          <p:txBody>
            <a:bodyPr/>
            <a:lstStyle/>
            <a:p>
              <a:endParaRPr lang="en-GB"/>
            </a:p>
          </p:txBody>
        </p:sp>
        <p:sp>
          <p:nvSpPr>
            <p:cNvPr id="79" name="TextBox 79"/>
            <p:cNvSpPr txBox="1"/>
            <p:nvPr/>
          </p:nvSpPr>
          <p:spPr>
            <a:xfrm>
              <a:off x="0" y="0"/>
              <a:ext cx="21655977" cy="2413312"/>
            </a:xfrm>
            <a:prstGeom prst="rect">
              <a:avLst/>
            </a:prstGeom>
          </p:spPr>
          <p:txBody>
            <a:bodyPr lIns="0" tIns="0" rIns="0" bIns="0" rtlCol="0" anchor="ctr"/>
            <a:lstStyle/>
            <a:p>
              <a:pPr algn="ctr">
                <a:lnSpc>
                  <a:spcPts val="6179"/>
                </a:lnSpc>
              </a:pPr>
              <a:r>
                <a:rPr lang="en-US" sz="5149" b="1">
                  <a:solidFill>
                    <a:srgbClr val="010157"/>
                  </a:solidFill>
                  <a:latin typeface="Montserrat Bold"/>
                  <a:ea typeface="Montserrat Bold"/>
                  <a:cs typeface="Montserrat Bold"/>
                  <a:sym typeface="Montserrat Bold"/>
                </a:rPr>
                <a:t>One delivery model can align public and private capacity</a:t>
              </a:r>
            </a:p>
          </p:txBody>
        </p:sp>
      </p:grpSp>
      <p:sp>
        <p:nvSpPr>
          <p:cNvPr id="80" name="Freeform 80"/>
          <p:cNvSpPr/>
          <p:nvPr/>
        </p:nvSpPr>
        <p:spPr>
          <a:xfrm>
            <a:off x="13339120" y="8619974"/>
            <a:ext cx="4061699" cy="1941154"/>
          </a:xfrm>
          <a:custGeom>
            <a:avLst/>
            <a:gdLst/>
            <a:ahLst/>
            <a:cxnLst/>
            <a:rect l="l" t="t" r="r" b="b"/>
            <a:pathLst>
              <a:path w="4061699" h="1941154">
                <a:moveTo>
                  <a:pt x="0" y="0"/>
                </a:moveTo>
                <a:lnTo>
                  <a:pt x="4061698" y="0"/>
                </a:lnTo>
                <a:lnTo>
                  <a:pt x="4061698" y="1941154"/>
                </a:lnTo>
                <a:lnTo>
                  <a:pt x="0" y="1941154"/>
                </a:lnTo>
                <a:lnTo>
                  <a:pt x="0" y="0"/>
                </a:lnTo>
                <a:close/>
              </a:path>
            </a:pathLst>
          </a:custGeom>
          <a:blipFill>
            <a:blip r:embed="rId5"/>
            <a:stretch>
              <a:fillRect/>
            </a:stretch>
          </a:blipFill>
        </p:spPr>
        <p:txBody>
          <a:bodyPr/>
          <a:lstStyle/>
          <a:p>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50816" y="8643938"/>
            <a:ext cx="17637184" cy="1042987"/>
            <a:chOff x="0" y="0"/>
            <a:chExt cx="4864086" cy="287641"/>
          </a:xfrm>
        </p:grpSpPr>
        <p:sp>
          <p:nvSpPr>
            <p:cNvPr id="3" name="Freeform 3"/>
            <p:cNvSpPr/>
            <p:nvPr/>
          </p:nvSpPr>
          <p:spPr>
            <a:xfrm>
              <a:off x="0" y="0"/>
              <a:ext cx="4864086" cy="287641"/>
            </a:xfrm>
            <a:custGeom>
              <a:avLst/>
              <a:gdLst/>
              <a:ahLst/>
              <a:cxnLst/>
              <a:rect l="l" t="t" r="r" b="b"/>
              <a:pathLst>
                <a:path w="4864086" h="287641">
                  <a:moveTo>
                    <a:pt x="0" y="0"/>
                  </a:moveTo>
                  <a:lnTo>
                    <a:pt x="4660886" y="0"/>
                  </a:lnTo>
                  <a:lnTo>
                    <a:pt x="4864086" y="143821"/>
                  </a:lnTo>
                  <a:lnTo>
                    <a:pt x="4660886" y="287641"/>
                  </a:lnTo>
                  <a:lnTo>
                    <a:pt x="0" y="287641"/>
                  </a:lnTo>
                  <a:lnTo>
                    <a:pt x="203200" y="143821"/>
                  </a:lnTo>
                  <a:lnTo>
                    <a:pt x="0" y="0"/>
                  </a:lnTo>
                  <a:close/>
                </a:path>
              </a:pathLst>
            </a:custGeom>
            <a:solidFill>
              <a:srgbClr val="010157"/>
            </a:solidFill>
          </p:spPr>
          <p:txBody>
            <a:bodyPr/>
            <a:lstStyle/>
            <a:p>
              <a:endParaRPr lang="en-GB"/>
            </a:p>
          </p:txBody>
        </p:sp>
        <p:sp>
          <p:nvSpPr>
            <p:cNvPr id="4" name="TextBox 4"/>
            <p:cNvSpPr txBox="1"/>
            <p:nvPr/>
          </p:nvSpPr>
          <p:spPr>
            <a:xfrm>
              <a:off x="177800" y="0"/>
              <a:ext cx="4610086" cy="287641"/>
            </a:xfrm>
            <a:prstGeom prst="rect">
              <a:avLst/>
            </a:prstGeom>
          </p:spPr>
          <p:txBody>
            <a:bodyPr lIns="50800" tIns="50800" rIns="50800" bIns="50800" rtlCol="0" anchor="ctr"/>
            <a:lstStyle/>
            <a:p>
              <a:pPr algn="ctr">
                <a:lnSpc>
                  <a:spcPts val="1889"/>
                </a:lnSpc>
              </a:pPr>
              <a:endParaRPr/>
            </a:p>
          </p:txBody>
        </p:sp>
      </p:grpSp>
      <p:grpSp>
        <p:nvGrpSpPr>
          <p:cNvPr id="5" name="Group 5"/>
          <p:cNvGrpSpPr/>
          <p:nvPr/>
        </p:nvGrpSpPr>
        <p:grpSpPr>
          <a:xfrm>
            <a:off x="-1092580" y="8643938"/>
            <a:ext cx="18108993" cy="1042987"/>
            <a:chOff x="0" y="0"/>
            <a:chExt cx="4994204" cy="287641"/>
          </a:xfrm>
        </p:grpSpPr>
        <p:sp>
          <p:nvSpPr>
            <p:cNvPr id="6" name="Freeform 6"/>
            <p:cNvSpPr/>
            <p:nvPr/>
          </p:nvSpPr>
          <p:spPr>
            <a:xfrm>
              <a:off x="0" y="0"/>
              <a:ext cx="4994204" cy="287641"/>
            </a:xfrm>
            <a:custGeom>
              <a:avLst/>
              <a:gdLst/>
              <a:ahLst/>
              <a:cxnLst/>
              <a:rect l="l" t="t" r="r" b="b"/>
              <a:pathLst>
                <a:path w="4994204" h="287641">
                  <a:moveTo>
                    <a:pt x="0" y="0"/>
                  </a:moveTo>
                  <a:lnTo>
                    <a:pt x="4791004" y="0"/>
                  </a:lnTo>
                  <a:lnTo>
                    <a:pt x="4994204" y="143821"/>
                  </a:lnTo>
                  <a:lnTo>
                    <a:pt x="4791004" y="287641"/>
                  </a:lnTo>
                  <a:lnTo>
                    <a:pt x="0" y="287641"/>
                  </a:lnTo>
                  <a:lnTo>
                    <a:pt x="203200" y="143821"/>
                  </a:lnTo>
                  <a:lnTo>
                    <a:pt x="0" y="0"/>
                  </a:lnTo>
                  <a:close/>
                </a:path>
              </a:pathLst>
            </a:custGeom>
            <a:solidFill>
              <a:srgbClr val="DF6421"/>
            </a:solidFill>
          </p:spPr>
          <p:txBody>
            <a:bodyPr/>
            <a:lstStyle/>
            <a:p>
              <a:endParaRPr lang="en-GB"/>
            </a:p>
          </p:txBody>
        </p:sp>
        <p:sp>
          <p:nvSpPr>
            <p:cNvPr id="7" name="TextBox 7"/>
            <p:cNvSpPr txBox="1"/>
            <p:nvPr/>
          </p:nvSpPr>
          <p:spPr>
            <a:xfrm>
              <a:off x="177800" y="0"/>
              <a:ext cx="4740204" cy="287641"/>
            </a:xfrm>
            <a:prstGeom prst="rect">
              <a:avLst/>
            </a:prstGeom>
          </p:spPr>
          <p:txBody>
            <a:bodyPr lIns="50800" tIns="50800" rIns="50800" bIns="50800" rtlCol="0" anchor="ctr"/>
            <a:lstStyle/>
            <a:p>
              <a:pPr algn="ctr">
                <a:lnSpc>
                  <a:spcPts val="1889"/>
                </a:lnSpc>
              </a:pPr>
              <a:endParaRPr/>
            </a:p>
          </p:txBody>
        </p:sp>
      </p:grpSp>
      <p:grpSp>
        <p:nvGrpSpPr>
          <p:cNvPr id="8" name="Group 8"/>
          <p:cNvGrpSpPr/>
          <p:nvPr/>
        </p:nvGrpSpPr>
        <p:grpSpPr>
          <a:xfrm>
            <a:off x="16716375" y="9644062"/>
            <a:ext cx="600075" cy="314325"/>
            <a:chOff x="0" y="0"/>
            <a:chExt cx="800100" cy="419100"/>
          </a:xfrm>
        </p:grpSpPr>
        <p:sp>
          <p:nvSpPr>
            <p:cNvPr id="9" name="Freeform 9"/>
            <p:cNvSpPr/>
            <p:nvPr/>
          </p:nvSpPr>
          <p:spPr>
            <a:xfrm>
              <a:off x="0" y="0"/>
              <a:ext cx="800100" cy="419100"/>
            </a:xfrm>
            <a:custGeom>
              <a:avLst/>
              <a:gdLst/>
              <a:ahLst/>
              <a:cxnLst/>
              <a:rect l="l" t="t" r="r" b="b"/>
              <a:pathLst>
                <a:path w="800100" h="419100">
                  <a:moveTo>
                    <a:pt x="0" y="0"/>
                  </a:moveTo>
                  <a:lnTo>
                    <a:pt x="800100" y="0"/>
                  </a:lnTo>
                  <a:lnTo>
                    <a:pt x="800100" y="419100"/>
                  </a:lnTo>
                  <a:lnTo>
                    <a:pt x="0" y="419100"/>
                  </a:lnTo>
                  <a:close/>
                </a:path>
              </a:pathLst>
            </a:custGeom>
            <a:blipFill>
              <a:blip r:embed="rId3">
                <a:alphaModFix amt="0"/>
              </a:blip>
              <a:stretch>
                <a:fillRect l="-17206" r="-17206"/>
              </a:stretch>
            </a:blipFill>
          </p:spPr>
          <p:txBody>
            <a:bodyPr/>
            <a:lstStyle/>
            <a:p>
              <a:endParaRPr lang="en-GB"/>
            </a:p>
          </p:txBody>
        </p:sp>
        <p:sp>
          <p:nvSpPr>
            <p:cNvPr id="10" name="TextBox 10"/>
            <p:cNvSpPr txBox="1"/>
            <p:nvPr/>
          </p:nvSpPr>
          <p:spPr>
            <a:xfrm>
              <a:off x="0" y="0"/>
              <a:ext cx="800100" cy="419100"/>
            </a:xfrm>
            <a:prstGeom prst="rect">
              <a:avLst/>
            </a:prstGeom>
          </p:spPr>
          <p:txBody>
            <a:bodyPr lIns="0" tIns="0" rIns="0" bIns="0" rtlCol="0" anchor="ctr"/>
            <a:lstStyle/>
            <a:p>
              <a:pPr algn="r">
                <a:lnSpc>
                  <a:spcPts val="1620"/>
                </a:lnSpc>
              </a:pPr>
              <a:r>
                <a:rPr lang="en-US" sz="1350" b="1">
                  <a:solidFill>
                    <a:srgbClr val="FFFFFF"/>
                  </a:solidFill>
                  <a:latin typeface="Montserrat Bold"/>
                  <a:ea typeface="Montserrat Bold"/>
                  <a:cs typeface="Montserrat Bold"/>
                  <a:sym typeface="Montserrat Bold"/>
                </a:rPr>
                <a:t>13</a:t>
              </a:r>
            </a:p>
          </p:txBody>
        </p:sp>
      </p:grpSp>
      <p:grpSp>
        <p:nvGrpSpPr>
          <p:cNvPr id="11" name="Group 11"/>
          <p:cNvGrpSpPr/>
          <p:nvPr/>
        </p:nvGrpSpPr>
        <p:grpSpPr>
          <a:xfrm>
            <a:off x="1028700" y="761766"/>
            <a:ext cx="16402050" cy="1809984"/>
            <a:chOff x="0" y="0"/>
            <a:chExt cx="21869400" cy="2413312"/>
          </a:xfrm>
        </p:grpSpPr>
        <p:sp>
          <p:nvSpPr>
            <p:cNvPr id="12" name="Freeform 12"/>
            <p:cNvSpPr/>
            <p:nvPr/>
          </p:nvSpPr>
          <p:spPr>
            <a:xfrm>
              <a:off x="0" y="0"/>
              <a:ext cx="21869400" cy="2413311"/>
            </a:xfrm>
            <a:custGeom>
              <a:avLst/>
              <a:gdLst/>
              <a:ahLst/>
              <a:cxnLst/>
              <a:rect l="l" t="t" r="r" b="b"/>
              <a:pathLst>
                <a:path w="21869400" h="2413311">
                  <a:moveTo>
                    <a:pt x="0" y="0"/>
                  </a:moveTo>
                  <a:lnTo>
                    <a:pt x="21869400" y="0"/>
                  </a:lnTo>
                  <a:lnTo>
                    <a:pt x="21869400" y="2413311"/>
                  </a:lnTo>
                  <a:lnTo>
                    <a:pt x="0" y="2413311"/>
                  </a:lnTo>
                  <a:close/>
                </a:path>
              </a:pathLst>
            </a:custGeom>
            <a:blipFill>
              <a:blip r:embed="rId3">
                <a:alphaModFix amt="0"/>
              </a:blip>
              <a:stretch>
                <a:fillRect t="-148945" b="-104201"/>
              </a:stretch>
            </a:blipFill>
          </p:spPr>
          <p:txBody>
            <a:bodyPr/>
            <a:lstStyle/>
            <a:p>
              <a:endParaRPr lang="en-GB"/>
            </a:p>
          </p:txBody>
        </p:sp>
        <p:sp>
          <p:nvSpPr>
            <p:cNvPr id="13" name="TextBox 13"/>
            <p:cNvSpPr txBox="1"/>
            <p:nvPr/>
          </p:nvSpPr>
          <p:spPr>
            <a:xfrm>
              <a:off x="0" y="0"/>
              <a:ext cx="21869400" cy="2413312"/>
            </a:xfrm>
            <a:prstGeom prst="rect">
              <a:avLst/>
            </a:prstGeom>
          </p:spPr>
          <p:txBody>
            <a:bodyPr lIns="0" tIns="0" rIns="0" bIns="0" rtlCol="0" anchor="ctr"/>
            <a:lstStyle/>
            <a:p>
              <a:pPr algn="l">
                <a:lnSpc>
                  <a:spcPts val="6179"/>
                </a:lnSpc>
              </a:pPr>
              <a:r>
                <a:rPr lang="en-US" sz="5149" b="1">
                  <a:solidFill>
                    <a:srgbClr val="010157"/>
                  </a:solidFill>
                  <a:latin typeface="Montserrat Bold"/>
                  <a:ea typeface="Montserrat Bold"/>
                  <a:cs typeface="Montserrat Bold"/>
                  <a:sym typeface="Montserrat Bold"/>
                </a:rPr>
                <a:t>Funding should target the gap, not duplicate viable networks</a:t>
              </a:r>
            </a:p>
          </p:txBody>
        </p:sp>
      </p:grpSp>
      <p:grpSp>
        <p:nvGrpSpPr>
          <p:cNvPr id="14" name="Group 14"/>
          <p:cNvGrpSpPr/>
          <p:nvPr/>
        </p:nvGrpSpPr>
        <p:grpSpPr>
          <a:xfrm>
            <a:off x="857250" y="2800350"/>
            <a:ext cx="16402050" cy="1171575"/>
            <a:chOff x="0" y="0"/>
            <a:chExt cx="21869400" cy="1562100"/>
          </a:xfrm>
        </p:grpSpPr>
        <p:sp>
          <p:nvSpPr>
            <p:cNvPr id="15" name="Freeform 15"/>
            <p:cNvSpPr/>
            <p:nvPr/>
          </p:nvSpPr>
          <p:spPr>
            <a:xfrm>
              <a:off x="0" y="0"/>
              <a:ext cx="21869400" cy="1562100"/>
            </a:xfrm>
            <a:custGeom>
              <a:avLst/>
              <a:gdLst/>
              <a:ahLst/>
              <a:cxnLst/>
              <a:rect l="l" t="t" r="r" b="b"/>
              <a:pathLst>
                <a:path w="21869400" h="1562100">
                  <a:moveTo>
                    <a:pt x="0" y="266700"/>
                  </a:moveTo>
                  <a:cubicBezTo>
                    <a:pt x="0" y="119380"/>
                    <a:pt x="119380" y="0"/>
                    <a:pt x="266700" y="0"/>
                  </a:cubicBezTo>
                  <a:lnTo>
                    <a:pt x="21602700" y="0"/>
                  </a:lnTo>
                  <a:cubicBezTo>
                    <a:pt x="21750020" y="0"/>
                    <a:pt x="21869400" y="119380"/>
                    <a:pt x="21869400" y="266700"/>
                  </a:cubicBezTo>
                  <a:lnTo>
                    <a:pt x="21869400" y="1295400"/>
                  </a:lnTo>
                  <a:cubicBezTo>
                    <a:pt x="21869400" y="1442720"/>
                    <a:pt x="21750020" y="1562100"/>
                    <a:pt x="21602700" y="1562100"/>
                  </a:cubicBezTo>
                  <a:lnTo>
                    <a:pt x="266700" y="1562100"/>
                  </a:lnTo>
                  <a:cubicBezTo>
                    <a:pt x="119380" y="1562100"/>
                    <a:pt x="0" y="1442720"/>
                    <a:pt x="0" y="1295400"/>
                  </a:cubicBezTo>
                  <a:close/>
                </a:path>
              </a:pathLst>
            </a:custGeom>
            <a:solidFill>
              <a:srgbClr val="DDDEDE"/>
            </a:solidFill>
          </p:spPr>
          <p:txBody>
            <a:bodyPr/>
            <a:lstStyle/>
            <a:p>
              <a:endParaRPr lang="en-GB"/>
            </a:p>
          </p:txBody>
        </p:sp>
      </p:grpSp>
      <p:grpSp>
        <p:nvGrpSpPr>
          <p:cNvPr id="16" name="Group 16"/>
          <p:cNvGrpSpPr/>
          <p:nvPr/>
        </p:nvGrpSpPr>
        <p:grpSpPr>
          <a:xfrm>
            <a:off x="1143000" y="3214687"/>
            <a:ext cx="3571875" cy="905593"/>
            <a:chOff x="0" y="0"/>
            <a:chExt cx="4762500" cy="1207457"/>
          </a:xfrm>
        </p:grpSpPr>
        <p:sp>
          <p:nvSpPr>
            <p:cNvPr id="17" name="Freeform 17"/>
            <p:cNvSpPr/>
            <p:nvPr/>
          </p:nvSpPr>
          <p:spPr>
            <a:xfrm>
              <a:off x="0" y="0"/>
              <a:ext cx="4762500" cy="1207457"/>
            </a:xfrm>
            <a:custGeom>
              <a:avLst/>
              <a:gdLst/>
              <a:ahLst/>
              <a:cxnLst/>
              <a:rect l="l" t="t" r="r" b="b"/>
              <a:pathLst>
                <a:path w="4762500" h="1207457">
                  <a:moveTo>
                    <a:pt x="0" y="0"/>
                  </a:moveTo>
                  <a:lnTo>
                    <a:pt x="4762500" y="0"/>
                  </a:lnTo>
                  <a:lnTo>
                    <a:pt x="4762500" y="1207457"/>
                  </a:lnTo>
                  <a:lnTo>
                    <a:pt x="0" y="1207457"/>
                  </a:lnTo>
                  <a:close/>
                </a:path>
              </a:pathLst>
            </a:custGeom>
            <a:blipFill>
              <a:blip r:embed="rId3">
                <a:alphaModFix amt="0"/>
              </a:blip>
              <a:stretch>
                <a:fillRect t="-57921" b="4214"/>
              </a:stretch>
            </a:blipFill>
          </p:spPr>
          <p:txBody>
            <a:bodyPr/>
            <a:lstStyle/>
            <a:p>
              <a:endParaRPr lang="en-GB"/>
            </a:p>
          </p:txBody>
        </p:sp>
        <p:sp>
          <p:nvSpPr>
            <p:cNvPr id="18" name="TextBox 18"/>
            <p:cNvSpPr txBox="1"/>
            <p:nvPr/>
          </p:nvSpPr>
          <p:spPr>
            <a:xfrm>
              <a:off x="0" y="0"/>
              <a:ext cx="4762500" cy="1207457"/>
            </a:xfrm>
            <a:prstGeom prst="rect">
              <a:avLst/>
            </a:prstGeom>
          </p:spPr>
          <p:txBody>
            <a:bodyPr lIns="0" tIns="0" rIns="0" bIns="0" rtlCol="0" anchor="ctr"/>
            <a:lstStyle/>
            <a:p>
              <a:pPr algn="l">
                <a:lnSpc>
                  <a:spcPts val="3104"/>
                </a:lnSpc>
              </a:pPr>
              <a:r>
                <a:rPr lang="en-US" sz="2587" b="1">
                  <a:solidFill>
                    <a:srgbClr val="010157"/>
                  </a:solidFill>
                  <a:latin typeface="Montserrat Bold"/>
                  <a:ea typeface="Montserrat Bold"/>
                  <a:cs typeface="Montserrat Bold"/>
                  <a:sym typeface="Montserrat Bold"/>
                </a:rPr>
                <a:t>COMMERCIAL COVERAGE</a:t>
              </a:r>
            </a:p>
          </p:txBody>
        </p:sp>
      </p:grpSp>
      <p:grpSp>
        <p:nvGrpSpPr>
          <p:cNvPr id="19" name="Group 19"/>
          <p:cNvGrpSpPr/>
          <p:nvPr/>
        </p:nvGrpSpPr>
        <p:grpSpPr>
          <a:xfrm>
            <a:off x="4914900" y="2943225"/>
            <a:ext cx="6143625" cy="883535"/>
            <a:chOff x="0" y="0"/>
            <a:chExt cx="8191500" cy="1178047"/>
          </a:xfrm>
        </p:grpSpPr>
        <p:sp>
          <p:nvSpPr>
            <p:cNvPr id="20" name="Freeform 20"/>
            <p:cNvSpPr/>
            <p:nvPr/>
          </p:nvSpPr>
          <p:spPr>
            <a:xfrm>
              <a:off x="0" y="0"/>
              <a:ext cx="8191500" cy="1178047"/>
            </a:xfrm>
            <a:custGeom>
              <a:avLst/>
              <a:gdLst/>
              <a:ahLst/>
              <a:cxnLst/>
              <a:rect l="l" t="t" r="r" b="b"/>
              <a:pathLst>
                <a:path w="8191500" h="1178047">
                  <a:moveTo>
                    <a:pt x="0" y="0"/>
                  </a:moveTo>
                  <a:lnTo>
                    <a:pt x="8191500" y="0"/>
                  </a:lnTo>
                  <a:lnTo>
                    <a:pt x="8191500" y="1178047"/>
                  </a:lnTo>
                  <a:lnTo>
                    <a:pt x="0" y="1178047"/>
                  </a:lnTo>
                  <a:close/>
                </a:path>
              </a:pathLst>
            </a:custGeom>
            <a:blipFill>
              <a:blip r:embed="rId3">
                <a:alphaModFix amt="0"/>
              </a:blip>
              <a:stretch>
                <a:fillRect t="-90210" b="-80766"/>
              </a:stretch>
            </a:blipFill>
          </p:spPr>
          <p:txBody>
            <a:bodyPr/>
            <a:lstStyle/>
            <a:p>
              <a:endParaRPr lang="en-GB"/>
            </a:p>
          </p:txBody>
        </p:sp>
        <p:sp>
          <p:nvSpPr>
            <p:cNvPr id="21" name="TextBox 21"/>
            <p:cNvSpPr txBox="1"/>
            <p:nvPr/>
          </p:nvSpPr>
          <p:spPr>
            <a:xfrm>
              <a:off x="0" y="0"/>
              <a:ext cx="8191500" cy="1178047"/>
            </a:xfrm>
            <a:prstGeom prst="rect">
              <a:avLst/>
            </a:prstGeom>
          </p:spPr>
          <p:txBody>
            <a:bodyPr lIns="0" tIns="0" rIns="0" bIns="0" rtlCol="0" anchor="ctr"/>
            <a:lstStyle/>
            <a:p>
              <a:pPr algn="l">
                <a:lnSpc>
                  <a:spcPts val="3029"/>
                </a:lnSpc>
              </a:pPr>
              <a:r>
                <a:rPr lang="en-US" sz="2524">
                  <a:solidFill>
                    <a:srgbClr val="142735"/>
                  </a:solidFill>
                  <a:latin typeface="Montserrat"/>
                  <a:ea typeface="Montserrat"/>
                  <a:cs typeface="Montserrat"/>
                  <a:sym typeface="Montserrat"/>
                </a:rPr>
                <a:t>Competitive procurement from existing operators</a:t>
              </a:r>
            </a:p>
          </p:txBody>
        </p:sp>
      </p:grpSp>
      <p:grpSp>
        <p:nvGrpSpPr>
          <p:cNvPr id="22" name="Group 22"/>
          <p:cNvGrpSpPr/>
          <p:nvPr/>
        </p:nvGrpSpPr>
        <p:grpSpPr>
          <a:xfrm>
            <a:off x="11487150" y="2943225"/>
            <a:ext cx="5429250" cy="883535"/>
            <a:chOff x="0" y="0"/>
            <a:chExt cx="7239000" cy="1178047"/>
          </a:xfrm>
        </p:grpSpPr>
        <p:sp>
          <p:nvSpPr>
            <p:cNvPr id="23" name="Freeform 23"/>
            <p:cNvSpPr/>
            <p:nvPr/>
          </p:nvSpPr>
          <p:spPr>
            <a:xfrm>
              <a:off x="0" y="0"/>
              <a:ext cx="7239000" cy="1178047"/>
            </a:xfrm>
            <a:custGeom>
              <a:avLst/>
              <a:gdLst/>
              <a:ahLst/>
              <a:cxnLst/>
              <a:rect l="l" t="t" r="r" b="b"/>
              <a:pathLst>
                <a:path w="7239000" h="1178047">
                  <a:moveTo>
                    <a:pt x="0" y="0"/>
                  </a:moveTo>
                  <a:lnTo>
                    <a:pt x="7239000" y="0"/>
                  </a:lnTo>
                  <a:lnTo>
                    <a:pt x="7239000" y="1178047"/>
                  </a:lnTo>
                  <a:lnTo>
                    <a:pt x="0" y="1178047"/>
                  </a:lnTo>
                  <a:close/>
                </a:path>
              </a:pathLst>
            </a:custGeom>
            <a:blipFill>
              <a:blip r:embed="rId3">
                <a:alphaModFix amt="0"/>
              </a:blip>
              <a:stretch>
                <a:fillRect t="-74455" b="-65012"/>
              </a:stretch>
            </a:blipFill>
          </p:spPr>
          <p:txBody>
            <a:bodyPr/>
            <a:lstStyle/>
            <a:p>
              <a:endParaRPr lang="en-GB"/>
            </a:p>
          </p:txBody>
        </p:sp>
        <p:sp>
          <p:nvSpPr>
            <p:cNvPr id="24" name="TextBox 24"/>
            <p:cNvSpPr txBox="1"/>
            <p:nvPr/>
          </p:nvSpPr>
          <p:spPr>
            <a:xfrm>
              <a:off x="0" y="0"/>
              <a:ext cx="7239000" cy="1178047"/>
            </a:xfrm>
            <a:prstGeom prst="rect">
              <a:avLst/>
            </a:prstGeom>
          </p:spPr>
          <p:txBody>
            <a:bodyPr lIns="0" tIns="0" rIns="0" bIns="0" rtlCol="0" anchor="ctr"/>
            <a:lstStyle/>
            <a:p>
              <a:pPr algn="l">
                <a:lnSpc>
                  <a:spcPts val="3029"/>
                </a:lnSpc>
              </a:pPr>
              <a:r>
                <a:rPr lang="en-US" sz="2524" b="1">
                  <a:solidFill>
                    <a:srgbClr val="142735"/>
                  </a:solidFill>
                  <a:latin typeface="Montserrat Bold"/>
                  <a:ea typeface="Montserrat Bold"/>
                  <a:cs typeface="Montserrat Bold"/>
                  <a:sym typeface="Montserrat Bold"/>
                </a:rPr>
                <a:t>Pay per verified polling-unit service</a:t>
              </a:r>
            </a:p>
          </p:txBody>
        </p:sp>
      </p:grpSp>
      <p:grpSp>
        <p:nvGrpSpPr>
          <p:cNvPr id="25" name="Group 25"/>
          <p:cNvGrpSpPr/>
          <p:nvPr/>
        </p:nvGrpSpPr>
        <p:grpSpPr>
          <a:xfrm>
            <a:off x="857250" y="4200525"/>
            <a:ext cx="16402050" cy="1171575"/>
            <a:chOff x="0" y="0"/>
            <a:chExt cx="21869400" cy="1562100"/>
          </a:xfrm>
        </p:grpSpPr>
        <p:sp>
          <p:nvSpPr>
            <p:cNvPr id="26" name="Freeform 26"/>
            <p:cNvSpPr/>
            <p:nvPr/>
          </p:nvSpPr>
          <p:spPr>
            <a:xfrm>
              <a:off x="0" y="0"/>
              <a:ext cx="21869400" cy="1562100"/>
            </a:xfrm>
            <a:custGeom>
              <a:avLst/>
              <a:gdLst/>
              <a:ahLst/>
              <a:cxnLst/>
              <a:rect l="l" t="t" r="r" b="b"/>
              <a:pathLst>
                <a:path w="21869400" h="1562100">
                  <a:moveTo>
                    <a:pt x="0" y="266700"/>
                  </a:moveTo>
                  <a:cubicBezTo>
                    <a:pt x="0" y="119380"/>
                    <a:pt x="119380" y="0"/>
                    <a:pt x="266700" y="0"/>
                  </a:cubicBezTo>
                  <a:lnTo>
                    <a:pt x="21602700" y="0"/>
                  </a:lnTo>
                  <a:cubicBezTo>
                    <a:pt x="21750020" y="0"/>
                    <a:pt x="21869400" y="119380"/>
                    <a:pt x="21869400" y="266700"/>
                  </a:cubicBezTo>
                  <a:lnTo>
                    <a:pt x="21869400" y="1295400"/>
                  </a:lnTo>
                  <a:cubicBezTo>
                    <a:pt x="21869400" y="1442720"/>
                    <a:pt x="21750020" y="1562100"/>
                    <a:pt x="21602700" y="1562100"/>
                  </a:cubicBezTo>
                  <a:lnTo>
                    <a:pt x="266700" y="1562100"/>
                  </a:lnTo>
                  <a:cubicBezTo>
                    <a:pt x="119380" y="1562100"/>
                    <a:pt x="0" y="1442720"/>
                    <a:pt x="0" y="1295400"/>
                  </a:cubicBezTo>
                  <a:close/>
                </a:path>
              </a:pathLst>
            </a:custGeom>
            <a:solidFill>
              <a:srgbClr val="DDDEDE"/>
            </a:solidFill>
          </p:spPr>
          <p:txBody>
            <a:bodyPr/>
            <a:lstStyle/>
            <a:p>
              <a:endParaRPr lang="en-GB"/>
            </a:p>
          </p:txBody>
        </p:sp>
      </p:grpSp>
      <p:grpSp>
        <p:nvGrpSpPr>
          <p:cNvPr id="27" name="Group 27"/>
          <p:cNvGrpSpPr/>
          <p:nvPr/>
        </p:nvGrpSpPr>
        <p:grpSpPr>
          <a:xfrm>
            <a:off x="1143000" y="4343400"/>
            <a:ext cx="3571875" cy="905593"/>
            <a:chOff x="0" y="0"/>
            <a:chExt cx="4762500" cy="1207457"/>
          </a:xfrm>
        </p:grpSpPr>
        <p:sp>
          <p:nvSpPr>
            <p:cNvPr id="28" name="Freeform 28"/>
            <p:cNvSpPr/>
            <p:nvPr/>
          </p:nvSpPr>
          <p:spPr>
            <a:xfrm>
              <a:off x="0" y="0"/>
              <a:ext cx="4762500" cy="1207457"/>
            </a:xfrm>
            <a:custGeom>
              <a:avLst/>
              <a:gdLst/>
              <a:ahLst/>
              <a:cxnLst/>
              <a:rect l="l" t="t" r="r" b="b"/>
              <a:pathLst>
                <a:path w="4762500" h="1207457">
                  <a:moveTo>
                    <a:pt x="0" y="0"/>
                  </a:moveTo>
                  <a:lnTo>
                    <a:pt x="4762500" y="0"/>
                  </a:lnTo>
                  <a:lnTo>
                    <a:pt x="4762500" y="1207457"/>
                  </a:lnTo>
                  <a:lnTo>
                    <a:pt x="0" y="1207457"/>
                  </a:lnTo>
                  <a:close/>
                </a:path>
              </a:pathLst>
            </a:custGeom>
            <a:blipFill>
              <a:blip r:embed="rId3">
                <a:alphaModFix amt="0"/>
              </a:blip>
              <a:stretch>
                <a:fillRect t="-57921" b="4214"/>
              </a:stretch>
            </a:blipFill>
          </p:spPr>
          <p:txBody>
            <a:bodyPr/>
            <a:lstStyle/>
            <a:p>
              <a:endParaRPr lang="en-GB"/>
            </a:p>
          </p:txBody>
        </p:sp>
        <p:sp>
          <p:nvSpPr>
            <p:cNvPr id="29" name="TextBox 29"/>
            <p:cNvSpPr txBox="1"/>
            <p:nvPr/>
          </p:nvSpPr>
          <p:spPr>
            <a:xfrm>
              <a:off x="0" y="0"/>
              <a:ext cx="4762500" cy="1207457"/>
            </a:xfrm>
            <a:prstGeom prst="rect">
              <a:avLst/>
            </a:prstGeom>
          </p:spPr>
          <p:txBody>
            <a:bodyPr lIns="0" tIns="0" rIns="0" bIns="0" rtlCol="0" anchor="ctr"/>
            <a:lstStyle/>
            <a:p>
              <a:pPr algn="l">
                <a:lnSpc>
                  <a:spcPts val="3104"/>
                </a:lnSpc>
              </a:pPr>
              <a:r>
                <a:rPr lang="en-US" sz="2587" b="1">
                  <a:solidFill>
                    <a:srgbClr val="010157"/>
                  </a:solidFill>
                  <a:latin typeface="Montserrat Bold"/>
                  <a:ea typeface="Montserrat Bold"/>
                  <a:cs typeface="Montserrat Bold"/>
                  <a:sym typeface="Montserrat Bold"/>
                </a:rPr>
                <a:t>SHARED INFRASTRUCTURE</a:t>
              </a:r>
            </a:p>
          </p:txBody>
        </p:sp>
      </p:grpSp>
      <p:grpSp>
        <p:nvGrpSpPr>
          <p:cNvPr id="30" name="Group 30"/>
          <p:cNvGrpSpPr/>
          <p:nvPr/>
        </p:nvGrpSpPr>
        <p:grpSpPr>
          <a:xfrm>
            <a:off x="4914900" y="4343400"/>
            <a:ext cx="6143625" cy="883535"/>
            <a:chOff x="0" y="0"/>
            <a:chExt cx="8191500" cy="1178047"/>
          </a:xfrm>
        </p:grpSpPr>
        <p:sp>
          <p:nvSpPr>
            <p:cNvPr id="31" name="Freeform 31"/>
            <p:cNvSpPr/>
            <p:nvPr/>
          </p:nvSpPr>
          <p:spPr>
            <a:xfrm>
              <a:off x="0" y="0"/>
              <a:ext cx="8191500" cy="1178047"/>
            </a:xfrm>
            <a:custGeom>
              <a:avLst/>
              <a:gdLst/>
              <a:ahLst/>
              <a:cxnLst/>
              <a:rect l="l" t="t" r="r" b="b"/>
              <a:pathLst>
                <a:path w="8191500" h="1178047">
                  <a:moveTo>
                    <a:pt x="0" y="0"/>
                  </a:moveTo>
                  <a:lnTo>
                    <a:pt x="8191500" y="0"/>
                  </a:lnTo>
                  <a:lnTo>
                    <a:pt x="8191500" y="1178047"/>
                  </a:lnTo>
                  <a:lnTo>
                    <a:pt x="0" y="1178047"/>
                  </a:lnTo>
                  <a:close/>
                </a:path>
              </a:pathLst>
            </a:custGeom>
            <a:blipFill>
              <a:blip r:embed="rId3">
                <a:alphaModFix amt="0"/>
              </a:blip>
              <a:stretch>
                <a:fillRect t="-90210" b="-80766"/>
              </a:stretch>
            </a:blipFill>
          </p:spPr>
          <p:txBody>
            <a:bodyPr/>
            <a:lstStyle/>
            <a:p>
              <a:endParaRPr lang="en-GB"/>
            </a:p>
          </p:txBody>
        </p:sp>
        <p:sp>
          <p:nvSpPr>
            <p:cNvPr id="32" name="TextBox 32"/>
            <p:cNvSpPr txBox="1"/>
            <p:nvPr/>
          </p:nvSpPr>
          <p:spPr>
            <a:xfrm>
              <a:off x="0" y="0"/>
              <a:ext cx="8191500" cy="1178047"/>
            </a:xfrm>
            <a:prstGeom prst="rect">
              <a:avLst/>
            </a:prstGeom>
          </p:spPr>
          <p:txBody>
            <a:bodyPr lIns="0" tIns="0" rIns="0" bIns="0" rtlCol="0" anchor="ctr"/>
            <a:lstStyle/>
            <a:p>
              <a:pPr algn="l">
                <a:lnSpc>
                  <a:spcPts val="3029"/>
                </a:lnSpc>
              </a:pPr>
              <a:r>
                <a:rPr lang="en-US" sz="2524">
                  <a:solidFill>
                    <a:srgbClr val="142735"/>
                  </a:solidFill>
                  <a:latin typeface="Montserrat"/>
                  <a:ea typeface="Montserrat"/>
                  <a:cs typeface="Montserrat"/>
                  <a:sym typeface="Montserrat"/>
                </a:rPr>
                <a:t>Co-investment where one asset can serve many sites</a:t>
              </a:r>
            </a:p>
          </p:txBody>
        </p:sp>
      </p:grpSp>
      <p:grpSp>
        <p:nvGrpSpPr>
          <p:cNvPr id="33" name="Group 33"/>
          <p:cNvGrpSpPr/>
          <p:nvPr/>
        </p:nvGrpSpPr>
        <p:grpSpPr>
          <a:xfrm>
            <a:off x="11487150" y="4343400"/>
            <a:ext cx="5429250" cy="883535"/>
            <a:chOff x="0" y="0"/>
            <a:chExt cx="7239000" cy="1178047"/>
          </a:xfrm>
        </p:grpSpPr>
        <p:sp>
          <p:nvSpPr>
            <p:cNvPr id="34" name="Freeform 34"/>
            <p:cNvSpPr/>
            <p:nvPr/>
          </p:nvSpPr>
          <p:spPr>
            <a:xfrm>
              <a:off x="0" y="0"/>
              <a:ext cx="7239000" cy="1178047"/>
            </a:xfrm>
            <a:custGeom>
              <a:avLst/>
              <a:gdLst/>
              <a:ahLst/>
              <a:cxnLst/>
              <a:rect l="l" t="t" r="r" b="b"/>
              <a:pathLst>
                <a:path w="7239000" h="1178047">
                  <a:moveTo>
                    <a:pt x="0" y="0"/>
                  </a:moveTo>
                  <a:lnTo>
                    <a:pt x="7239000" y="0"/>
                  </a:lnTo>
                  <a:lnTo>
                    <a:pt x="7239000" y="1178047"/>
                  </a:lnTo>
                  <a:lnTo>
                    <a:pt x="0" y="1178047"/>
                  </a:lnTo>
                  <a:close/>
                </a:path>
              </a:pathLst>
            </a:custGeom>
            <a:blipFill>
              <a:blip r:embed="rId3">
                <a:alphaModFix amt="0"/>
              </a:blip>
              <a:stretch>
                <a:fillRect t="-74455" b="-65012"/>
              </a:stretch>
            </a:blipFill>
          </p:spPr>
          <p:txBody>
            <a:bodyPr/>
            <a:lstStyle/>
            <a:p>
              <a:endParaRPr lang="en-GB"/>
            </a:p>
          </p:txBody>
        </p:sp>
        <p:sp>
          <p:nvSpPr>
            <p:cNvPr id="35" name="TextBox 35"/>
            <p:cNvSpPr txBox="1"/>
            <p:nvPr/>
          </p:nvSpPr>
          <p:spPr>
            <a:xfrm>
              <a:off x="0" y="0"/>
              <a:ext cx="7239000" cy="1178047"/>
            </a:xfrm>
            <a:prstGeom prst="rect">
              <a:avLst/>
            </a:prstGeom>
          </p:spPr>
          <p:txBody>
            <a:bodyPr lIns="0" tIns="0" rIns="0" bIns="0" rtlCol="0" anchor="ctr"/>
            <a:lstStyle/>
            <a:p>
              <a:pPr algn="l">
                <a:lnSpc>
                  <a:spcPts val="3029"/>
                </a:lnSpc>
              </a:pPr>
              <a:r>
                <a:rPr lang="en-US" sz="2524" b="1">
                  <a:solidFill>
                    <a:srgbClr val="142735"/>
                  </a:solidFill>
                  <a:latin typeface="Montserrat Bold"/>
                  <a:ea typeface="Montserrat Bold"/>
                  <a:cs typeface="Montserrat Bold"/>
                  <a:sym typeface="Montserrat Bold"/>
                </a:rPr>
                <a:t>Open access and transparent wholesale terms</a:t>
              </a:r>
            </a:p>
          </p:txBody>
        </p:sp>
      </p:grpSp>
      <p:grpSp>
        <p:nvGrpSpPr>
          <p:cNvPr id="36" name="Group 36"/>
          <p:cNvGrpSpPr/>
          <p:nvPr/>
        </p:nvGrpSpPr>
        <p:grpSpPr>
          <a:xfrm>
            <a:off x="857250" y="5600700"/>
            <a:ext cx="16402050" cy="1171575"/>
            <a:chOff x="0" y="0"/>
            <a:chExt cx="21869400" cy="1562100"/>
          </a:xfrm>
        </p:grpSpPr>
        <p:sp>
          <p:nvSpPr>
            <p:cNvPr id="37" name="Freeform 37"/>
            <p:cNvSpPr/>
            <p:nvPr/>
          </p:nvSpPr>
          <p:spPr>
            <a:xfrm>
              <a:off x="0" y="0"/>
              <a:ext cx="21869400" cy="1562100"/>
            </a:xfrm>
            <a:custGeom>
              <a:avLst/>
              <a:gdLst/>
              <a:ahLst/>
              <a:cxnLst/>
              <a:rect l="l" t="t" r="r" b="b"/>
              <a:pathLst>
                <a:path w="21869400" h="1562100">
                  <a:moveTo>
                    <a:pt x="0" y="266700"/>
                  </a:moveTo>
                  <a:cubicBezTo>
                    <a:pt x="0" y="119380"/>
                    <a:pt x="119380" y="0"/>
                    <a:pt x="266700" y="0"/>
                  </a:cubicBezTo>
                  <a:lnTo>
                    <a:pt x="21602700" y="0"/>
                  </a:lnTo>
                  <a:cubicBezTo>
                    <a:pt x="21750020" y="0"/>
                    <a:pt x="21869400" y="119380"/>
                    <a:pt x="21869400" y="266700"/>
                  </a:cubicBezTo>
                  <a:lnTo>
                    <a:pt x="21869400" y="1295400"/>
                  </a:lnTo>
                  <a:cubicBezTo>
                    <a:pt x="21869400" y="1442720"/>
                    <a:pt x="21750020" y="1562100"/>
                    <a:pt x="21602700" y="1562100"/>
                  </a:cubicBezTo>
                  <a:lnTo>
                    <a:pt x="266700" y="1562100"/>
                  </a:lnTo>
                  <a:cubicBezTo>
                    <a:pt x="119380" y="1562100"/>
                    <a:pt x="0" y="1442720"/>
                    <a:pt x="0" y="1295400"/>
                  </a:cubicBezTo>
                  <a:close/>
                </a:path>
              </a:pathLst>
            </a:custGeom>
            <a:solidFill>
              <a:srgbClr val="DDDEDE"/>
            </a:solidFill>
          </p:spPr>
          <p:txBody>
            <a:bodyPr/>
            <a:lstStyle/>
            <a:p>
              <a:endParaRPr lang="en-GB"/>
            </a:p>
          </p:txBody>
        </p:sp>
      </p:grpSp>
      <p:grpSp>
        <p:nvGrpSpPr>
          <p:cNvPr id="38" name="Group 38"/>
          <p:cNvGrpSpPr/>
          <p:nvPr/>
        </p:nvGrpSpPr>
        <p:grpSpPr>
          <a:xfrm>
            <a:off x="1143000" y="5743575"/>
            <a:ext cx="3571875" cy="905593"/>
            <a:chOff x="0" y="0"/>
            <a:chExt cx="4762500" cy="1207457"/>
          </a:xfrm>
        </p:grpSpPr>
        <p:sp>
          <p:nvSpPr>
            <p:cNvPr id="39" name="Freeform 39"/>
            <p:cNvSpPr/>
            <p:nvPr/>
          </p:nvSpPr>
          <p:spPr>
            <a:xfrm>
              <a:off x="0" y="0"/>
              <a:ext cx="4762500" cy="1207457"/>
            </a:xfrm>
            <a:custGeom>
              <a:avLst/>
              <a:gdLst/>
              <a:ahLst/>
              <a:cxnLst/>
              <a:rect l="l" t="t" r="r" b="b"/>
              <a:pathLst>
                <a:path w="4762500" h="1207457">
                  <a:moveTo>
                    <a:pt x="0" y="0"/>
                  </a:moveTo>
                  <a:lnTo>
                    <a:pt x="4762500" y="0"/>
                  </a:lnTo>
                  <a:lnTo>
                    <a:pt x="4762500" y="1207457"/>
                  </a:lnTo>
                  <a:lnTo>
                    <a:pt x="0" y="1207457"/>
                  </a:lnTo>
                  <a:close/>
                </a:path>
              </a:pathLst>
            </a:custGeom>
            <a:blipFill>
              <a:blip r:embed="rId3">
                <a:alphaModFix amt="0"/>
              </a:blip>
              <a:stretch>
                <a:fillRect t="-57921" b="4214"/>
              </a:stretch>
            </a:blipFill>
          </p:spPr>
          <p:txBody>
            <a:bodyPr/>
            <a:lstStyle/>
            <a:p>
              <a:endParaRPr lang="en-GB"/>
            </a:p>
          </p:txBody>
        </p:sp>
        <p:sp>
          <p:nvSpPr>
            <p:cNvPr id="40" name="TextBox 40"/>
            <p:cNvSpPr txBox="1"/>
            <p:nvPr/>
          </p:nvSpPr>
          <p:spPr>
            <a:xfrm>
              <a:off x="0" y="0"/>
              <a:ext cx="4762500" cy="1207457"/>
            </a:xfrm>
            <a:prstGeom prst="rect">
              <a:avLst/>
            </a:prstGeom>
          </p:spPr>
          <p:txBody>
            <a:bodyPr lIns="0" tIns="0" rIns="0" bIns="0" rtlCol="0" anchor="ctr"/>
            <a:lstStyle/>
            <a:p>
              <a:pPr algn="l">
                <a:lnSpc>
                  <a:spcPts val="3104"/>
                </a:lnSpc>
              </a:pPr>
              <a:r>
                <a:rPr lang="en-US" sz="2587" b="1">
                  <a:solidFill>
                    <a:srgbClr val="010157"/>
                  </a:solidFill>
                  <a:latin typeface="Montserrat Bold"/>
                  <a:ea typeface="Montserrat Bold"/>
                  <a:cs typeface="Montserrat Bold"/>
                  <a:sym typeface="Montserrat Bold"/>
                </a:rPr>
                <a:t>UNIVERSAL SERVICE GAP</a:t>
              </a:r>
            </a:p>
          </p:txBody>
        </p:sp>
      </p:grpSp>
      <p:grpSp>
        <p:nvGrpSpPr>
          <p:cNvPr id="41" name="Group 41"/>
          <p:cNvGrpSpPr/>
          <p:nvPr/>
        </p:nvGrpSpPr>
        <p:grpSpPr>
          <a:xfrm>
            <a:off x="4914900" y="5743575"/>
            <a:ext cx="6143625" cy="883535"/>
            <a:chOff x="0" y="0"/>
            <a:chExt cx="8191500" cy="1178047"/>
          </a:xfrm>
        </p:grpSpPr>
        <p:sp>
          <p:nvSpPr>
            <p:cNvPr id="42" name="Freeform 42"/>
            <p:cNvSpPr/>
            <p:nvPr/>
          </p:nvSpPr>
          <p:spPr>
            <a:xfrm>
              <a:off x="0" y="0"/>
              <a:ext cx="8191500" cy="1178047"/>
            </a:xfrm>
            <a:custGeom>
              <a:avLst/>
              <a:gdLst/>
              <a:ahLst/>
              <a:cxnLst/>
              <a:rect l="l" t="t" r="r" b="b"/>
              <a:pathLst>
                <a:path w="8191500" h="1178047">
                  <a:moveTo>
                    <a:pt x="0" y="0"/>
                  </a:moveTo>
                  <a:lnTo>
                    <a:pt x="8191500" y="0"/>
                  </a:lnTo>
                  <a:lnTo>
                    <a:pt x="8191500" y="1178047"/>
                  </a:lnTo>
                  <a:lnTo>
                    <a:pt x="0" y="1178047"/>
                  </a:lnTo>
                  <a:close/>
                </a:path>
              </a:pathLst>
            </a:custGeom>
            <a:blipFill>
              <a:blip r:embed="rId3">
                <a:alphaModFix amt="0"/>
              </a:blip>
              <a:stretch>
                <a:fillRect t="-90210" b="-80766"/>
              </a:stretch>
            </a:blipFill>
          </p:spPr>
          <p:txBody>
            <a:bodyPr/>
            <a:lstStyle/>
            <a:p>
              <a:endParaRPr lang="en-GB"/>
            </a:p>
          </p:txBody>
        </p:sp>
        <p:sp>
          <p:nvSpPr>
            <p:cNvPr id="43" name="TextBox 43"/>
            <p:cNvSpPr txBox="1"/>
            <p:nvPr/>
          </p:nvSpPr>
          <p:spPr>
            <a:xfrm>
              <a:off x="0" y="0"/>
              <a:ext cx="8191500" cy="1178047"/>
            </a:xfrm>
            <a:prstGeom prst="rect">
              <a:avLst/>
            </a:prstGeom>
          </p:spPr>
          <p:txBody>
            <a:bodyPr lIns="0" tIns="0" rIns="0" bIns="0" rtlCol="0" anchor="ctr"/>
            <a:lstStyle/>
            <a:p>
              <a:pPr algn="l">
                <a:lnSpc>
                  <a:spcPts val="3029"/>
                </a:lnSpc>
              </a:pPr>
              <a:r>
                <a:rPr lang="en-US" sz="2524">
                  <a:solidFill>
                    <a:srgbClr val="142735"/>
                  </a:solidFill>
                  <a:latin typeface="Montserrat"/>
                  <a:ea typeface="Montserrat"/>
                  <a:cs typeface="Montserrat"/>
                  <a:sym typeface="Montserrat"/>
                </a:rPr>
                <a:t>Outcome subsidy for locations with no viable return</a:t>
              </a:r>
            </a:p>
          </p:txBody>
        </p:sp>
      </p:grpSp>
      <p:grpSp>
        <p:nvGrpSpPr>
          <p:cNvPr id="44" name="Group 44"/>
          <p:cNvGrpSpPr/>
          <p:nvPr/>
        </p:nvGrpSpPr>
        <p:grpSpPr>
          <a:xfrm>
            <a:off x="11487150" y="5743575"/>
            <a:ext cx="5429250" cy="883535"/>
            <a:chOff x="0" y="0"/>
            <a:chExt cx="7239000" cy="1178047"/>
          </a:xfrm>
        </p:grpSpPr>
        <p:sp>
          <p:nvSpPr>
            <p:cNvPr id="45" name="Freeform 45"/>
            <p:cNvSpPr/>
            <p:nvPr/>
          </p:nvSpPr>
          <p:spPr>
            <a:xfrm>
              <a:off x="0" y="0"/>
              <a:ext cx="7239000" cy="1178047"/>
            </a:xfrm>
            <a:custGeom>
              <a:avLst/>
              <a:gdLst/>
              <a:ahLst/>
              <a:cxnLst/>
              <a:rect l="l" t="t" r="r" b="b"/>
              <a:pathLst>
                <a:path w="7239000" h="1178047">
                  <a:moveTo>
                    <a:pt x="0" y="0"/>
                  </a:moveTo>
                  <a:lnTo>
                    <a:pt x="7239000" y="0"/>
                  </a:lnTo>
                  <a:lnTo>
                    <a:pt x="7239000" y="1178047"/>
                  </a:lnTo>
                  <a:lnTo>
                    <a:pt x="0" y="1178047"/>
                  </a:lnTo>
                  <a:close/>
                </a:path>
              </a:pathLst>
            </a:custGeom>
            <a:blipFill>
              <a:blip r:embed="rId3">
                <a:alphaModFix amt="0"/>
              </a:blip>
              <a:stretch>
                <a:fillRect t="-74455" b="-65012"/>
              </a:stretch>
            </a:blipFill>
          </p:spPr>
          <p:txBody>
            <a:bodyPr/>
            <a:lstStyle/>
            <a:p>
              <a:endParaRPr lang="en-GB"/>
            </a:p>
          </p:txBody>
        </p:sp>
        <p:sp>
          <p:nvSpPr>
            <p:cNvPr id="46" name="TextBox 46"/>
            <p:cNvSpPr txBox="1"/>
            <p:nvPr/>
          </p:nvSpPr>
          <p:spPr>
            <a:xfrm>
              <a:off x="0" y="0"/>
              <a:ext cx="7239000" cy="1178047"/>
            </a:xfrm>
            <a:prstGeom prst="rect">
              <a:avLst/>
            </a:prstGeom>
          </p:spPr>
          <p:txBody>
            <a:bodyPr lIns="0" tIns="0" rIns="0" bIns="0" rtlCol="0" anchor="ctr"/>
            <a:lstStyle/>
            <a:p>
              <a:pPr algn="l">
                <a:lnSpc>
                  <a:spcPts val="3029"/>
                </a:lnSpc>
              </a:pPr>
              <a:r>
                <a:rPr lang="en-US" sz="2524" b="1">
                  <a:solidFill>
                    <a:srgbClr val="142735"/>
                  </a:solidFill>
                  <a:latin typeface="Montserrat Bold"/>
                  <a:ea typeface="Montserrat Bold"/>
                  <a:cs typeface="Montserrat Bold"/>
                  <a:sym typeface="Montserrat Bold"/>
                </a:rPr>
                <a:t>Reverse auction or least-subsidy competition</a:t>
              </a:r>
            </a:p>
          </p:txBody>
        </p:sp>
      </p:grpSp>
      <p:grpSp>
        <p:nvGrpSpPr>
          <p:cNvPr id="47" name="Group 47"/>
          <p:cNvGrpSpPr/>
          <p:nvPr/>
        </p:nvGrpSpPr>
        <p:grpSpPr>
          <a:xfrm>
            <a:off x="857250" y="7000875"/>
            <a:ext cx="16402050" cy="1171575"/>
            <a:chOff x="0" y="0"/>
            <a:chExt cx="21869400" cy="1562100"/>
          </a:xfrm>
        </p:grpSpPr>
        <p:sp>
          <p:nvSpPr>
            <p:cNvPr id="48" name="Freeform 48"/>
            <p:cNvSpPr/>
            <p:nvPr/>
          </p:nvSpPr>
          <p:spPr>
            <a:xfrm>
              <a:off x="0" y="0"/>
              <a:ext cx="21869400" cy="1562100"/>
            </a:xfrm>
            <a:custGeom>
              <a:avLst/>
              <a:gdLst/>
              <a:ahLst/>
              <a:cxnLst/>
              <a:rect l="l" t="t" r="r" b="b"/>
              <a:pathLst>
                <a:path w="21869400" h="1562100">
                  <a:moveTo>
                    <a:pt x="0" y="266700"/>
                  </a:moveTo>
                  <a:cubicBezTo>
                    <a:pt x="0" y="119380"/>
                    <a:pt x="119380" y="0"/>
                    <a:pt x="266700" y="0"/>
                  </a:cubicBezTo>
                  <a:lnTo>
                    <a:pt x="21602700" y="0"/>
                  </a:lnTo>
                  <a:cubicBezTo>
                    <a:pt x="21750020" y="0"/>
                    <a:pt x="21869400" y="119380"/>
                    <a:pt x="21869400" y="266700"/>
                  </a:cubicBezTo>
                  <a:lnTo>
                    <a:pt x="21869400" y="1295400"/>
                  </a:lnTo>
                  <a:cubicBezTo>
                    <a:pt x="21869400" y="1442720"/>
                    <a:pt x="21750020" y="1562100"/>
                    <a:pt x="21602700" y="1562100"/>
                  </a:cubicBezTo>
                  <a:lnTo>
                    <a:pt x="266700" y="1562100"/>
                  </a:lnTo>
                  <a:cubicBezTo>
                    <a:pt x="119380" y="1562100"/>
                    <a:pt x="0" y="1442720"/>
                    <a:pt x="0" y="1295400"/>
                  </a:cubicBezTo>
                  <a:close/>
                </a:path>
              </a:pathLst>
            </a:custGeom>
            <a:solidFill>
              <a:srgbClr val="DDDEDE"/>
            </a:solidFill>
          </p:spPr>
          <p:txBody>
            <a:bodyPr/>
            <a:lstStyle/>
            <a:p>
              <a:endParaRPr lang="en-GB"/>
            </a:p>
          </p:txBody>
        </p:sp>
      </p:grpSp>
      <p:grpSp>
        <p:nvGrpSpPr>
          <p:cNvPr id="49" name="Group 49"/>
          <p:cNvGrpSpPr/>
          <p:nvPr/>
        </p:nvGrpSpPr>
        <p:grpSpPr>
          <a:xfrm>
            <a:off x="1143000" y="7143750"/>
            <a:ext cx="3571875" cy="905593"/>
            <a:chOff x="0" y="0"/>
            <a:chExt cx="4762500" cy="1207457"/>
          </a:xfrm>
        </p:grpSpPr>
        <p:sp>
          <p:nvSpPr>
            <p:cNvPr id="50" name="Freeform 50"/>
            <p:cNvSpPr/>
            <p:nvPr/>
          </p:nvSpPr>
          <p:spPr>
            <a:xfrm>
              <a:off x="0" y="0"/>
              <a:ext cx="4762500" cy="1207457"/>
            </a:xfrm>
            <a:custGeom>
              <a:avLst/>
              <a:gdLst/>
              <a:ahLst/>
              <a:cxnLst/>
              <a:rect l="l" t="t" r="r" b="b"/>
              <a:pathLst>
                <a:path w="4762500" h="1207457">
                  <a:moveTo>
                    <a:pt x="0" y="0"/>
                  </a:moveTo>
                  <a:lnTo>
                    <a:pt x="4762500" y="0"/>
                  </a:lnTo>
                  <a:lnTo>
                    <a:pt x="4762500" y="1207457"/>
                  </a:lnTo>
                  <a:lnTo>
                    <a:pt x="0" y="1207457"/>
                  </a:lnTo>
                  <a:close/>
                </a:path>
              </a:pathLst>
            </a:custGeom>
            <a:blipFill>
              <a:blip r:embed="rId3">
                <a:alphaModFix amt="0"/>
              </a:blip>
              <a:stretch>
                <a:fillRect t="-57921" b="4214"/>
              </a:stretch>
            </a:blipFill>
          </p:spPr>
          <p:txBody>
            <a:bodyPr/>
            <a:lstStyle/>
            <a:p>
              <a:endParaRPr lang="en-GB"/>
            </a:p>
          </p:txBody>
        </p:sp>
        <p:sp>
          <p:nvSpPr>
            <p:cNvPr id="51" name="TextBox 51"/>
            <p:cNvSpPr txBox="1"/>
            <p:nvPr/>
          </p:nvSpPr>
          <p:spPr>
            <a:xfrm>
              <a:off x="0" y="0"/>
              <a:ext cx="4762500" cy="1207457"/>
            </a:xfrm>
            <a:prstGeom prst="rect">
              <a:avLst/>
            </a:prstGeom>
          </p:spPr>
          <p:txBody>
            <a:bodyPr lIns="0" tIns="0" rIns="0" bIns="0" rtlCol="0" anchor="ctr"/>
            <a:lstStyle/>
            <a:p>
              <a:pPr algn="l">
                <a:lnSpc>
                  <a:spcPts val="3104"/>
                </a:lnSpc>
              </a:pPr>
              <a:r>
                <a:rPr lang="en-US" sz="2587" b="1">
                  <a:solidFill>
                    <a:srgbClr val="010157"/>
                  </a:solidFill>
                  <a:latin typeface="Montserrat Bold"/>
                  <a:ea typeface="Montserrat Bold"/>
                  <a:cs typeface="Montserrat Bold"/>
                  <a:sym typeface="Montserrat Bold"/>
                </a:rPr>
                <a:t>TEMPORARY CAPACITY</a:t>
              </a:r>
            </a:p>
          </p:txBody>
        </p:sp>
      </p:grpSp>
      <p:grpSp>
        <p:nvGrpSpPr>
          <p:cNvPr id="52" name="Group 52"/>
          <p:cNvGrpSpPr/>
          <p:nvPr/>
        </p:nvGrpSpPr>
        <p:grpSpPr>
          <a:xfrm>
            <a:off x="4914900" y="7143750"/>
            <a:ext cx="6143625" cy="883535"/>
            <a:chOff x="0" y="0"/>
            <a:chExt cx="8191500" cy="1178047"/>
          </a:xfrm>
        </p:grpSpPr>
        <p:sp>
          <p:nvSpPr>
            <p:cNvPr id="53" name="Freeform 53"/>
            <p:cNvSpPr/>
            <p:nvPr/>
          </p:nvSpPr>
          <p:spPr>
            <a:xfrm>
              <a:off x="0" y="0"/>
              <a:ext cx="8191500" cy="1178047"/>
            </a:xfrm>
            <a:custGeom>
              <a:avLst/>
              <a:gdLst/>
              <a:ahLst/>
              <a:cxnLst/>
              <a:rect l="l" t="t" r="r" b="b"/>
              <a:pathLst>
                <a:path w="8191500" h="1178047">
                  <a:moveTo>
                    <a:pt x="0" y="0"/>
                  </a:moveTo>
                  <a:lnTo>
                    <a:pt x="8191500" y="0"/>
                  </a:lnTo>
                  <a:lnTo>
                    <a:pt x="8191500" y="1178047"/>
                  </a:lnTo>
                  <a:lnTo>
                    <a:pt x="0" y="1178047"/>
                  </a:lnTo>
                  <a:close/>
                </a:path>
              </a:pathLst>
            </a:custGeom>
            <a:blipFill>
              <a:blip r:embed="rId3">
                <a:alphaModFix amt="0"/>
              </a:blip>
              <a:stretch>
                <a:fillRect t="-90210" b="-80766"/>
              </a:stretch>
            </a:blipFill>
          </p:spPr>
          <p:txBody>
            <a:bodyPr/>
            <a:lstStyle/>
            <a:p>
              <a:endParaRPr lang="en-GB"/>
            </a:p>
          </p:txBody>
        </p:sp>
        <p:sp>
          <p:nvSpPr>
            <p:cNvPr id="54" name="TextBox 54"/>
            <p:cNvSpPr txBox="1"/>
            <p:nvPr/>
          </p:nvSpPr>
          <p:spPr>
            <a:xfrm>
              <a:off x="0" y="0"/>
              <a:ext cx="8191500" cy="1178047"/>
            </a:xfrm>
            <a:prstGeom prst="rect">
              <a:avLst/>
            </a:prstGeom>
          </p:spPr>
          <p:txBody>
            <a:bodyPr lIns="0" tIns="0" rIns="0" bIns="0" rtlCol="0" anchor="ctr"/>
            <a:lstStyle/>
            <a:p>
              <a:pPr algn="l">
                <a:lnSpc>
                  <a:spcPts val="3029"/>
                </a:lnSpc>
              </a:pPr>
              <a:r>
                <a:rPr lang="en-US" sz="2524">
                  <a:solidFill>
                    <a:srgbClr val="142735"/>
                  </a:solidFill>
                  <a:latin typeface="Montserrat"/>
                  <a:ea typeface="Montserrat"/>
                  <a:cs typeface="Montserrat"/>
                  <a:sym typeface="Montserrat"/>
                </a:rPr>
                <a:t>Short-term sites, satellite terminals and energy kits</a:t>
              </a:r>
            </a:p>
          </p:txBody>
        </p:sp>
      </p:grpSp>
      <p:grpSp>
        <p:nvGrpSpPr>
          <p:cNvPr id="55" name="Group 55"/>
          <p:cNvGrpSpPr/>
          <p:nvPr/>
        </p:nvGrpSpPr>
        <p:grpSpPr>
          <a:xfrm>
            <a:off x="11487150" y="7143750"/>
            <a:ext cx="5429250" cy="883535"/>
            <a:chOff x="0" y="0"/>
            <a:chExt cx="7239000" cy="1178047"/>
          </a:xfrm>
        </p:grpSpPr>
        <p:sp>
          <p:nvSpPr>
            <p:cNvPr id="56" name="Freeform 56"/>
            <p:cNvSpPr/>
            <p:nvPr/>
          </p:nvSpPr>
          <p:spPr>
            <a:xfrm>
              <a:off x="0" y="0"/>
              <a:ext cx="7239000" cy="1178047"/>
            </a:xfrm>
            <a:custGeom>
              <a:avLst/>
              <a:gdLst/>
              <a:ahLst/>
              <a:cxnLst/>
              <a:rect l="l" t="t" r="r" b="b"/>
              <a:pathLst>
                <a:path w="7239000" h="1178047">
                  <a:moveTo>
                    <a:pt x="0" y="0"/>
                  </a:moveTo>
                  <a:lnTo>
                    <a:pt x="7239000" y="0"/>
                  </a:lnTo>
                  <a:lnTo>
                    <a:pt x="7239000" y="1178047"/>
                  </a:lnTo>
                  <a:lnTo>
                    <a:pt x="0" y="1178047"/>
                  </a:lnTo>
                  <a:close/>
                </a:path>
              </a:pathLst>
            </a:custGeom>
            <a:blipFill>
              <a:blip r:embed="rId3">
                <a:alphaModFix amt="0"/>
              </a:blip>
              <a:stretch>
                <a:fillRect t="-74455" b="-65012"/>
              </a:stretch>
            </a:blipFill>
          </p:spPr>
          <p:txBody>
            <a:bodyPr/>
            <a:lstStyle/>
            <a:p>
              <a:endParaRPr lang="en-GB"/>
            </a:p>
          </p:txBody>
        </p:sp>
        <p:sp>
          <p:nvSpPr>
            <p:cNvPr id="57" name="TextBox 57"/>
            <p:cNvSpPr txBox="1"/>
            <p:nvPr/>
          </p:nvSpPr>
          <p:spPr>
            <a:xfrm>
              <a:off x="0" y="0"/>
              <a:ext cx="7239000" cy="1178047"/>
            </a:xfrm>
            <a:prstGeom prst="rect">
              <a:avLst/>
            </a:prstGeom>
          </p:spPr>
          <p:txBody>
            <a:bodyPr lIns="0" tIns="0" rIns="0" bIns="0" rtlCol="0" anchor="ctr"/>
            <a:lstStyle/>
            <a:p>
              <a:pPr algn="l">
                <a:lnSpc>
                  <a:spcPts val="3029"/>
                </a:lnSpc>
              </a:pPr>
              <a:r>
                <a:rPr lang="en-US" sz="2524" b="1">
                  <a:solidFill>
                    <a:srgbClr val="142735"/>
                  </a:solidFill>
                  <a:latin typeface="Montserrat Bold"/>
                  <a:ea typeface="Montserrat Bold"/>
                  <a:cs typeface="Montserrat Bold"/>
                  <a:sym typeface="Montserrat Bold"/>
                </a:rPr>
                <a:t>Framework contracts activated for each election</a:t>
              </a:r>
            </a:p>
          </p:txBody>
        </p:sp>
      </p:grpSp>
      <p:grpSp>
        <p:nvGrpSpPr>
          <p:cNvPr id="58" name="Group 58"/>
          <p:cNvGrpSpPr/>
          <p:nvPr/>
        </p:nvGrpSpPr>
        <p:grpSpPr>
          <a:xfrm>
            <a:off x="942975" y="8659588"/>
            <a:ext cx="15773400" cy="828675"/>
            <a:chOff x="0" y="0"/>
            <a:chExt cx="21031200" cy="1104900"/>
          </a:xfrm>
        </p:grpSpPr>
        <p:sp>
          <p:nvSpPr>
            <p:cNvPr id="59" name="Freeform 59"/>
            <p:cNvSpPr/>
            <p:nvPr/>
          </p:nvSpPr>
          <p:spPr>
            <a:xfrm>
              <a:off x="0" y="0"/>
              <a:ext cx="21031200" cy="1104900"/>
            </a:xfrm>
            <a:custGeom>
              <a:avLst/>
              <a:gdLst/>
              <a:ahLst/>
              <a:cxnLst/>
              <a:rect l="l" t="t" r="r" b="b"/>
              <a:pathLst>
                <a:path w="21031200" h="1104900">
                  <a:moveTo>
                    <a:pt x="0" y="0"/>
                  </a:moveTo>
                  <a:lnTo>
                    <a:pt x="21031200" y="0"/>
                  </a:lnTo>
                  <a:lnTo>
                    <a:pt x="21031200" y="1104900"/>
                  </a:lnTo>
                  <a:lnTo>
                    <a:pt x="0" y="1104900"/>
                  </a:lnTo>
                  <a:close/>
                </a:path>
              </a:pathLst>
            </a:custGeom>
            <a:blipFill>
              <a:blip r:embed="rId3">
                <a:alphaModFix amt="0"/>
              </a:blip>
              <a:stretch>
                <a:fillRect t="-209352" r="30072" b="-209352"/>
              </a:stretch>
            </a:blipFill>
          </p:spPr>
          <p:txBody>
            <a:bodyPr/>
            <a:lstStyle/>
            <a:p>
              <a:endParaRPr lang="en-GB"/>
            </a:p>
          </p:txBody>
        </p:sp>
        <p:sp>
          <p:nvSpPr>
            <p:cNvPr id="60" name="TextBox 60"/>
            <p:cNvSpPr txBox="1"/>
            <p:nvPr/>
          </p:nvSpPr>
          <p:spPr>
            <a:xfrm>
              <a:off x="0" y="0"/>
              <a:ext cx="21031200" cy="1104900"/>
            </a:xfrm>
            <a:prstGeom prst="rect">
              <a:avLst/>
            </a:prstGeom>
          </p:spPr>
          <p:txBody>
            <a:bodyPr lIns="0" tIns="0" rIns="0" bIns="0" rtlCol="0" anchor="ctr"/>
            <a:lstStyle/>
            <a:p>
              <a:pPr algn="ctr">
                <a:lnSpc>
                  <a:spcPts val="3629"/>
                </a:lnSpc>
              </a:pPr>
              <a:r>
                <a:rPr lang="en-US" sz="3024" b="1">
                  <a:solidFill>
                    <a:srgbClr val="FFFFFF"/>
                  </a:solidFill>
                  <a:latin typeface="Montserrat Bold"/>
                  <a:ea typeface="Montserrat Bold"/>
                  <a:cs typeface="Montserrat Bold"/>
                  <a:sym typeface="Montserrat Bold"/>
                </a:rPr>
                <a:t>Release payment after field test, monitored uptime and evidence submission</a:t>
              </a:r>
            </a:p>
          </p:txBody>
        </p:sp>
      </p:grpSp>
      <p:sp>
        <p:nvSpPr>
          <p:cNvPr id="61" name="Freeform 61"/>
          <p:cNvSpPr/>
          <p:nvPr/>
        </p:nvSpPr>
        <p:spPr>
          <a:xfrm>
            <a:off x="13812867" y="-617179"/>
            <a:ext cx="4061699" cy="1941154"/>
          </a:xfrm>
          <a:custGeom>
            <a:avLst/>
            <a:gdLst/>
            <a:ahLst/>
            <a:cxnLst/>
            <a:rect l="l" t="t" r="r" b="b"/>
            <a:pathLst>
              <a:path w="4061699" h="1941154">
                <a:moveTo>
                  <a:pt x="0" y="0"/>
                </a:moveTo>
                <a:lnTo>
                  <a:pt x="4061699" y="0"/>
                </a:lnTo>
                <a:lnTo>
                  <a:pt x="4061699" y="1941154"/>
                </a:lnTo>
                <a:lnTo>
                  <a:pt x="0" y="1941154"/>
                </a:lnTo>
                <a:lnTo>
                  <a:pt x="0" y="0"/>
                </a:lnTo>
                <a:close/>
              </a:path>
            </a:pathLst>
          </a:custGeom>
          <a:blipFill>
            <a:blip r:embed="rId4"/>
            <a:stretch>
              <a:fillRect/>
            </a:stretch>
          </a:blipFill>
        </p:spPr>
        <p:txBody>
          <a:bodyPr/>
          <a:lstStyle/>
          <a:p>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0" y="18288000"/>
                </a:moveTo>
                <a:lnTo>
                  <a:pt x="0" y="0"/>
                </a:lnTo>
                <a:lnTo>
                  <a:pt x="10287000" y="0"/>
                </a:lnTo>
                <a:lnTo>
                  <a:pt x="10287000" y="18288000"/>
                </a:lnTo>
                <a:lnTo>
                  <a:pt x="0" y="18288000"/>
                </a:lnTo>
                <a:close/>
              </a:path>
            </a:pathLst>
          </a:custGeom>
          <a:blipFill>
            <a:blip r:embed="rId2"/>
            <a:stretch>
              <a:fillRect r="-216049"/>
            </a:stretch>
          </a:blipFill>
        </p:spPr>
        <p:txBody>
          <a:bodyPr/>
          <a:lstStyle/>
          <a:p>
            <a:endParaRPr lang="en-GB"/>
          </a:p>
        </p:txBody>
      </p:sp>
      <p:sp>
        <p:nvSpPr>
          <p:cNvPr id="3" name="Freeform 3"/>
          <p:cNvSpPr/>
          <p:nvPr/>
        </p:nvSpPr>
        <p:spPr>
          <a:xfrm rot="896">
            <a:off x="-122497" y="828145"/>
            <a:ext cx="17830545" cy="4390772"/>
          </a:xfrm>
          <a:custGeom>
            <a:avLst/>
            <a:gdLst/>
            <a:ahLst/>
            <a:cxnLst/>
            <a:rect l="l" t="t" r="r" b="b"/>
            <a:pathLst>
              <a:path w="17830545" h="4390772">
                <a:moveTo>
                  <a:pt x="0" y="0"/>
                </a:moveTo>
                <a:lnTo>
                  <a:pt x="17830544" y="0"/>
                </a:lnTo>
                <a:lnTo>
                  <a:pt x="17830544" y="4390772"/>
                </a:lnTo>
                <a:lnTo>
                  <a:pt x="0" y="43907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AutoShape 4"/>
          <p:cNvSpPr/>
          <p:nvPr/>
        </p:nvSpPr>
        <p:spPr>
          <a:xfrm>
            <a:off x="2212420" y="5826432"/>
            <a:ext cx="0" cy="993733"/>
          </a:xfrm>
          <a:prstGeom prst="line">
            <a:avLst/>
          </a:prstGeom>
          <a:ln w="38100" cap="flat">
            <a:solidFill>
              <a:srgbClr val="576CA8"/>
            </a:solidFill>
            <a:prstDash val="solid"/>
            <a:headEnd type="none" w="sm" len="sm"/>
            <a:tailEnd type="none" w="sm" len="sm"/>
          </a:ln>
        </p:spPr>
        <p:txBody>
          <a:bodyPr/>
          <a:lstStyle/>
          <a:p>
            <a:endParaRPr lang="en-GB"/>
          </a:p>
        </p:txBody>
      </p:sp>
      <p:sp>
        <p:nvSpPr>
          <p:cNvPr id="5" name="AutoShape 5"/>
          <p:cNvSpPr/>
          <p:nvPr/>
        </p:nvSpPr>
        <p:spPr>
          <a:xfrm>
            <a:off x="5740778" y="5885349"/>
            <a:ext cx="0" cy="993733"/>
          </a:xfrm>
          <a:prstGeom prst="line">
            <a:avLst/>
          </a:prstGeom>
          <a:ln w="38100" cap="flat">
            <a:solidFill>
              <a:srgbClr val="4869BA"/>
            </a:solidFill>
            <a:prstDash val="solid"/>
            <a:headEnd type="none" w="sm" len="sm"/>
            <a:tailEnd type="none" w="sm" len="sm"/>
          </a:ln>
        </p:spPr>
        <p:txBody>
          <a:bodyPr/>
          <a:lstStyle/>
          <a:p>
            <a:endParaRPr lang="en-GB"/>
          </a:p>
        </p:txBody>
      </p:sp>
      <p:sp>
        <p:nvSpPr>
          <p:cNvPr id="6" name="AutoShape 6"/>
          <p:cNvSpPr/>
          <p:nvPr/>
        </p:nvSpPr>
        <p:spPr>
          <a:xfrm>
            <a:off x="9071143" y="5479235"/>
            <a:ext cx="0" cy="993733"/>
          </a:xfrm>
          <a:prstGeom prst="line">
            <a:avLst/>
          </a:prstGeom>
          <a:ln w="38100" cap="flat">
            <a:solidFill>
              <a:srgbClr val="274691"/>
            </a:solidFill>
            <a:prstDash val="solid"/>
            <a:headEnd type="none" w="sm" len="sm"/>
            <a:tailEnd type="none" w="sm" len="sm"/>
          </a:ln>
        </p:spPr>
        <p:txBody>
          <a:bodyPr/>
          <a:lstStyle/>
          <a:p>
            <a:endParaRPr lang="en-GB"/>
          </a:p>
        </p:txBody>
      </p:sp>
      <p:sp>
        <p:nvSpPr>
          <p:cNvPr id="7" name="AutoShape 7"/>
          <p:cNvSpPr/>
          <p:nvPr/>
        </p:nvSpPr>
        <p:spPr>
          <a:xfrm>
            <a:off x="12275889" y="4832699"/>
            <a:ext cx="0" cy="993733"/>
          </a:xfrm>
          <a:prstGeom prst="line">
            <a:avLst/>
          </a:prstGeom>
          <a:ln w="38100" cap="flat">
            <a:solidFill>
              <a:srgbClr val="38457A"/>
            </a:solidFill>
            <a:prstDash val="solid"/>
            <a:headEnd type="none" w="sm" len="sm"/>
            <a:tailEnd type="none" w="sm" len="sm"/>
          </a:ln>
        </p:spPr>
        <p:txBody>
          <a:bodyPr/>
          <a:lstStyle/>
          <a:p>
            <a:endParaRPr lang="en-GB"/>
          </a:p>
        </p:txBody>
      </p:sp>
      <p:sp>
        <p:nvSpPr>
          <p:cNvPr id="8" name="AutoShape 8"/>
          <p:cNvSpPr/>
          <p:nvPr/>
        </p:nvSpPr>
        <p:spPr>
          <a:xfrm>
            <a:off x="15385029" y="3664855"/>
            <a:ext cx="0" cy="993733"/>
          </a:xfrm>
          <a:prstGeom prst="line">
            <a:avLst/>
          </a:prstGeom>
          <a:ln w="38100" cap="flat">
            <a:solidFill>
              <a:srgbClr val="1C264F"/>
            </a:solidFill>
            <a:prstDash val="solid"/>
            <a:headEnd type="none" w="sm" len="sm"/>
            <a:tailEnd type="none" w="sm" len="sm"/>
          </a:ln>
        </p:spPr>
        <p:txBody>
          <a:bodyPr/>
          <a:lstStyle/>
          <a:p>
            <a:endParaRPr lang="en-GB"/>
          </a:p>
        </p:txBody>
      </p:sp>
      <p:sp>
        <p:nvSpPr>
          <p:cNvPr id="9" name="Freeform 9"/>
          <p:cNvSpPr/>
          <p:nvPr/>
        </p:nvSpPr>
        <p:spPr>
          <a:xfrm>
            <a:off x="1308899" y="3664855"/>
            <a:ext cx="2752558" cy="2752558"/>
          </a:xfrm>
          <a:custGeom>
            <a:avLst/>
            <a:gdLst/>
            <a:ahLst/>
            <a:cxnLst/>
            <a:rect l="l" t="t" r="r" b="b"/>
            <a:pathLst>
              <a:path w="2752558" h="2752558">
                <a:moveTo>
                  <a:pt x="0" y="0"/>
                </a:moveTo>
                <a:lnTo>
                  <a:pt x="2752558" y="0"/>
                </a:lnTo>
                <a:lnTo>
                  <a:pt x="2752558" y="2752558"/>
                </a:lnTo>
                <a:lnTo>
                  <a:pt x="0" y="2752558"/>
                </a:lnTo>
                <a:lnTo>
                  <a:pt x="0" y="0"/>
                </a:lnTo>
                <a:close/>
              </a:path>
            </a:pathLst>
          </a:custGeom>
          <a:blipFill>
            <a:blip>
              <a:alphaModFix amt="31999"/>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10" name="Group 10"/>
          <p:cNvGrpSpPr/>
          <p:nvPr/>
        </p:nvGrpSpPr>
        <p:grpSpPr>
          <a:xfrm rot="896">
            <a:off x="1291964" y="3661106"/>
            <a:ext cx="2223010" cy="2223010"/>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8220"/>
            </a:solidFill>
            <a:ln w="142875" cap="sq">
              <a:solidFill>
                <a:srgbClr val="F6F4F6"/>
              </a:solidFill>
              <a:prstDash val="solid"/>
              <a:miter/>
            </a:ln>
          </p:spPr>
          <p:txBody>
            <a:bodyPr/>
            <a:lstStyle/>
            <a:p>
              <a:endParaRPr lang="en-GB"/>
            </a:p>
          </p:txBody>
        </p:sp>
        <p:sp>
          <p:nvSpPr>
            <p:cNvPr id="12" name="TextBox 12"/>
            <p:cNvSpPr txBox="1"/>
            <p:nvPr/>
          </p:nvSpPr>
          <p:spPr>
            <a:xfrm>
              <a:off x="76200" y="57150"/>
              <a:ext cx="660400" cy="679450"/>
            </a:xfrm>
            <a:prstGeom prst="rect">
              <a:avLst/>
            </a:prstGeom>
          </p:spPr>
          <p:txBody>
            <a:bodyPr lIns="50800" tIns="50800" rIns="50800" bIns="50800" rtlCol="0" anchor="ctr"/>
            <a:lstStyle/>
            <a:p>
              <a:pPr algn="ctr">
                <a:lnSpc>
                  <a:spcPts val="2749"/>
                </a:lnSpc>
              </a:pPr>
              <a:endParaRPr/>
            </a:p>
          </p:txBody>
        </p:sp>
      </p:grpSp>
      <p:sp>
        <p:nvSpPr>
          <p:cNvPr id="13" name="Freeform 13"/>
          <p:cNvSpPr/>
          <p:nvPr/>
        </p:nvSpPr>
        <p:spPr>
          <a:xfrm>
            <a:off x="1721659" y="6332168"/>
            <a:ext cx="1257300" cy="1257300"/>
          </a:xfrm>
          <a:custGeom>
            <a:avLst/>
            <a:gdLst/>
            <a:ahLst/>
            <a:cxnLst/>
            <a:rect l="l" t="t" r="r" b="b"/>
            <a:pathLst>
              <a:path w="1257300" h="1257300">
                <a:moveTo>
                  <a:pt x="0" y="0"/>
                </a:moveTo>
                <a:lnTo>
                  <a:pt x="1257300" y="0"/>
                </a:lnTo>
                <a:lnTo>
                  <a:pt x="1257300" y="1257300"/>
                </a:lnTo>
                <a:lnTo>
                  <a:pt x="0" y="1257300"/>
                </a:lnTo>
                <a:lnTo>
                  <a:pt x="0" y="0"/>
                </a:lnTo>
                <a:close/>
              </a:path>
            </a:pathLst>
          </a:custGeom>
          <a:blipFill>
            <a:blip>
              <a:alphaModFix amt="25000"/>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14" name="Group 14"/>
          <p:cNvGrpSpPr/>
          <p:nvPr/>
        </p:nvGrpSpPr>
        <p:grpSpPr>
          <a:xfrm rot="896">
            <a:off x="1721787" y="6357978"/>
            <a:ext cx="981266" cy="981266"/>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58220"/>
            </a:solidFill>
            <a:ln w="76200" cap="sq">
              <a:solidFill>
                <a:srgbClr val="F6F4F6"/>
              </a:solidFill>
              <a:prstDash val="solid"/>
              <a:miter/>
            </a:ln>
          </p:spPr>
          <p:txBody>
            <a:bodyPr/>
            <a:lstStyle/>
            <a:p>
              <a:endParaRPr lang="en-GB"/>
            </a:p>
          </p:txBody>
        </p:sp>
        <p:sp>
          <p:nvSpPr>
            <p:cNvPr id="16" name="TextBox 16"/>
            <p:cNvSpPr txBox="1"/>
            <p:nvPr/>
          </p:nvSpPr>
          <p:spPr>
            <a:xfrm>
              <a:off x="76200" y="57150"/>
              <a:ext cx="660400" cy="679450"/>
            </a:xfrm>
            <a:prstGeom prst="rect">
              <a:avLst/>
            </a:prstGeom>
          </p:spPr>
          <p:txBody>
            <a:bodyPr lIns="50800" tIns="50800" rIns="50800" bIns="50800" rtlCol="0" anchor="ctr"/>
            <a:lstStyle/>
            <a:p>
              <a:pPr algn="ctr">
                <a:lnSpc>
                  <a:spcPts val="2749"/>
                </a:lnSpc>
              </a:pPr>
              <a:endParaRPr/>
            </a:p>
          </p:txBody>
        </p:sp>
      </p:grpSp>
      <p:sp>
        <p:nvSpPr>
          <p:cNvPr id="17" name="Freeform 17"/>
          <p:cNvSpPr/>
          <p:nvPr/>
        </p:nvSpPr>
        <p:spPr>
          <a:xfrm>
            <a:off x="5250016" y="6417413"/>
            <a:ext cx="1257300" cy="1257300"/>
          </a:xfrm>
          <a:custGeom>
            <a:avLst/>
            <a:gdLst/>
            <a:ahLst/>
            <a:cxnLst/>
            <a:rect l="l" t="t" r="r" b="b"/>
            <a:pathLst>
              <a:path w="1257300" h="1257300">
                <a:moveTo>
                  <a:pt x="0" y="0"/>
                </a:moveTo>
                <a:lnTo>
                  <a:pt x="1257300" y="0"/>
                </a:lnTo>
                <a:lnTo>
                  <a:pt x="1257300" y="1257300"/>
                </a:lnTo>
                <a:lnTo>
                  <a:pt x="0" y="1257300"/>
                </a:lnTo>
                <a:lnTo>
                  <a:pt x="0" y="0"/>
                </a:lnTo>
                <a:close/>
              </a:path>
            </a:pathLst>
          </a:custGeom>
          <a:blipFill>
            <a:blip>
              <a:alphaModFix amt="25000"/>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GB"/>
          </a:p>
        </p:txBody>
      </p:sp>
      <p:grpSp>
        <p:nvGrpSpPr>
          <p:cNvPr id="18" name="Group 18"/>
          <p:cNvGrpSpPr/>
          <p:nvPr/>
        </p:nvGrpSpPr>
        <p:grpSpPr>
          <a:xfrm rot="896">
            <a:off x="5250144" y="6416895"/>
            <a:ext cx="981266" cy="981266"/>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6421"/>
            </a:solidFill>
            <a:ln w="76200" cap="sq">
              <a:solidFill>
                <a:srgbClr val="F6F4F6"/>
              </a:solidFill>
              <a:prstDash val="solid"/>
              <a:miter/>
            </a:ln>
          </p:spPr>
          <p:txBody>
            <a:bodyPr/>
            <a:lstStyle/>
            <a:p>
              <a:endParaRPr lang="en-GB"/>
            </a:p>
          </p:txBody>
        </p:sp>
        <p:sp>
          <p:nvSpPr>
            <p:cNvPr id="20" name="TextBox 20"/>
            <p:cNvSpPr txBox="1"/>
            <p:nvPr/>
          </p:nvSpPr>
          <p:spPr>
            <a:xfrm>
              <a:off x="76200" y="57150"/>
              <a:ext cx="660400" cy="679450"/>
            </a:xfrm>
            <a:prstGeom prst="rect">
              <a:avLst/>
            </a:prstGeom>
          </p:spPr>
          <p:txBody>
            <a:bodyPr lIns="50800" tIns="50800" rIns="50800" bIns="50800" rtlCol="0" anchor="ctr"/>
            <a:lstStyle/>
            <a:p>
              <a:pPr algn="ctr">
                <a:lnSpc>
                  <a:spcPts val="2749"/>
                </a:lnSpc>
              </a:pPr>
              <a:endParaRPr/>
            </a:p>
          </p:txBody>
        </p:sp>
      </p:grpSp>
      <p:sp>
        <p:nvSpPr>
          <p:cNvPr id="21" name="Freeform 21"/>
          <p:cNvSpPr/>
          <p:nvPr/>
        </p:nvSpPr>
        <p:spPr>
          <a:xfrm>
            <a:off x="8566318" y="6008371"/>
            <a:ext cx="1257300" cy="1257300"/>
          </a:xfrm>
          <a:custGeom>
            <a:avLst/>
            <a:gdLst/>
            <a:ahLst/>
            <a:cxnLst/>
            <a:rect l="l" t="t" r="r" b="b"/>
            <a:pathLst>
              <a:path w="1257300" h="1257300">
                <a:moveTo>
                  <a:pt x="0" y="0"/>
                </a:moveTo>
                <a:lnTo>
                  <a:pt x="1257300" y="0"/>
                </a:lnTo>
                <a:lnTo>
                  <a:pt x="1257300" y="1257300"/>
                </a:lnTo>
                <a:lnTo>
                  <a:pt x="0" y="1257300"/>
                </a:lnTo>
                <a:lnTo>
                  <a:pt x="0" y="0"/>
                </a:lnTo>
                <a:close/>
              </a:path>
            </a:pathLst>
          </a:custGeom>
          <a:blipFill>
            <a:blip>
              <a:alphaModFix amt="25000"/>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GB"/>
          </a:p>
        </p:txBody>
      </p:sp>
      <p:grpSp>
        <p:nvGrpSpPr>
          <p:cNvPr id="22" name="Group 22"/>
          <p:cNvGrpSpPr/>
          <p:nvPr/>
        </p:nvGrpSpPr>
        <p:grpSpPr>
          <a:xfrm rot="896">
            <a:off x="8580510" y="6010781"/>
            <a:ext cx="981266" cy="981266"/>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4AAD"/>
            </a:solidFill>
            <a:ln w="76200" cap="sq">
              <a:solidFill>
                <a:srgbClr val="F6F4F6"/>
              </a:solidFill>
              <a:prstDash val="solid"/>
              <a:miter/>
            </a:ln>
          </p:spPr>
          <p:txBody>
            <a:bodyPr/>
            <a:lstStyle/>
            <a:p>
              <a:endParaRPr lang="en-GB"/>
            </a:p>
          </p:txBody>
        </p:sp>
        <p:sp>
          <p:nvSpPr>
            <p:cNvPr id="24" name="TextBox 24"/>
            <p:cNvSpPr txBox="1"/>
            <p:nvPr/>
          </p:nvSpPr>
          <p:spPr>
            <a:xfrm>
              <a:off x="76200" y="57150"/>
              <a:ext cx="660400" cy="679450"/>
            </a:xfrm>
            <a:prstGeom prst="rect">
              <a:avLst/>
            </a:prstGeom>
          </p:spPr>
          <p:txBody>
            <a:bodyPr lIns="50800" tIns="50800" rIns="50800" bIns="50800" rtlCol="0" anchor="ctr"/>
            <a:lstStyle/>
            <a:p>
              <a:pPr algn="ctr">
                <a:lnSpc>
                  <a:spcPts val="2749"/>
                </a:lnSpc>
              </a:pPr>
              <a:endParaRPr/>
            </a:p>
          </p:txBody>
        </p:sp>
      </p:grpSp>
      <p:sp>
        <p:nvSpPr>
          <p:cNvPr id="25" name="Freeform 25"/>
          <p:cNvSpPr/>
          <p:nvPr/>
        </p:nvSpPr>
        <p:spPr>
          <a:xfrm>
            <a:off x="11785128" y="5364117"/>
            <a:ext cx="1257300" cy="1257300"/>
          </a:xfrm>
          <a:custGeom>
            <a:avLst/>
            <a:gdLst/>
            <a:ahLst/>
            <a:cxnLst/>
            <a:rect l="l" t="t" r="r" b="b"/>
            <a:pathLst>
              <a:path w="1257300" h="1257300">
                <a:moveTo>
                  <a:pt x="0" y="0"/>
                </a:moveTo>
                <a:lnTo>
                  <a:pt x="1257300" y="0"/>
                </a:lnTo>
                <a:lnTo>
                  <a:pt x="1257300" y="1257300"/>
                </a:lnTo>
                <a:lnTo>
                  <a:pt x="0" y="1257300"/>
                </a:lnTo>
                <a:lnTo>
                  <a:pt x="0" y="0"/>
                </a:lnTo>
                <a:close/>
              </a:path>
            </a:pathLst>
          </a:custGeom>
          <a:blipFill>
            <a:blip>
              <a:alphaModFix amt="25000"/>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GB"/>
          </a:p>
        </p:txBody>
      </p:sp>
      <p:grpSp>
        <p:nvGrpSpPr>
          <p:cNvPr id="26" name="Group 26"/>
          <p:cNvGrpSpPr/>
          <p:nvPr/>
        </p:nvGrpSpPr>
        <p:grpSpPr>
          <a:xfrm rot="896">
            <a:off x="11785256" y="5364245"/>
            <a:ext cx="981266" cy="981266"/>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8457A"/>
            </a:solidFill>
            <a:ln w="76200" cap="sq">
              <a:solidFill>
                <a:srgbClr val="F6F4F6"/>
              </a:solidFill>
              <a:prstDash val="solid"/>
              <a:miter/>
            </a:ln>
          </p:spPr>
          <p:txBody>
            <a:bodyPr/>
            <a:lstStyle/>
            <a:p>
              <a:endParaRPr lang="en-GB"/>
            </a:p>
          </p:txBody>
        </p:sp>
        <p:sp>
          <p:nvSpPr>
            <p:cNvPr id="28" name="TextBox 28"/>
            <p:cNvSpPr txBox="1"/>
            <p:nvPr/>
          </p:nvSpPr>
          <p:spPr>
            <a:xfrm>
              <a:off x="76200" y="57150"/>
              <a:ext cx="660400" cy="679450"/>
            </a:xfrm>
            <a:prstGeom prst="rect">
              <a:avLst/>
            </a:prstGeom>
          </p:spPr>
          <p:txBody>
            <a:bodyPr lIns="50800" tIns="50800" rIns="50800" bIns="50800" rtlCol="0" anchor="ctr"/>
            <a:lstStyle/>
            <a:p>
              <a:pPr algn="ctr">
                <a:lnSpc>
                  <a:spcPts val="2749"/>
                </a:lnSpc>
              </a:pPr>
              <a:endParaRPr/>
            </a:p>
          </p:txBody>
        </p:sp>
      </p:grpSp>
      <p:sp>
        <p:nvSpPr>
          <p:cNvPr id="29" name="Freeform 29"/>
          <p:cNvSpPr/>
          <p:nvPr/>
        </p:nvSpPr>
        <p:spPr>
          <a:xfrm>
            <a:off x="14894267" y="4204049"/>
            <a:ext cx="1257300" cy="1257300"/>
          </a:xfrm>
          <a:custGeom>
            <a:avLst/>
            <a:gdLst/>
            <a:ahLst/>
            <a:cxnLst/>
            <a:rect l="l" t="t" r="r" b="b"/>
            <a:pathLst>
              <a:path w="1257300" h="1257300">
                <a:moveTo>
                  <a:pt x="0" y="0"/>
                </a:moveTo>
                <a:lnTo>
                  <a:pt x="1257300" y="0"/>
                </a:lnTo>
                <a:lnTo>
                  <a:pt x="1257300" y="1257300"/>
                </a:lnTo>
                <a:lnTo>
                  <a:pt x="0" y="1257300"/>
                </a:lnTo>
                <a:lnTo>
                  <a:pt x="0" y="0"/>
                </a:lnTo>
                <a:close/>
              </a:path>
            </a:pathLst>
          </a:custGeom>
          <a:blipFill>
            <a:blip>
              <a:alphaModFix amt="25000"/>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GB"/>
          </a:p>
        </p:txBody>
      </p:sp>
      <p:grpSp>
        <p:nvGrpSpPr>
          <p:cNvPr id="30" name="Group 30"/>
          <p:cNvGrpSpPr/>
          <p:nvPr/>
        </p:nvGrpSpPr>
        <p:grpSpPr>
          <a:xfrm rot="896">
            <a:off x="14894395" y="4196401"/>
            <a:ext cx="981266" cy="981266"/>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264F"/>
            </a:solidFill>
            <a:ln w="76200" cap="sq">
              <a:solidFill>
                <a:srgbClr val="F6F4F6"/>
              </a:solidFill>
              <a:prstDash val="solid"/>
              <a:miter/>
            </a:ln>
          </p:spPr>
          <p:txBody>
            <a:bodyPr/>
            <a:lstStyle/>
            <a:p>
              <a:endParaRPr lang="en-GB"/>
            </a:p>
          </p:txBody>
        </p:sp>
        <p:sp>
          <p:nvSpPr>
            <p:cNvPr id="32" name="TextBox 32"/>
            <p:cNvSpPr txBox="1"/>
            <p:nvPr/>
          </p:nvSpPr>
          <p:spPr>
            <a:xfrm>
              <a:off x="76200" y="57150"/>
              <a:ext cx="660400" cy="679450"/>
            </a:xfrm>
            <a:prstGeom prst="rect">
              <a:avLst/>
            </a:prstGeom>
          </p:spPr>
          <p:txBody>
            <a:bodyPr lIns="50800" tIns="50800" rIns="50800" bIns="50800" rtlCol="0" anchor="ctr"/>
            <a:lstStyle/>
            <a:p>
              <a:pPr algn="ctr">
                <a:lnSpc>
                  <a:spcPts val="2749"/>
                </a:lnSpc>
              </a:pPr>
              <a:endParaRPr/>
            </a:p>
          </p:txBody>
        </p:sp>
      </p:grpSp>
      <p:sp>
        <p:nvSpPr>
          <p:cNvPr id="33" name="Freeform 33"/>
          <p:cNvSpPr/>
          <p:nvPr/>
        </p:nvSpPr>
        <p:spPr>
          <a:xfrm>
            <a:off x="4617259" y="3660816"/>
            <a:ext cx="2752725" cy="2752725"/>
          </a:xfrm>
          <a:custGeom>
            <a:avLst/>
            <a:gdLst/>
            <a:ahLst/>
            <a:cxnLst/>
            <a:rect l="l" t="t" r="r" b="b"/>
            <a:pathLst>
              <a:path w="2752725" h="2752725">
                <a:moveTo>
                  <a:pt x="0" y="0"/>
                </a:moveTo>
                <a:lnTo>
                  <a:pt x="2752725" y="0"/>
                </a:lnTo>
                <a:lnTo>
                  <a:pt x="2752725" y="2752725"/>
                </a:lnTo>
                <a:lnTo>
                  <a:pt x="0" y="2752725"/>
                </a:lnTo>
                <a:lnTo>
                  <a:pt x="0" y="0"/>
                </a:lnTo>
                <a:close/>
              </a:path>
            </a:pathLst>
          </a:custGeom>
          <a:blipFill>
            <a:blip>
              <a:alphaModFix amt="31999"/>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GB"/>
          </a:p>
        </p:txBody>
      </p:sp>
      <p:grpSp>
        <p:nvGrpSpPr>
          <p:cNvPr id="34" name="Group 34"/>
          <p:cNvGrpSpPr/>
          <p:nvPr/>
        </p:nvGrpSpPr>
        <p:grpSpPr>
          <a:xfrm rot="896">
            <a:off x="4629273" y="3662050"/>
            <a:ext cx="2223010" cy="2223010"/>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F6421"/>
            </a:solidFill>
            <a:ln w="142875" cap="sq">
              <a:solidFill>
                <a:srgbClr val="F6F4F6"/>
              </a:solidFill>
              <a:prstDash val="solid"/>
              <a:miter/>
            </a:ln>
          </p:spPr>
          <p:txBody>
            <a:bodyPr/>
            <a:lstStyle/>
            <a:p>
              <a:endParaRPr lang="en-GB"/>
            </a:p>
          </p:txBody>
        </p:sp>
        <p:sp>
          <p:nvSpPr>
            <p:cNvPr id="36" name="TextBox 36"/>
            <p:cNvSpPr txBox="1"/>
            <p:nvPr/>
          </p:nvSpPr>
          <p:spPr>
            <a:xfrm>
              <a:off x="76200" y="57150"/>
              <a:ext cx="660400" cy="679450"/>
            </a:xfrm>
            <a:prstGeom prst="rect">
              <a:avLst/>
            </a:prstGeom>
          </p:spPr>
          <p:txBody>
            <a:bodyPr lIns="50800" tIns="50800" rIns="50800" bIns="50800" rtlCol="0" anchor="ctr"/>
            <a:lstStyle/>
            <a:p>
              <a:pPr algn="ctr">
                <a:lnSpc>
                  <a:spcPts val="2749"/>
                </a:lnSpc>
              </a:pPr>
              <a:endParaRPr/>
            </a:p>
          </p:txBody>
        </p:sp>
      </p:grpSp>
      <p:sp>
        <p:nvSpPr>
          <p:cNvPr id="37" name="Freeform 37"/>
          <p:cNvSpPr/>
          <p:nvPr/>
        </p:nvSpPr>
        <p:spPr>
          <a:xfrm>
            <a:off x="7978891" y="3255646"/>
            <a:ext cx="2752725" cy="2752725"/>
          </a:xfrm>
          <a:custGeom>
            <a:avLst/>
            <a:gdLst/>
            <a:ahLst/>
            <a:cxnLst/>
            <a:rect l="l" t="t" r="r" b="b"/>
            <a:pathLst>
              <a:path w="2752725" h="2752725">
                <a:moveTo>
                  <a:pt x="0" y="0"/>
                </a:moveTo>
                <a:lnTo>
                  <a:pt x="2752725" y="0"/>
                </a:lnTo>
                <a:lnTo>
                  <a:pt x="2752725" y="2752725"/>
                </a:lnTo>
                <a:lnTo>
                  <a:pt x="0" y="2752725"/>
                </a:lnTo>
                <a:lnTo>
                  <a:pt x="0" y="0"/>
                </a:lnTo>
                <a:close/>
              </a:path>
            </a:pathLst>
          </a:custGeom>
          <a:blipFill>
            <a:blip>
              <a:alphaModFix amt="31999"/>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GB"/>
          </a:p>
        </p:txBody>
      </p:sp>
      <p:grpSp>
        <p:nvGrpSpPr>
          <p:cNvPr id="38" name="Group 38"/>
          <p:cNvGrpSpPr/>
          <p:nvPr/>
        </p:nvGrpSpPr>
        <p:grpSpPr>
          <a:xfrm rot="896">
            <a:off x="7979181" y="3255936"/>
            <a:ext cx="2223010" cy="2223010"/>
            <a:chOff x="0" y="0"/>
            <a:chExt cx="812800" cy="812800"/>
          </a:xfrm>
        </p:grpSpPr>
        <p:sp>
          <p:nvSpPr>
            <p:cNvPr id="39" name="Freeform 3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4AAD"/>
            </a:solidFill>
            <a:ln w="142875" cap="sq">
              <a:solidFill>
                <a:srgbClr val="F6F4F6"/>
              </a:solidFill>
              <a:prstDash val="solid"/>
              <a:miter/>
            </a:ln>
          </p:spPr>
          <p:txBody>
            <a:bodyPr/>
            <a:lstStyle/>
            <a:p>
              <a:endParaRPr lang="en-GB"/>
            </a:p>
          </p:txBody>
        </p:sp>
        <p:sp>
          <p:nvSpPr>
            <p:cNvPr id="40" name="TextBox 40"/>
            <p:cNvSpPr txBox="1"/>
            <p:nvPr/>
          </p:nvSpPr>
          <p:spPr>
            <a:xfrm>
              <a:off x="76200" y="57150"/>
              <a:ext cx="660400" cy="679450"/>
            </a:xfrm>
            <a:prstGeom prst="rect">
              <a:avLst/>
            </a:prstGeom>
          </p:spPr>
          <p:txBody>
            <a:bodyPr lIns="50800" tIns="50800" rIns="50800" bIns="50800" rtlCol="0" anchor="ctr"/>
            <a:lstStyle/>
            <a:p>
              <a:pPr algn="ctr">
                <a:lnSpc>
                  <a:spcPts val="2749"/>
                </a:lnSpc>
              </a:pPr>
              <a:endParaRPr/>
            </a:p>
          </p:txBody>
        </p:sp>
      </p:grpSp>
      <p:sp>
        <p:nvSpPr>
          <p:cNvPr id="41" name="Freeform 41"/>
          <p:cNvSpPr/>
          <p:nvPr/>
        </p:nvSpPr>
        <p:spPr>
          <a:xfrm>
            <a:off x="11126062" y="2630442"/>
            <a:ext cx="2752725" cy="2752725"/>
          </a:xfrm>
          <a:custGeom>
            <a:avLst/>
            <a:gdLst/>
            <a:ahLst/>
            <a:cxnLst/>
            <a:rect l="l" t="t" r="r" b="b"/>
            <a:pathLst>
              <a:path w="2752725" h="2752725">
                <a:moveTo>
                  <a:pt x="0" y="0"/>
                </a:moveTo>
                <a:lnTo>
                  <a:pt x="2752725" y="0"/>
                </a:lnTo>
                <a:lnTo>
                  <a:pt x="2752725" y="2752725"/>
                </a:lnTo>
                <a:lnTo>
                  <a:pt x="0" y="2752725"/>
                </a:lnTo>
                <a:lnTo>
                  <a:pt x="0" y="0"/>
                </a:lnTo>
                <a:close/>
              </a:path>
            </a:pathLst>
          </a:custGeom>
          <a:blipFill>
            <a:blip>
              <a:alphaModFix amt="31999"/>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GB"/>
          </a:p>
        </p:txBody>
      </p:sp>
      <p:grpSp>
        <p:nvGrpSpPr>
          <p:cNvPr id="42" name="Group 42"/>
          <p:cNvGrpSpPr/>
          <p:nvPr/>
        </p:nvGrpSpPr>
        <p:grpSpPr>
          <a:xfrm rot="896">
            <a:off x="11164384" y="2609399"/>
            <a:ext cx="2223010" cy="2223010"/>
            <a:chOff x="0" y="0"/>
            <a:chExt cx="812800" cy="812800"/>
          </a:xfrm>
        </p:grpSpPr>
        <p:sp>
          <p:nvSpPr>
            <p:cNvPr id="43" name="Freeform 4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57A"/>
            </a:solidFill>
            <a:ln w="142875" cap="sq">
              <a:solidFill>
                <a:srgbClr val="F6F4F6"/>
              </a:solidFill>
              <a:prstDash val="solid"/>
              <a:miter/>
            </a:ln>
          </p:spPr>
          <p:txBody>
            <a:bodyPr/>
            <a:lstStyle/>
            <a:p>
              <a:endParaRPr lang="en-GB"/>
            </a:p>
          </p:txBody>
        </p:sp>
        <p:sp>
          <p:nvSpPr>
            <p:cNvPr id="44" name="TextBox 44"/>
            <p:cNvSpPr txBox="1"/>
            <p:nvPr/>
          </p:nvSpPr>
          <p:spPr>
            <a:xfrm>
              <a:off x="76200" y="57150"/>
              <a:ext cx="660400" cy="679450"/>
            </a:xfrm>
            <a:prstGeom prst="rect">
              <a:avLst/>
            </a:prstGeom>
          </p:spPr>
          <p:txBody>
            <a:bodyPr lIns="50800" tIns="50800" rIns="50800" bIns="50800" rtlCol="0" anchor="ctr"/>
            <a:lstStyle/>
            <a:p>
              <a:pPr algn="ctr">
                <a:lnSpc>
                  <a:spcPts val="2749"/>
                </a:lnSpc>
              </a:pPr>
              <a:endParaRPr/>
            </a:p>
          </p:txBody>
        </p:sp>
      </p:grpSp>
      <p:sp>
        <p:nvSpPr>
          <p:cNvPr id="45" name="Freeform 45"/>
          <p:cNvSpPr/>
          <p:nvPr/>
        </p:nvSpPr>
        <p:spPr>
          <a:xfrm>
            <a:off x="14269312" y="1443548"/>
            <a:ext cx="2752725" cy="2752725"/>
          </a:xfrm>
          <a:custGeom>
            <a:avLst/>
            <a:gdLst/>
            <a:ahLst/>
            <a:cxnLst/>
            <a:rect l="l" t="t" r="r" b="b"/>
            <a:pathLst>
              <a:path w="2752725" h="2752725">
                <a:moveTo>
                  <a:pt x="0" y="0"/>
                </a:moveTo>
                <a:lnTo>
                  <a:pt x="2752725" y="0"/>
                </a:lnTo>
                <a:lnTo>
                  <a:pt x="2752725" y="2752725"/>
                </a:lnTo>
                <a:lnTo>
                  <a:pt x="0" y="2752725"/>
                </a:lnTo>
                <a:lnTo>
                  <a:pt x="0" y="0"/>
                </a:lnTo>
                <a:close/>
              </a:path>
            </a:pathLst>
          </a:custGeom>
          <a:blipFill>
            <a:blip>
              <a:alphaModFix amt="31999"/>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GB"/>
          </a:p>
        </p:txBody>
      </p:sp>
      <p:grpSp>
        <p:nvGrpSpPr>
          <p:cNvPr id="46" name="Group 46"/>
          <p:cNvGrpSpPr/>
          <p:nvPr/>
        </p:nvGrpSpPr>
        <p:grpSpPr>
          <a:xfrm rot="896">
            <a:off x="14273524" y="1441555"/>
            <a:ext cx="2223010" cy="2223010"/>
            <a:chOff x="0" y="0"/>
            <a:chExt cx="812800" cy="812800"/>
          </a:xfrm>
        </p:grpSpPr>
        <p:sp>
          <p:nvSpPr>
            <p:cNvPr id="47" name="Freeform 4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1B3D"/>
            </a:solidFill>
            <a:ln w="142875" cap="sq">
              <a:solidFill>
                <a:srgbClr val="F6F4F6"/>
              </a:solidFill>
              <a:prstDash val="solid"/>
              <a:miter/>
            </a:ln>
          </p:spPr>
          <p:txBody>
            <a:bodyPr/>
            <a:lstStyle/>
            <a:p>
              <a:endParaRPr lang="en-GB"/>
            </a:p>
          </p:txBody>
        </p:sp>
        <p:sp>
          <p:nvSpPr>
            <p:cNvPr id="48" name="TextBox 48"/>
            <p:cNvSpPr txBox="1"/>
            <p:nvPr/>
          </p:nvSpPr>
          <p:spPr>
            <a:xfrm>
              <a:off x="76200" y="57150"/>
              <a:ext cx="660400" cy="679450"/>
            </a:xfrm>
            <a:prstGeom prst="rect">
              <a:avLst/>
            </a:prstGeom>
          </p:spPr>
          <p:txBody>
            <a:bodyPr lIns="50800" tIns="50800" rIns="50800" bIns="50800" rtlCol="0" anchor="ctr"/>
            <a:lstStyle/>
            <a:p>
              <a:pPr algn="ctr">
                <a:lnSpc>
                  <a:spcPts val="2749"/>
                </a:lnSpc>
              </a:pPr>
              <a:endParaRPr/>
            </a:p>
          </p:txBody>
        </p:sp>
      </p:grpSp>
      <p:sp>
        <p:nvSpPr>
          <p:cNvPr id="49" name="TextBox 49"/>
          <p:cNvSpPr txBox="1"/>
          <p:nvPr/>
        </p:nvSpPr>
        <p:spPr>
          <a:xfrm>
            <a:off x="1260129" y="7379240"/>
            <a:ext cx="1904582" cy="393700"/>
          </a:xfrm>
          <a:prstGeom prst="rect">
            <a:avLst/>
          </a:prstGeom>
        </p:spPr>
        <p:txBody>
          <a:bodyPr lIns="0" tIns="0" rIns="0" bIns="0" rtlCol="0" anchor="t">
            <a:spAutoFit/>
          </a:bodyPr>
          <a:lstStyle/>
          <a:p>
            <a:pPr algn="ctr">
              <a:lnSpc>
                <a:spcPts val="2749"/>
              </a:lnSpc>
            </a:pPr>
            <a:r>
              <a:rPr lang="en-US" sz="2499" b="1">
                <a:solidFill>
                  <a:srgbClr val="000000"/>
                </a:solidFill>
                <a:latin typeface="Telegraf Bold"/>
                <a:ea typeface="Telegraf Bold"/>
                <a:cs typeface="Telegraf Bold"/>
                <a:sym typeface="Telegraf Bold"/>
              </a:rPr>
              <a:t>BASELINE</a:t>
            </a:r>
          </a:p>
        </p:txBody>
      </p:sp>
      <p:sp>
        <p:nvSpPr>
          <p:cNvPr id="50" name="TextBox 50"/>
          <p:cNvSpPr txBox="1"/>
          <p:nvPr/>
        </p:nvSpPr>
        <p:spPr>
          <a:xfrm>
            <a:off x="4842461" y="7600126"/>
            <a:ext cx="1904582" cy="393700"/>
          </a:xfrm>
          <a:prstGeom prst="rect">
            <a:avLst/>
          </a:prstGeom>
        </p:spPr>
        <p:txBody>
          <a:bodyPr lIns="0" tIns="0" rIns="0" bIns="0" rtlCol="0" anchor="t">
            <a:spAutoFit/>
          </a:bodyPr>
          <a:lstStyle/>
          <a:p>
            <a:pPr algn="ctr">
              <a:lnSpc>
                <a:spcPts val="2749"/>
              </a:lnSpc>
            </a:pPr>
            <a:r>
              <a:rPr lang="en-US" sz="2499" b="1">
                <a:solidFill>
                  <a:srgbClr val="000000"/>
                </a:solidFill>
                <a:latin typeface="Telegraf Bold"/>
                <a:ea typeface="Telegraf Bold"/>
                <a:cs typeface="Telegraf Bold"/>
                <a:sym typeface="Telegraf Bold"/>
              </a:rPr>
              <a:t>PILOT</a:t>
            </a:r>
          </a:p>
        </p:txBody>
      </p:sp>
      <p:sp>
        <p:nvSpPr>
          <p:cNvPr id="51" name="TextBox 51"/>
          <p:cNvSpPr txBox="1"/>
          <p:nvPr/>
        </p:nvSpPr>
        <p:spPr>
          <a:xfrm>
            <a:off x="8142524" y="7225476"/>
            <a:ext cx="1904582" cy="393700"/>
          </a:xfrm>
          <a:prstGeom prst="rect">
            <a:avLst/>
          </a:prstGeom>
        </p:spPr>
        <p:txBody>
          <a:bodyPr lIns="0" tIns="0" rIns="0" bIns="0" rtlCol="0" anchor="t">
            <a:spAutoFit/>
          </a:bodyPr>
          <a:lstStyle/>
          <a:p>
            <a:pPr algn="ctr">
              <a:lnSpc>
                <a:spcPts val="2749"/>
              </a:lnSpc>
            </a:pPr>
            <a:r>
              <a:rPr lang="en-US" sz="2499" b="1">
                <a:solidFill>
                  <a:srgbClr val="000000"/>
                </a:solidFill>
                <a:latin typeface="Telegraf Bold"/>
                <a:ea typeface="Telegraf Bold"/>
                <a:cs typeface="Telegraf Bold"/>
                <a:sym typeface="Telegraf Bold"/>
              </a:rPr>
              <a:t>SCALE</a:t>
            </a:r>
          </a:p>
        </p:txBody>
      </p:sp>
      <p:sp>
        <p:nvSpPr>
          <p:cNvPr id="52" name="TextBox 52"/>
          <p:cNvSpPr txBox="1"/>
          <p:nvPr/>
        </p:nvSpPr>
        <p:spPr>
          <a:xfrm>
            <a:off x="11496615" y="6579903"/>
            <a:ext cx="1904582" cy="393700"/>
          </a:xfrm>
          <a:prstGeom prst="rect">
            <a:avLst/>
          </a:prstGeom>
        </p:spPr>
        <p:txBody>
          <a:bodyPr lIns="0" tIns="0" rIns="0" bIns="0" rtlCol="0" anchor="t">
            <a:spAutoFit/>
          </a:bodyPr>
          <a:lstStyle/>
          <a:p>
            <a:pPr algn="ctr">
              <a:lnSpc>
                <a:spcPts val="2749"/>
              </a:lnSpc>
            </a:pPr>
            <a:r>
              <a:rPr lang="en-US" sz="2499" b="1">
                <a:solidFill>
                  <a:srgbClr val="000000"/>
                </a:solidFill>
                <a:latin typeface="Telegraf Bold"/>
                <a:ea typeface="Telegraf Bold"/>
                <a:cs typeface="Telegraf Bold"/>
                <a:sym typeface="Telegraf Bold"/>
              </a:rPr>
              <a:t>PROVE</a:t>
            </a:r>
          </a:p>
        </p:txBody>
      </p:sp>
      <p:sp>
        <p:nvSpPr>
          <p:cNvPr id="53" name="TextBox 53"/>
          <p:cNvSpPr txBox="1"/>
          <p:nvPr/>
        </p:nvSpPr>
        <p:spPr>
          <a:xfrm>
            <a:off x="14574480" y="5407518"/>
            <a:ext cx="1904582" cy="393700"/>
          </a:xfrm>
          <a:prstGeom prst="rect">
            <a:avLst/>
          </a:prstGeom>
        </p:spPr>
        <p:txBody>
          <a:bodyPr lIns="0" tIns="0" rIns="0" bIns="0" rtlCol="0" anchor="t">
            <a:spAutoFit/>
          </a:bodyPr>
          <a:lstStyle/>
          <a:p>
            <a:pPr algn="ctr">
              <a:lnSpc>
                <a:spcPts val="2749"/>
              </a:lnSpc>
            </a:pPr>
            <a:r>
              <a:rPr lang="en-US" sz="2499" b="1">
                <a:solidFill>
                  <a:srgbClr val="000000"/>
                </a:solidFill>
                <a:latin typeface="Telegraf Bold"/>
                <a:ea typeface="Telegraf Bold"/>
                <a:cs typeface="Telegraf Bold"/>
                <a:sym typeface="Telegraf Bold"/>
              </a:rPr>
              <a:t>OPERATE</a:t>
            </a:r>
          </a:p>
        </p:txBody>
      </p:sp>
      <p:grpSp>
        <p:nvGrpSpPr>
          <p:cNvPr id="54" name="Group 54"/>
          <p:cNvGrpSpPr/>
          <p:nvPr/>
        </p:nvGrpSpPr>
        <p:grpSpPr>
          <a:xfrm>
            <a:off x="13953647" y="5769025"/>
            <a:ext cx="3305653" cy="1645535"/>
            <a:chOff x="0" y="0"/>
            <a:chExt cx="4407537" cy="2194047"/>
          </a:xfrm>
        </p:grpSpPr>
        <p:sp>
          <p:nvSpPr>
            <p:cNvPr id="55" name="Freeform 55"/>
            <p:cNvSpPr/>
            <p:nvPr/>
          </p:nvSpPr>
          <p:spPr>
            <a:xfrm>
              <a:off x="0" y="0"/>
              <a:ext cx="4407538" cy="2194047"/>
            </a:xfrm>
            <a:custGeom>
              <a:avLst/>
              <a:gdLst/>
              <a:ahLst/>
              <a:cxnLst/>
              <a:rect l="l" t="t" r="r" b="b"/>
              <a:pathLst>
                <a:path w="4407538" h="2194047">
                  <a:moveTo>
                    <a:pt x="0" y="0"/>
                  </a:moveTo>
                  <a:lnTo>
                    <a:pt x="4407538" y="0"/>
                  </a:lnTo>
                  <a:lnTo>
                    <a:pt x="4407538" y="2194047"/>
                  </a:lnTo>
                  <a:lnTo>
                    <a:pt x="0" y="2194047"/>
                  </a:lnTo>
                  <a:close/>
                </a:path>
              </a:pathLst>
            </a:custGeom>
            <a:blipFill>
              <a:blip r:embed="rId9">
                <a:alphaModFix amt="0"/>
              </a:blip>
              <a:stretch>
                <a:fillRect l="-16180" r="834" b="9701"/>
              </a:stretch>
            </a:blipFill>
          </p:spPr>
          <p:txBody>
            <a:bodyPr/>
            <a:lstStyle/>
            <a:p>
              <a:endParaRPr lang="en-GB"/>
            </a:p>
          </p:txBody>
        </p:sp>
        <p:sp>
          <p:nvSpPr>
            <p:cNvPr id="56" name="TextBox 56"/>
            <p:cNvSpPr txBox="1"/>
            <p:nvPr/>
          </p:nvSpPr>
          <p:spPr>
            <a:xfrm>
              <a:off x="0" y="0"/>
              <a:ext cx="4407537" cy="2194047"/>
            </a:xfrm>
            <a:prstGeom prst="rect">
              <a:avLst/>
            </a:prstGeom>
          </p:spPr>
          <p:txBody>
            <a:bodyPr lIns="0" tIns="0" rIns="0" bIns="0" rtlCol="0" anchor="ctr"/>
            <a:lstStyle/>
            <a:p>
              <a:pPr algn="ctr">
                <a:lnSpc>
                  <a:spcPts val="3029"/>
                </a:lnSpc>
              </a:pPr>
              <a:r>
                <a:rPr lang="en-US" sz="2524">
                  <a:solidFill>
                    <a:srgbClr val="142735"/>
                  </a:solidFill>
                  <a:latin typeface="Montserrat"/>
                  <a:ea typeface="Montserrat"/>
                  <a:cs typeface="Montserrat"/>
                  <a:sym typeface="Montserrat"/>
                </a:rPr>
                <a:t>Run the joint command centre and publish performance</a:t>
              </a:r>
            </a:p>
          </p:txBody>
        </p:sp>
      </p:grpSp>
      <p:grpSp>
        <p:nvGrpSpPr>
          <p:cNvPr id="57" name="Group 57"/>
          <p:cNvGrpSpPr/>
          <p:nvPr/>
        </p:nvGrpSpPr>
        <p:grpSpPr>
          <a:xfrm>
            <a:off x="10926179" y="7046063"/>
            <a:ext cx="3045453" cy="1645535"/>
            <a:chOff x="0" y="0"/>
            <a:chExt cx="4060604" cy="2194047"/>
          </a:xfrm>
        </p:grpSpPr>
        <p:sp>
          <p:nvSpPr>
            <p:cNvPr id="58" name="Freeform 58"/>
            <p:cNvSpPr/>
            <p:nvPr/>
          </p:nvSpPr>
          <p:spPr>
            <a:xfrm>
              <a:off x="0" y="0"/>
              <a:ext cx="4060604" cy="2194047"/>
            </a:xfrm>
            <a:custGeom>
              <a:avLst/>
              <a:gdLst/>
              <a:ahLst/>
              <a:cxnLst/>
              <a:rect l="l" t="t" r="r" b="b"/>
              <a:pathLst>
                <a:path w="4060604" h="2194047">
                  <a:moveTo>
                    <a:pt x="0" y="0"/>
                  </a:moveTo>
                  <a:lnTo>
                    <a:pt x="4060604" y="0"/>
                  </a:lnTo>
                  <a:lnTo>
                    <a:pt x="4060604" y="2194047"/>
                  </a:lnTo>
                  <a:lnTo>
                    <a:pt x="0" y="2194047"/>
                  </a:lnTo>
                  <a:close/>
                </a:path>
              </a:pathLst>
            </a:custGeom>
            <a:blipFill>
              <a:blip r:embed="rId9">
                <a:alphaModFix amt="0"/>
              </a:blip>
              <a:stretch>
                <a:fillRect l="-17562" r="-7637" b="9701"/>
              </a:stretch>
            </a:blipFill>
          </p:spPr>
          <p:txBody>
            <a:bodyPr/>
            <a:lstStyle/>
            <a:p>
              <a:endParaRPr lang="en-GB"/>
            </a:p>
          </p:txBody>
        </p:sp>
        <p:sp>
          <p:nvSpPr>
            <p:cNvPr id="59" name="TextBox 59"/>
            <p:cNvSpPr txBox="1"/>
            <p:nvPr/>
          </p:nvSpPr>
          <p:spPr>
            <a:xfrm>
              <a:off x="0" y="0"/>
              <a:ext cx="4060604" cy="2194047"/>
            </a:xfrm>
            <a:prstGeom prst="rect">
              <a:avLst/>
            </a:prstGeom>
          </p:spPr>
          <p:txBody>
            <a:bodyPr lIns="0" tIns="0" rIns="0" bIns="0" rtlCol="0" anchor="ctr"/>
            <a:lstStyle/>
            <a:p>
              <a:pPr algn="ctr">
                <a:lnSpc>
                  <a:spcPts val="3029"/>
                </a:lnSpc>
              </a:pPr>
              <a:r>
                <a:rPr lang="en-US" sz="2524">
                  <a:solidFill>
                    <a:srgbClr val="142735"/>
                  </a:solidFill>
                  <a:latin typeface="Montserrat"/>
                  <a:ea typeface="Montserrat"/>
                  <a:cs typeface="Montserrat"/>
                  <a:sym typeface="Montserrat"/>
                </a:rPr>
                <a:t>Complete full-load rehearsals, failover tests and assurance</a:t>
              </a:r>
            </a:p>
          </p:txBody>
        </p:sp>
      </p:grpSp>
      <p:grpSp>
        <p:nvGrpSpPr>
          <p:cNvPr id="60" name="Group 60"/>
          <p:cNvGrpSpPr/>
          <p:nvPr/>
        </p:nvGrpSpPr>
        <p:grpSpPr>
          <a:xfrm>
            <a:off x="7575799" y="7914008"/>
            <a:ext cx="3257535" cy="1645535"/>
            <a:chOff x="0" y="0"/>
            <a:chExt cx="4343380" cy="2194047"/>
          </a:xfrm>
        </p:grpSpPr>
        <p:sp>
          <p:nvSpPr>
            <p:cNvPr id="61" name="Freeform 61"/>
            <p:cNvSpPr/>
            <p:nvPr/>
          </p:nvSpPr>
          <p:spPr>
            <a:xfrm>
              <a:off x="0" y="0"/>
              <a:ext cx="4343380" cy="2194047"/>
            </a:xfrm>
            <a:custGeom>
              <a:avLst/>
              <a:gdLst/>
              <a:ahLst/>
              <a:cxnLst/>
              <a:rect l="l" t="t" r="r" b="b"/>
              <a:pathLst>
                <a:path w="4343380" h="2194047">
                  <a:moveTo>
                    <a:pt x="0" y="0"/>
                  </a:moveTo>
                  <a:lnTo>
                    <a:pt x="4343380" y="0"/>
                  </a:lnTo>
                  <a:lnTo>
                    <a:pt x="4343380" y="2194047"/>
                  </a:lnTo>
                  <a:lnTo>
                    <a:pt x="0" y="2194047"/>
                  </a:lnTo>
                  <a:close/>
                </a:path>
              </a:pathLst>
            </a:custGeom>
            <a:blipFill>
              <a:blip r:embed="rId9">
                <a:alphaModFix amt="0"/>
              </a:blip>
              <a:stretch>
                <a:fillRect l="-16419" r="-630" b="9701"/>
              </a:stretch>
            </a:blipFill>
          </p:spPr>
          <p:txBody>
            <a:bodyPr/>
            <a:lstStyle/>
            <a:p>
              <a:endParaRPr lang="en-GB"/>
            </a:p>
          </p:txBody>
        </p:sp>
        <p:sp>
          <p:nvSpPr>
            <p:cNvPr id="62" name="TextBox 62"/>
            <p:cNvSpPr txBox="1"/>
            <p:nvPr/>
          </p:nvSpPr>
          <p:spPr>
            <a:xfrm>
              <a:off x="0" y="0"/>
              <a:ext cx="4343380" cy="2194047"/>
            </a:xfrm>
            <a:prstGeom prst="rect">
              <a:avLst/>
            </a:prstGeom>
          </p:spPr>
          <p:txBody>
            <a:bodyPr lIns="0" tIns="0" rIns="0" bIns="0" rtlCol="0" anchor="ctr"/>
            <a:lstStyle/>
            <a:p>
              <a:pPr algn="ctr">
                <a:lnSpc>
                  <a:spcPts val="3029"/>
                </a:lnSpc>
              </a:pPr>
              <a:r>
                <a:rPr lang="en-US" sz="2524">
                  <a:solidFill>
                    <a:srgbClr val="142735"/>
                  </a:solidFill>
                  <a:latin typeface="Montserrat"/>
                  <a:ea typeface="Montserrat"/>
                  <a:cs typeface="Montserrat"/>
                  <a:sym typeface="Montserrat"/>
                </a:rPr>
                <a:t>Procure remediation, shared infrastructure and energy service</a:t>
              </a:r>
            </a:p>
          </p:txBody>
        </p:sp>
      </p:grpSp>
      <p:grpSp>
        <p:nvGrpSpPr>
          <p:cNvPr id="63" name="Group 63"/>
          <p:cNvGrpSpPr/>
          <p:nvPr/>
        </p:nvGrpSpPr>
        <p:grpSpPr>
          <a:xfrm>
            <a:off x="4332167" y="8016462"/>
            <a:ext cx="2918099" cy="1645535"/>
            <a:chOff x="0" y="0"/>
            <a:chExt cx="3890799" cy="2194047"/>
          </a:xfrm>
        </p:grpSpPr>
        <p:sp>
          <p:nvSpPr>
            <p:cNvPr id="64" name="Freeform 64"/>
            <p:cNvSpPr/>
            <p:nvPr/>
          </p:nvSpPr>
          <p:spPr>
            <a:xfrm>
              <a:off x="0" y="0"/>
              <a:ext cx="3890799" cy="2194047"/>
            </a:xfrm>
            <a:custGeom>
              <a:avLst/>
              <a:gdLst/>
              <a:ahLst/>
              <a:cxnLst/>
              <a:rect l="l" t="t" r="r" b="b"/>
              <a:pathLst>
                <a:path w="3890799" h="2194047">
                  <a:moveTo>
                    <a:pt x="0" y="0"/>
                  </a:moveTo>
                  <a:lnTo>
                    <a:pt x="3890799" y="0"/>
                  </a:lnTo>
                  <a:lnTo>
                    <a:pt x="3890799" y="2194047"/>
                  </a:lnTo>
                  <a:lnTo>
                    <a:pt x="0" y="2194047"/>
                  </a:lnTo>
                  <a:close/>
                </a:path>
              </a:pathLst>
            </a:custGeom>
            <a:blipFill>
              <a:blip r:embed="rId9">
                <a:alphaModFix amt="0"/>
              </a:blip>
              <a:stretch>
                <a:fillRect l="-18329" r="-12335" b="9701"/>
              </a:stretch>
            </a:blipFill>
          </p:spPr>
          <p:txBody>
            <a:bodyPr/>
            <a:lstStyle/>
            <a:p>
              <a:endParaRPr lang="en-GB"/>
            </a:p>
          </p:txBody>
        </p:sp>
        <p:sp>
          <p:nvSpPr>
            <p:cNvPr id="65" name="TextBox 65"/>
            <p:cNvSpPr txBox="1"/>
            <p:nvPr/>
          </p:nvSpPr>
          <p:spPr>
            <a:xfrm>
              <a:off x="0" y="0"/>
              <a:ext cx="3890799" cy="2194047"/>
            </a:xfrm>
            <a:prstGeom prst="rect">
              <a:avLst/>
            </a:prstGeom>
          </p:spPr>
          <p:txBody>
            <a:bodyPr lIns="0" tIns="0" rIns="0" bIns="0" rtlCol="0" anchor="ctr"/>
            <a:lstStyle/>
            <a:p>
              <a:pPr algn="ctr">
                <a:lnSpc>
                  <a:spcPts val="3029"/>
                </a:lnSpc>
              </a:pPr>
              <a:r>
                <a:rPr lang="en-US" sz="2524">
                  <a:solidFill>
                    <a:srgbClr val="142735"/>
                  </a:solidFill>
                  <a:latin typeface="Montserrat"/>
                  <a:ea typeface="Montserrat"/>
                  <a:cs typeface="Montserrat"/>
                  <a:sym typeface="Montserrat"/>
                </a:rPr>
                <a:t>Test representative sites across all six geopolitical zones</a:t>
              </a:r>
            </a:p>
          </p:txBody>
        </p:sp>
      </p:grpSp>
      <p:grpSp>
        <p:nvGrpSpPr>
          <p:cNvPr id="66" name="Group 66"/>
          <p:cNvGrpSpPr/>
          <p:nvPr/>
        </p:nvGrpSpPr>
        <p:grpSpPr>
          <a:xfrm>
            <a:off x="690425" y="7992014"/>
            <a:ext cx="3043989" cy="1521609"/>
            <a:chOff x="0" y="0"/>
            <a:chExt cx="4058653" cy="2028812"/>
          </a:xfrm>
        </p:grpSpPr>
        <p:sp>
          <p:nvSpPr>
            <p:cNvPr id="67" name="Freeform 67"/>
            <p:cNvSpPr/>
            <p:nvPr/>
          </p:nvSpPr>
          <p:spPr>
            <a:xfrm>
              <a:off x="0" y="0"/>
              <a:ext cx="4058653" cy="2028812"/>
            </a:xfrm>
            <a:custGeom>
              <a:avLst/>
              <a:gdLst/>
              <a:ahLst/>
              <a:cxnLst/>
              <a:rect l="l" t="t" r="r" b="b"/>
              <a:pathLst>
                <a:path w="4058653" h="2028812">
                  <a:moveTo>
                    <a:pt x="0" y="0"/>
                  </a:moveTo>
                  <a:lnTo>
                    <a:pt x="4058653" y="0"/>
                  </a:lnTo>
                  <a:lnTo>
                    <a:pt x="4058653" y="2028812"/>
                  </a:lnTo>
                  <a:lnTo>
                    <a:pt x="0" y="2028812"/>
                  </a:lnTo>
                  <a:close/>
                </a:path>
              </a:pathLst>
            </a:custGeom>
            <a:blipFill>
              <a:blip r:embed="rId9">
                <a:alphaModFix amt="0"/>
              </a:blip>
              <a:stretch>
                <a:fillRect l="-17571" r="-7689" b="2346"/>
              </a:stretch>
            </a:blipFill>
          </p:spPr>
          <p:txBody>
            <a:bodyPr/>
            <a:lstStyle/>
            <a:p>
              <a:endParaRPr lang="en-GB"/>
            </a:p>
          </p:txBody>
        </p:sp>
        <p:sp>
          <p:nvSpPr>
            <p:cNvPr id="68" name="TextBox 68"/>
            <p:cNvSpPr txBox="1"/>
            <p:nvPr/>
          </p:nvSpPr>
          <p:spPr>
            <a:xfrm>
              <a:off x="0" y="0"/>
              <a:ext cx="4058653" cy="2028812"/>
            </a:xfrm>
            <a:prstGeom prst="rect">
              <a:avLst/>
            </a:prstGeom>
          </p:spPr>
          <p:txBody>
            <a:bodyPr lIns="0" tIns="0" rIns="0" bIns="0" rtlCol="0" anchor="ctr"/>
            <a:lstStyle/>
            <a:p>
              <a:pPr algn="ctr">
                <a:lnSpc>
                  <a:spcPts val="2789"/>
                </a:lnSpc>
              </a:pPr>
              <a:r>
                <a:rPr lang="en-US" sz="2324">
                  <a:solidFill>
                    <a:srgbClr val="142735"/>
                  </a:solidFill>
                  <a:latin typeface="Montserrat"/>
                  <a:ea typeface="Montserrat"/>
                  <a:cs typeface="Montserrat"/>
                  <a:sym typeface="Montserrat"/>
                </a:rPr>
                <a:t>Create the polling-unit infrastructure register and service standard</a:t>
              </a:r>
            </a:p>
          </p:txBody>
        </p:sp>
      </p:grpSp>
      <p:grpSp>
        <p:nvGrpSpPr>
          <p:cNvPr id="69" name="Group 69"/>
          <p:cNvGrpSpPr/>
          <p:nvPr/>
        </p:nvGrpSpPr>
        <p:grpSpPr>
          <a:xfrm>
            <a:off x="1028700" y="1936584"/>
            <a:ext cx="10575998" cy="1232952"/>
            <a:chOff x="0" y="0"/>
            <a:chExt cx="14101330" cy="1643937"/>
          </a:xfrm>
        </p:grpSpPr>
        <p:sp>
          <p:nvSpPr>
            <p:cNvPr id="70" name="Freeform 70"/>
            <p:cNvSpPr/>
            <p:nvPr/>
          </p:nvSpPr>
          <p:spPr>
            <a:xfrm>
              <a:off x="0" y="0"/>
              <a:ext cx="14101330" cy="1643936"/>
            </a:xfrm>
            <a:custGeom>
              <a:avLst/>
              <a:gdLst/>
              <a:ahLst/>
              <a:cxnLst/>
              <a:rect l="l" t="t" r="r" b="b"/>
              <a:pathLst>
                <a:path w="14101330" h="1643936">
                  <a:moveTo>
                    <a:pt x="0" y="0"/>
                  </a:moveTo>
                  <a:lnTo>
                    <a:pt x="14101330" y="0"/>
                  </a:lnTo>
                  <a:lnTo>
                    <a:pt x="14101330" y="1643936"/>
                  </a:lnTo>
                  <a:lnTo>
                    <a:pt x="0" y="1643936"/>
                  </a:lnTo>
                  <a:close/>
                </a:path>
              </a:pathLst>
            </a:custGeom>
            <a:blipFill>
              <a:blip r:embed="rId9">
                <a:alphaModFix amt="0"/>
              </a:blip>
              <a:stretch>
                <a:fillRect t="-219402" r="-48603" b="-177342"/>
              </a:stretch>
            </a:blipFill>
          </p:spPr>
          <p:txBody>
            <a:bodyPr/>
            <a:lstStyle/>
            <a:p>
              <a:endParaRPr lang="en-GB"/>
            </a:p>
          </p:txBody>
        </p:sp>
        <p:sp>
          <p:nvSpPr>
            <p:cNvPr id="71" name="TextBox 71"/>
            <p:cNvSpPr txBox="1"/>
            <p:nvPr/>
          </p:nvSpPr>
          <p:spPr>
            <a:xfrm>
              <a:off x="0" y="0"/>
              <a:ext cx="14101330" cy="1643937"/>
            </a:xfrm>
            <a:prstGeom prst="rect">
              <a:avLst/>
            </a:prstGeom>
          </p:spPr>
          <p:txBody>
            <a:bodyPr lIns="0" tIns="0" rIns="0" bIns="0" rtlCol="0" anchor="ctr"/>
            <a:lstStyle/>
            <a:p>
              <a:pPr algn="l">
                <a:lnSpc>
                  <a:spcPts val="2954"/>
                </a:lnSpc>
              </a:pPr>
              <a:r>
                <a:rPr lang="en-US" sz="2462" b="1">
                  <a:solidFill>
                    <a:srgbClr val="010157"/>
                  </a:solidFill>
                  <a:latin typeface="Montserrat Bold"/>
                  <a:ea typeface="Montserrat Bold"/>
                  <a:cs typeface="Montserrat Bold"/>
                  <a:sym typeface="Montserrat Bold"/>
                </a:rPr>
                <a:t>Critical decision: approve the standard and national site survey early enough to fund remediation before the election timetable becomes compressed</a:t>
              </a:r>
            </a:p>
          </p:txBody>
        </p:sp>
      </p:grpSp>
      <p:sp>
        <p:nvSpPr>
          <p:cNvPr id="72" name="Freeform 72"/>
          <p:cNvSpPr/>
          <p:nvPr/>
        </p:nvSpPr>
        <p:spPr>
          <a:xfrm>
            <a:off x="13502355" y="8548403"/>
            <a:ext cx="4326180" cy="2067553"/>
          </a:xfrm>
          <a:custGeom>
            <a:avLst/>
            <a:gdLst/>
            <a:ahLst/>
            <a:cxnLst/>
            <a:rect l="l" t="t" r="r" b="b"/>
            <a:pathLst>
              <a:path w="4326180" h="2067553">
                <a:moveTo>
                  <a:pt x="0" y="0"/>
                </a:moveTo>
                <a:lnTo>
                  <a:pt x="4326179" y="0"/>
                </a:lnTo>
                <a:lnTo>
                  <a:pt x="4326179" y="2067554"/>
                </a:lnTo>
                <a:lnTo>
                  <a:pt x="0" y="2067554"/>
                </a:lnTo>
                <a:lnTo>
                  <a:pt x="0" y="0"/>
                </a:lnTo>
                <a:close/>
              </a:path>
            </a:pathLst>
          </a:custGeom>
          <a:blipFill>
            <a:blip r:embed="rId10"/>
            <a:stretch>
              <a:fillRect/>
            </a:stretch>
          </a:blipFill>
        </p:spPr>
        <p:txBody>
          <a:bodyPr/>
          <a:lstStyle/>
          <a:p>
            <a:endParaRPr lang="en-GB"/>
          </a:p>
        </p:txBody>
      </p:sp>
      <p:sp>
        <p:nvSpPr>
          <p:cNvPr id="73" name="TextBox 73"/>
          <p:cNvSpPr txBox="1"/>
          <p:nvPr/>
        </p:nvSpPr>
        <p:spPr>
          <a:xfrm>
            <a:off x="1967342" y="6627832"/>
            <a:ext cx="490156" cy="488315"/>
          </a:xfrm>
          <a:prstGeom prst="rect">
            <a:avLst/>
          </a:prstGeom>
        </p:spPr>
        <p:txBody>
          <a:bodyPr lIns="0" tIns="0" rIns="0" bIns="0" rtlCol="0" anchor="t">
            <a:spAutoFit/>
          </a:bodyPr>
          <a:lstStyle/>
          <a:p>
            <a:pPr algn="ctr">
              <a:lnSpc>
                <a:spcPts val="3520"/>
              </a:lnSpc>
            </a:pPr>
            <a:r>
              <a:rPr lang="en-US" sz="3200" b="1">
                <a:solidFill>
                  <a:srgbClr val="FFFFFF"/>
                </a:solidFill>
                <a:latin typeface="Telegraf Bold"/>
                <a:ea typeface="Telegraf Bold"/>
                <a:cs typeface="Telegraf Bold"/>
                <a:sym typeface="Telegraf Bold"/>
              </a:rPr>
              <a:t>01</a:t>
            </a:r>
          </a:p>
        </p:txBody>
      </p:sp>
      <p:sp>
        <p:nvSpPr>
          <p:cNvPr id="74" name="TextBox 74"/>
          <p:cNvSpPr txBox="1"/>
          <p:nvPr/>
        </p:nvSpPr>
        <p:spPr>
          <a:xfrm>
            <a:off x="5455075" y="6686749"/>
            <a:ext cx="571405" cy="488315"/>
          </a:xfrm>
          <a:prstGeom prst="rect">
            <a:avLst/>
          </a:prstGeom>
        </p:spPr>
        <p:txBody>
          <a:bodyPr lIns="0" tIns="0" rIns="0" bIns="0" rtlCol="0" anchor="t">
            <a:spAutoFit/>
          </a:bodyPr>
          <a:lstStyle/>
          <a:p>
            <a:pPr algn="ctr">
              <a:lnSpc>
                <a:spcPts val="3520"/>
              </a:lnSpc>
            </a:pPr>
            <a:r>
              <a:rPr lang="en-US" sz="3200" b="1">
                <a:solidFill>
                  <a:srgbClr val="FFFFFF"/>
                </a:solidFill>
                <a:latin typeface="Telegraf Bold"/>
                <a:ea typeface="Telegraf Bold"/>
                <a:cs typeface="Telegraf Bold"/>
                <a:sym typeface="Telegraf Bold"/>
              </a:rPr>
              <a:t>02</a:t>
            </a:r>
          </a:p>
        </p:txBody>
      </p:sp>
      <p:sp>
        <p:nvSpPr>
          <p:cNvPr id="75" name="TextBox 75"/>
          <p:cNvSpPr txBox="1"/>
          <p:nvPr/>
        </p:nvSpPr>
        <p:spPr>
          <a:xfrm>
            <a:off x="8792775" y="6280635"/>
            <a:ext cx="556736" cy="488315"/>
          </a:xfrm>
          <a:prstGeom prst="rect">
            <a:avLst/>
          </a:prstGeom>
        </p:spPr>
        <p:txBody>
          <a:bodyPr lIns="0" tIns="0" rIns="0" bIns="0" rtlCol="0" anchor="t">
            <a:spAutoFit/>
          </a:bodyPr>
          <a:lstStyle/>
          <a:p>
            <a:pPr algn="ctr">
              <a:lnSpc>
                <a:spcPts val="3520"/>
              </a:lnSpc>
            </a:pPr>
            <a:r>
              <a:rPr lang="en-US" sz="3200" b="1">
                <a:solidFill>
                  <a:srgbClr val="FFFFFF"/>
                </a:solidFill>
                <a:latin typeface="Telegraf Bold"/>
                <a:ea typeface="Telegraf Bold"/>
                <a:cs typeface="Telegraf Bold"/>
                <a:sym typeface="Telegraf Bold"/>
              </a:rPr>
              <a:t>03</a:t>
            </a:r>
          </a:p>
        </p:txBody>
      </p:sp>
      <p:sp>
        <p:nvSpPr>
          <p:cNvPr id="76" name="TextBox 76"/>
          <p:cNvSpPr txBox="1"/>
          <p:nvPr/>
        </p:nvSpPr>
        <p:spPr>
          <a:xfrm>
            <a:off x="11994235" y="5634099"/>
            <a:ext cx="563308" cy="488315"/>
          </a:xfrm>
          <a:prstGeom prst="rect">
            <a:avLst/>
          </a:prstGeom>
        </p:spPr>
        <p:txBody>
          <a:bodyPr lIns="0" tIns="0" rIns="0" bIns="0" rtlCol="0" anchor="t">
            <a:spAutoFit/>
          </a:bodyPr>
          <a:lstStyle/>
          <a:p>
            <a:pPr algn="ctr">
              <a:lnSpc>
                <a:spcPts val="3520"/>
              </a:lnSpc>
            </a:pPr>
            <a:r>
              <a:rPr lang="en-US" sz="3200" b="1">
                <a:solidFill>
                  <a:srgbClr val="FFFFFF"/>
                </a:solidFill>
                <a:latin typeface="Telegraf Bold"/>
                <a:ea typeface="Telegraf Bold"/>
                <a:cs typeface="Telegraf Bold"/>
                <a:sym typeface="Telegraf Bold"/>
              </a:rPr>
              <a:t>04</a:t>
            </a:r>
          </a:p>
        </p:txBody>
      </p:sp>
      <p:sp>
        <p:nvSpPr>
          <p:cNvPr id="77" name="TextBox 77"/>
          <p:cNvSpPr txBox="1"/>
          <p:nvPr/>
        </p:nvSpPr>
        <p:spPr>
          <a:xfrm>
            <a:off x="15104613" y="4466255"/>
            <a:ext cx="560832" cy="488315"/>
          </a:xfrm>
          <a:prstGeom prst="rect">
            <a:avLst/>
          </a:prstGeom>
        </p:spPr>
        <p:txBody>
          <a:bodyPr lIns="0" tIns="0" rIns="0" bIns="0" rtlCol="0" anchor="t">
            <a:spAutoFit/>
          </a:bodyPr>
          <a:lstStyle/>
          <a:p>
            <a:pPr algn="ctr">
              <a:lnSpc>
                <a:spcPts val="3520"/>
              </a:lnSpc>
            </a:pPr>
            <a:r>
              <a:rPr lang="en-US" sz="3200" b="1">
                <a:solidFill>
                  <a:srgbClr val="FFFFFF"/>
                </a:solidFill>
                <a:latin typeface="Telegraf Bold"/>
                <a:ea typeface="Telegraf Bold"/>
                <a:cs typeface="Telegraf Bold"/>
                <a:sym typeface="Telegraf Bold"/>
              </a:rPr>
              <a:t>05</a:t>
            </a:r>
          </a:p>
        </p:txBody>
      </p:sp>
      <p:sp>
        <p:nvSpPr>
          <p:cNvPr id="78" name="TextBox 78"/>
          <p:cNvSpPr txBox="1"/>
          <p:nvPr/>
        </p:nvSpPr>
        <p:spPr>
          <a:xfrm>
            <a:off x="1129092" y="724635"/>
            <a:ext cx="13494994" cy="771525"/>
          </a:xfrm>
          <a:prstGeom prst="rect">
            <a:avLst/>
          </a:prstGeom>
        </p:spPr>
        <p:txBody>
          <a:bodyPr lIns="0" tIns="0" rIns="0" bIns="0" rtlCol="0" anchor="t">
            <a:spAutoFit/>
          </a:bodyPr>
          <a:lstStyle/>
          <a:p>
            <a:pPr algn="l">
              <a:lnSpc>
                <a:spcPts val="6119"/>
              </a:lnSpc>
            </a:pPr>
            <a:r>
              <a:rPr lang="en-US" sz="5099" b="1">
                <a:solidFill>
                  <a:srgbClr val="010157"/>
                </a:solidFill>
                <a:latin typeface="Montserrat Bold"/>
                <a:ea typeface="Montserrat Bold"/>
                <a:cs typeface="Montserrat Bold"/>
                <a:sym typeface="Montserrat Bold"/>
              </a:rPr>
              <a:t>A Practical Path To 2027 Starts Now</a:t>
            </a:r>
          </a:p>
        </p:txBody>
      </p:sp>
      <p:grpSp>
        <p:nvGrpSpPr>
          <p:cNvPr id="79" name="Group 79"/>
          <p:cNvGrpSpPr/>
          <p:nvPr/>
        </p:nvGrpSpPr>
        <p:grpSpPr>
          <a:xfrm>
            <a:off x="1619298" y="4230438"/>
            <a:ext cx="1473961" cy="1082059"/>
            <a:chOff x="0" y="0"/>
            <a:chExt cx="1965281" cy="1442745"/>
          </a:xfrm>
        </p:grpSpPr>
        <p:sp>
          <p:nvSpPr>
            <p:cNvPr id="80" name="Freeform 80"/>
            <p:cNvSpPr/>
            <p:nvPr/>
          </p:nvSpPr>
          <p:spPr>
            <a:xfrm>
              <a:off x="0" y="0"/>
              <a:ext cx="1965281" cy="1442745"/>
            </a:xfrm>
            <a:custGeom>
              <a:avLst/>
              <a:gdLst/>
              <a:ahLst/>
              <a:cxnLst/>
              <a:rect l="l" t="t" r="r" b="b"/>
              <a:pathLst>
                <a:path w="1965281" h="1442745">
                  <a:moveTo>
                    <a:pt x="0" y="0"/>
                  </a:moveTo>
                  <a:lnTo>
                    <a:pt x="1965281" y="0"/>
                  </a:lnTo>
                  <a:lnTo>
                    <a:pt x="1965281" y="1442745"/>
                  </a:lnTo>
                  <a:lnTo>
                    <a:pt x="0" y="1442745"/>
                  </a:lnTo>
                  <a:close/>
                </a:path>
              </a:pathLst>
            </a:custGeom>
            <a:blipFill>
              <a:blip r:embed="rId9">
                <a:alphaModFix amt="0"/>
              </a:blip>
              <a:stretch>
                <a:fillRect t="-32232" r="-86110" b="33436"/>
              </a:stretch>
            </a:blipFill>
          </p:spPr>
          <p:txBody>
            <a:bodyPr/>
            <a:lstStyle/>
            <a:p>
              <a:endParaRPr lang="en-GB"/>
            </a:p>
          </p:txBody>
        </p:sp>
        <p:sp>
          <p:nvSpPr>
            <p:cNvPr id="81" name="TextBox 81"/>
            <p:cNvSpPr txBox="1"/>
            <p:nvPr/>
          </p:nvSpPr>
          <p:spPr>
            <a:xfrm>
              <a:off x="0" y="-9525"/>
              <a:ext cx="1965281" cy="1452270"/>
            </a:xfrm>
            <a:prstGeom prst="rect">
              <a:avLst/>
            </a:prstGeom>
          </p:spPr>
          <p:txBody>
            <a:bodyPr lIns="0" tIns="0" rIns="0" bIns="0" rtlCol="0" anchor="ctr"/>
            <a:lstStyle/>
            <a:p>
              <a:pPr algn="ctr">
                <a:lnSpc>
                  <a:spcPts val="3704"/>
                </a:lnSpc>
              </a:pPr>
              <a:r>
                <a:rPr lang="en-US" sz="3087" b="1">
                  <a:solidFill>
                    <a:srgbClr val="FFFFFF"/>
                  </a:solidFill>
                  <a:latin typeface="Montserrat Bold"/>
                  <a:ea typeface="Montserrat Bold"/>
                  <a:cs typeface="Montserrat Bold"/>
                  <a:sym typeface="Montserrat Bold"/>
                </a:rPr>
                <a:t>Q3 2026</a:t>
              </a:r>
            </a:p>
          </p:txBody>
        </p:sp>
      </p:grpSp>
      <p:grpSp>
        <p:nvGrpSpPr>
          <p:cNvPr id="82" name="Group 82"/>
          <p:cNvGrpSpPr/>
          <p:nvPr/>
        </p:nvGrpSpPr>
        <p:grpSpPr>
          <a:xfrm>
            <a:off x="4937502" y="4204049"/>
            <a:ext cx="1517389" cy="1082059"/>
            <a:chOff x="0" y="0"/>
            <a:chExt cx="2023185" cy="1442745"/>
          </a:xfrm>
        </p:grpSpPr>
        <p:sp>
          <p:nvSpPr>
            <p:cNvPr id="83" name="Freeform 83"/>
            <p:cNvSpPr/>
            <p:nvPr/>
          </p:nvSpPr>
          <p:spPr>
            <a:xfrm>
              <a:off x="0" y="0"/>
              <a:ext cx="2023185" cy="1442745"/>
            </a:xfrm>
            <a:custGeom>
              <a:avLst/>
              <a:gdLst/>
              <a:ahLst/>
              <a:cxnLst/>
              <a:rect l="l" t="t" r="r" b="b"/>
              <a:pathLst>
                <a:path w="2023185" h="1442745">
                  <a:moveTo>
                    <a:pt x="0" y="0"/>
                  </a:moveTo>
                  <a:lnTo>
                    <a:pt x="2023185" y="0"/>
                  </a:lnTo>
                  <a:lnTo>
                    <a:pt x="2023185" y="1442745"/>
                  </a:lnTo>
                  <a:lnTo>
                    <a:pt x="0" y="1442745"/>
                  </a:lnTo>
                  <a:close/>
                </a:path>
              </a:pathLst>
            </a:custGeom>
            <a:blipFill>
              <a:blip r:embed="rId9">
                <a:alphaModFix amt="0"/>
              </a:blip>
              <a:stretch>
                <a:fillRect t="-32232" r="-80784" b="33436"/>
              </a:stretch>
            </a:blipFill>
          </p:spPr>
          <p:txBody>
            <a:bodyPr/>
            <a:lstStyle/>
            <a:p>
              <a:endParaRPr lang="en-GB"/>
            </a:p>
          </p:txBody>
        </p:sp>
        <p:sp>
          <p:nvSpPr>
            <p:cNvPr id="84" name="TextBox 84"/>
            <p:cNvSpPr txBox="1"/>
            <p:nvPr/>
          </p:nvSpPr>
          <p:spPr>
            <a:xfrm>
              <a:off x="0" y="-9525"/>
              <a:ext cx="2023185" cy="1452270"/>
            </a:xfrm>
            <a:prstGeom prst="rect">
              <a:avLst/>
            </a:prstGeom>
          </p:spPr>
          <p:txBody>
            <a:bodyPr lIns="0" tIns="0" rIns="0" bIns="0" rtlCol="0" anchor="ctr"/>
            <a:lstStyle/>
            <a:p>
              <a:pPr algn="ctr">
                <a:lnSpc>
                  <a:spcPts val="3704"/>
                </a:lnSpc>
              </a:pPr>
              <a:r>
                <a:rPr lang="en-US" sz="3087" b="1">
                  <a:solidFill>
                    <a:srgbClr val="FFFFFF"/>
                  </a:solidFill>
                  <a:latin typeface="Montserrat Bold"/>
                  <a:ea typeface="Montserrat Bold"/>
                  <a:cs typeface="Montserrat Bold"/>
                  <a:sym typeface="Montserrat Bold"/>
                </a:rPr>
                <a:t>Q4 2026</a:t>
              </a:r>
            </a:p>
          </p:txBody>
        </p:sp>
      </p:grpSp>
      <p:grpSp>
        <p:nvGrpSpPr>
          <p:cNvPr id="85" name="Group 85"/>
          <p:cNvGrpSpPr/>
          <p:nvPr/>
        </p:nvGrpSpPr>
        <p:grpSpPr>
          <a:xfrm>
            <a:off x="8335267" y="3831689"/>
            <a:ext cx="1471753" cy="1082059"/>
            <a:chOff x="0" y="0"/>
            <a:chExt cx="1962337" cy="1442745"/>
          </a:xfrm>
        </p:grpSpPr>
        <p:sp>
          <p:nvSpPr>
            <p:cNvPr id="86" name="Freeform 86"/>
            <p:cNvSpPr/>
            <p:nvPr/>
          </p:nvSpPr>
          <p:spPr>
            <a:xfrm>
              <a:off x="0" y="0"/>
              <a:ext cx="1962337" cy="1442745"/>
            </a:xfrm>
            <a:custGeom>
              <a:avLst/>
              <a:gdLst/>
              <a:ahLst/>
              <a:cxnLst/>
              <a:rect l="l" t="t" r="r" b="b"/>
              <a:pathLst>
                <a:path w="1962337" h="1442745">
                  <a:moveTo>
                    <a:pt x="0" y="0"/>
                  </a:moveTo>
                  <a:lnTo>
                    <a:pt x="1962337" y="0"/>
                  </a:lnTo>
                  <a:lnTo>
                    <a:pt x="1962337" y="1442745"/>
                  </a:lnTo>
                  <a:lnTo>
                    <a:pt x="0" y="1442745"/>
                  </a:lnTo>
                  <a:close/>
                </a:path>
              </a:pathLst>
            </a:custGeom>
            <a:blipFill>
              <a:blip r:embed="rId9">
                <a:alphaModFix amt="0"/>
              </a:blip>
              <a:stretch>
                <a:fillRect t="-32232" r="-86389" b="33436"/>
              </a:stretch>
            </a:blipFill>
          </p:spPr>
          <p:txBody>
            <a:bodyPr/>
            <a:lstStyle/>
            <a:p>
              <a:endParaRPr lang="en-GB"/>
            </a:p>
          </p:txBody>
        </p:sp>
        <p:sp>
          <p:nvSpPr>
            <p:cNvPr id="87" name="TextBox 87"/>
            <p:cNvSpPr txBox="1"/>
            <p:nvPr/>
          </p:nvSpPr>
          <p:spPr>
            <a:xfrm>
              <a:off x="0" y="-9525"/>
              <a:ext cx="1962337" cy="1452270"/>
            </a:xfrm>
            <a:prstGeom prst="rect">
              <a:avLst/>
            </a:prstGeom>
          </p:spPr>
          <p:txBody>
            <a:bodyPr lIns="0" tIns="0" rIns="0" bIns="0" rtlCol="0" anchor="ctr"/>
            <a:lstStyle/>
            <a:p>
              <a:pPr algn="ctr">
                <a:lnSpc>
                  <a:spcPts val="3704"/>
                </a:lnSpc>
              </a:pPr>
              <a:r>
                <a:rPr lang="en-US" sz="3087" b="1">
                  <a:solidFill>
                    <a:srgbClr val="FFFFFF"/>
                  </a:solidFill>
                  <a:latin typeface="Montserrat Bold"/>
                  <a:ea typeface="Montserrat Bold"/>
                  <a:cs typeface="Montserrat Bold"/>
                  <a:sym typeface="Montserrat Bold"/>
                </a:rPr>
                <a:t>Q1 2027</a:t>
              </a:r>
            </a:p>
          </p:txBody>
        </p:sp>
      </p:grpSp>
      <p:grpSp>
        <p:nvGrpSpPr>
          <p:cNvPr id="88" name="Group 88"/>
          <p:cNvGrpSpPr/>
          <p:nvPr/>
        </p:nvGrpSpPr>
        <p:grpSpPr>
          <a:xfrm>
            <a:off x="11476821" y="3178731"/>
            <a:ext cx="1598136" cy="1082059"/>
            <a:chOff x="0" y="0"/>
            <a:chExt cx="2130848" cy="1442745"/>
          </a:xfrm>
        </p:grpSpPr>
        <p:sp>
          <p:nvSpPr>
            <p:cNvPr id="89" name="Freeform 89"/>
            <p:cNvSpPr/>
            <p:nvPr/>
          </p:nvSpPr>
          <p:spPr>
            <a:xfrm>
              <a:off x="0" y="0"/>
              <a:ext cx="2130848" cy="1442745"/>
            </a:xfrm>
            <a:custGeom>
              <a:avLst/>
              <a:gdLst/>
              <a:ahLst/>
              <a:cxnLst/>
              <a:rect l="l" t="t" r="r" b="b"/>
              <a:pathLst>
                <a:path w="2130848" h="1442745">
                  <a:moveTo>
                    <a:pt x="0" y="0"/>
                  </a:moveTo>
                  <a:lnTo>
                    <a:pt x="2130848" y="0"/>
                  </a:lnTo>
                  <a:lnTo>
                    <a:pt x="2130848" y="1442745"/>
                  </a:lnTo>
                  <a:lnTo>
                    <a:pt x="0" y="1442745"/>
                  </a:lnTo>
                  <a:close/>
                </a:path>
              </a:pathLst>
            </a:custGeom>
            <a:blipFill>
              <a:blip r:embed="rId9">
                <a:alphaModFix amt="0"/>
              </a:blip>
              <a:stretch>
                <a:fillRect t="-32232" r="-71650" b="33436"/>
              </a:stretch>
            </a:blipFill>
          </p:spPr>
          <p:txBody>
            <a:bodyPr/>
            <a:lstStyle/>
            <a:p>
              <a:endParaRPr lang="en-GB"/>
            </a:p>
          </p:txBody>
        </p:sp>
        <p:sp>
          <p:nvSpPr>
            <p:cNvPr id="90" name="TextBox 90"/>
            <p:cNvSpPr txBox="1"/>
            <p:nvPr/>
          </p:nvSpPr>
          <p:spPr>
            <a:xfrm>
              <a:off x="0" y="-9525"/>
              <a:ext cx="2130848" cy="1452270"/>
            </a:xfrm>
            <a:prstGeom prst="rect">
              <a:avLst/>
            </a:prstGeom>
          </p:spPr>
          <p:txBody>
            <a:bodyPr lIns="0" tIns="0" rIns="0" bIns="0" rtlCol="0" anchor="ctr"/>
            <a:lstStyle/>
            <a:p>
              <a:pPr algn="ctr">
                <a:lnSpc>
                  <a:spcPts val="3704"/>
                </a:lnSpc>
              </a:pPr>
              <a:r>
                <a:rPr lang="en-US" sz="3087" b="1">
                  <a:solidFill>
                    <a:srgbClr val="FFFFFF"/>
                  </a:solidFill>
                  <a:latin typeface="Montserrat Bold"/>
                  <a:ea typeface="Montserrat Bold"/>
                  <a:cs typeface="Montserrat Bold"/>
                  <a:sym typeface="Montserrat Bold"/>
                </a:rPr>
                <a:t>Q1  2027</a:t>
              </a:r>
            </a:p>
          </p:txBody>
        </p:sp>
      </p:grpSp>
      <p:grpSp>
        <p:nvGrpSpPr>
          <p:cNvPr id="91" name="Group 91"/>
          <p:cNvGrpSpPr/>
          <p:nvPr/>
        </p:nvGrpSpPr>
        <p:grpSpPr>
          <a:xfrm>
            <a:off x="14273234" y="2205932"/>
            <a:ext cx="2147635" cy="972369"/>
            <a:chOff x="0" y="0"/>
            <a:chExt cx="1815985" cy="822211"/>
          </a:xfrm>
        </p:grpSpPr>
        <p:sp>
          <p:nvSpPr>
            <p:cNvPr id="92" name="Freeform 92"/>
            <p:cNvSpPr/>
            <p:nvPr/>
          </p:nvSpPr>
          <p:spPr>
            <a:xfrm>
              <a:off x="0" y="0"/>
              <a:ext cx="1815985" cy="822211"/>
            </a:xfrm>
            <a:custGeom>
              <a:avLst/>
              <a:gdLst/>
              <a:ahLst/>
              <a:cxnLst/>
              <a:rect l="l" t="t" r="r" b="b"/>
              <a:pathLst>
                <a:path w="1815985" h="822211">
                  <a:moveTo>
                    <a:pt x="0" y="0"/>
                  </a:moveTo>
                  <a:lnTo>
                    <a:pt x="1815985" y="0"/>
                  </a:lnTo>
                  <a:lnTo>
                    <a:pt x="1815985" y="822211"/>
                  </a:lnTo>
                  <a:lnTo>
                    <a:pt x="0" y="822211"/>
                  </a:lnTo>
                  <a:close/>
                </a:path>
              </a:pathLst>
            </a:custGeom>
            <a:blipFill>
              <a:blip r:embed="rId9">
                <a:alphaModFix amt="0"/>
              </a:blip>
              <a:stretch>
                <a:fillRect t="-56559" r="-101411" b="-16799"/>
              </a:stretch>
            </a:blipFill>
          </p:spPr>
          <p:txBody>
            <a:bodyPr/>
            <a:lstStyle/>
            <a:p>
              <a:endParaRPr lang="en-GB"/>
            </a:p>
          </p:txBody>
        </p:sp>
        <p:sp>
          <p:nvSpPr>
            <p:cNvPr id="93" name="TextBox 93"/>
            <p:cNvSpPr txBox="1"/>
            <p:nvPr/>
          </p:nvSpPr>
          <p:spPr>
            <a:xfrm>
              <a:off x="0" y="-9525"/>
              <a:ext cx="1815985" cy="831736"/>
            </a:xfrm>
            <a:prstGeom prst="rect">
              <a:avLst/>
            </a:prstGeom>
          </p:spPr>
          <p:txBody>
            <a:bodyPr lIns="0" tIns="0" rIns="0" bIns="0" rtlCol="0" anchor="ctr"/>
            <a:lstStyle/>
            <a:p>
              <a:pPr algn="ctr">
                <a:lnSpc>
                  <a:spcPts val="3344"/>
                </a:lnSpc>
              </a:pPr>
              <a:r>
                <a:rPr lang="en-US" sz="2787" b="1">
                  <a:solidFill>
                    <a:srgbClr val="FFFFFF"/>
                  </a:solidFill>
                  <a:latin typeface="Montserrat Bold"/>
                  <a:ea typeface="Montserrat Bold"/>
                  <a:cs typeface="Montserrat Bold"/>
                  <a:sym typeface="Montserrat Bold"/>
                </a:rPr>
                <a:t>ELECTION PERIOD</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6617" b="-2494"/>
            </a:stretch>
          </a:blipFill>
        </p:spPr>
        <p:txBody>
          <a:bodyPr/>
          <a:lstStyle/>
          <a:p>
            <a:endParaRPr lang="en-GB"/>
          </a:p>
        </p:txBody>
      </p:sp>
      <p:sp>
        <p:nvSpPr>
          <p:cNvPr id="3" name="AutoShape 3"/>
          <p:cNvSpPr/>
          <p:nvPr/>
        </p:nvSpPr>
        <p:spPr>
          <a:xfrm flipH="1">
            <a:off x="2401769" y="5078207"/>
            <a:ext cx="0" cy="1170469"/>
          </a:xfrm>
          <a:prstGeom prst="line">
            <a:avLst/>
          </a:prstGeom>
          <a:ln w="171450" cap="rnd">
            <a:solidFill>
              <a:srgbClr val="576CA8"/>
            </a:solidFill>
            <a:prstDash val="solid"/>
            <a:headEnd type="none" w="sm" len="sm"/>
            <a:tailEnd type="oval" w="lg" len="lg"/>
          </a:ln>
        </p:spPr>
        <p:txBody>
          <a:bodyPr/>
          <a:lstStyle/>
          <a:p>
            <a:endParaRPr lang="en-GB"/>
          </a:p>
        </p:txBody>
      </p:sp>
      <p:sp>
        <p:nvSpPr>
          <p:cNvPr id="4" name="AutoShape 4"/>
          <p:cNvSpPr/>
          <p:nvPr/>
        </p:nvSpPr>
        <p:spPr>
          <a:xfrm flipH="1">
            <a:off x="5588733" y="5078207"/>
            <a:ext cx="0" cy="1170469"/>
          </a:xfrm>
          <a:prstGeom prst="line">
            <a:avLst/>
          </a:prstGeom>
          <a:ln w="171450" cap="rnd">
            <a:solidFill>
              <a:srgbClr val="4869BA"/>
            </a:solidFill>
            <a:prstDash val="solid"/>
            <a:headEnd type="none" w="sm" len="sm"/>
            <a:tailEnd type="oval" w="lg" len="lg"/>
          </a:ln>
        </p:spPr>
        <p:txBody>
          <a:bodyPr/>
          <a:lstStyle/>
          <a:p>
            <a:endParaRPr lang="en-GB"/>
          </a:p>
        </p:txBody>
      </p:sp>
      <p:sp>
        <p:nvSpPr>
          <p:cNvPr id="5" name="AutoShape 5"/>
          <p:cNvSpPr/>
          <p:nvPr/>
        </p:nvSpPr>
        <p:spPr>
          <a:xfrm>
            <a:off x="8791935" y="5078207"/>
            <a:ext cx="0" cy="1170469"/>
          </a:xfrm>
          <a:prstGeom prst="line">
            <a:avLst/>
          </a:prstGeom>
          <a:ln w="171450" cap="rnd">
            <a:solidFill>
              <a:srgbClr val="274691"/>
            </a:solidFill>
            <a:prstDash val="solid"/>
            <a:headEnd type="none" w="sm" len="sm"/>
            <a:tailEnd type="oval" w="lg" len="lg"/>
          </a:ln>
        </p:spPr>
        <p:txBody>
          <a:bodyPr/>
          <a:lstStyle/>
          <a:p>
            <a:endParaRPr lang="en-GB"/>
          </a:p>
        </p:txBody>
      </p:sp>
      <p:sp>
        <p:nvSpPr>
          <p:cNvPr id="6" name="AutoShape 6"/>
          <p:cNvSpPr/>
          <p:nvPr/>
        </p:nvSpPr>
        <p:spPr>
          <a:xfrm>
            <a:off x="11997653" y="5078207"/>
            <a:ext cx="0" cy="1170469"/>
          </a:xfrm>
          <a:prstGeom prst="line">
            <a:avLst/>
          </a:prstGeom>
          <a:ln w="171450" cap="rnd">
            <a:solidFill>
              <a:srgbClr val="38457A"/>
            </a:solidFill>
            <a:prstDash val="solid"/>
            <a:headEnd type="none" w="sm" len="sm"/>
            <a:tailEnd type="oval" w="lg" len="lg"/>
          </a:ln>
        </p:spPr>
        <p:txBody>
          <a:bodyPr/>
          <a:lstStyle/>
          <a:p>
            <a:endParaRPr lang="en-GB"/>
          </a:p>
        </p:txBody>
      </p:sp>
      <p:sp>
        <p:nvSpPr>
          <p:cNvPr id="7" name="AutoShape 7"/>
          <p:cNvSpPr/>
          <p:nvPr/>
        </p:nvSpPr>
        <p:spPr>
          <a:xfrm>
            <a:off x="15129812" y="5078207"/>
            <a:ext cx="0" cy="1170469"/>
          </a:xfrm>
          <a:prstGeom prst="line">
            <a:avLst/>
          </a:prstGeom>
          <a:ln w="171450" cap="rnd">
            <a:solidFill>
              <a:srgbClr val="3A3A3A"/>
            </a:solidFill>
            <a:prstDash val="solid"/>
            <a:headEnd type="none" w="sm" len="sm"/>
            <a:tailEnd type="oval" w="lg" len="lg"/>
          </a:ln>
        </p:spPr>
        <p:txBody>
          <a:bodyPr/>
          <a:lstStyle/>
          <a:p>
            <a:endParaRPr lang="en-GB"/>
          </a:p>
        </p:txBody>
      </p:sp>
      <p:sp>
        <p:nvSpPr>
          <p:cNvPr id="8" name="Freeform 8"/>
          <p:cNvSpPr/>
          <p:nvPr/>
        </p:nvSpPr>
        <p:spPr>
          <a:xfrm>
            <a:off x="1028700" y="2591312"/>
            <a:ext cx="3155646" cy="2698077"/>
          </a:xfrm>
          <a:custGeom>
            <a:avLst/>
            <a:gdLst/>
            <a:ahLst/>
            <a:cxnLst/>
            <a:rect l="l" t="t" r="r" b="b"/>
            <a:pathLst>
              <a:path w="3155646" h="2698077">
                <a:moveTo>
                  <a:pt x="0" y="0"/>
                </a:moveTo>
                <a:lnTo>
                  <a:pt x="3155646" y="0"/>
                </a:lnTo>
                <a:lnTo>
                  <a:pt x="3155646" y="2698078"/>
                </a:lnTo>
                <a:lnTo>
                  <a:pt x="0" y="269807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9" name="Freeform 9"/>
          <p:cNvSpPr/>
          <p:nvPr/>
        </p:nvSpPr>
        <p:spPr>
          <a:xfrm>
            <a:off x="7440136" y="2591312"/>
            <a:ext cx="3155646" cy="2698077"/>
          </a:xfrm>
          <a:custGeom>
            <a:avLst/>
            <a:gdLst/>
            <a:ahLst/>
            <a:cxnLst/>
            <a:rect l="l" t="t" r="r" b="b"/>
            <a:pathLst>
              <a:path w="3155646" h="2698077">
                <a:moveTo>
                  <a:pt x="0" y="0"/>
                </a:moveTo>
                <a:lnTo>
                  <a:pt x="3155646" y="0"/>
                </a:lnTo>
                <a:lnTo>
                  <a:pt x="3155646" y="2698078"/>
                </a:lnTo>
                <a:lnTo>
                  <a:pt x="0" y="269807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0" name="Freeform 10"/>
          <p:cNvSpPr/>
          <p:nvPr/>
        </p:nvSpPr>
        <p:spPr>
          <a:xfrm>
            <a:off x="4234418" y="2591312"/>
            <a:ext cx="3155646" cy="2698077"/>
          </a:xfrm>
          <a:custGeom>
            <a:avLst/>
            <a:gdLst/>
            <a:ahLst/>
            <a:cxnLst/>
            <a:rect l="l" t="t" r="r" b="b"/>
            <a:pathLst>
              <a:path w="3155646" h="2698077">
                <a:moveTo>
                  <a:pt x="0" y="0"/>
                </a:moveTo>
                <a:lnTo>
                  <a:pt x="3155646" y="0"/>
                </a:lnTo>
                <a:lnTo>
                  <a:pt x="3155646" y="2698078"/>
                </a:lnTo>
                <a:lnTo>
                  <a:pt x="0" y="269807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1" name="Freeform 11"/>
          <p:cNvSpPr/>
          <p:nvPr/>
        </p:nvSpPr>
        <p:spPr>
          <a:xfrm>
            <a:off x="10645854" y="2591312"/>
            <a:ext cx="3155646" cy="2698077"/>
          </a:xfrm>
          <a:custGeom>
            <a:avLst/>
            <a:gdLst/>
            <a:ahLst/>
            <a:cxnLst/>
            <a:rect l="l" t="t" r="r" b="b"/>
            <a:pathLst>
              <a:path w="3155646" h="2698077">
                <a:moveTo>
                  <a:pt x="0" y="0"/>
                </a:moveTo>
                <a:lnTo>
                  <a:pt x="3155646" y="0"/>
                </a:lnTo>
                <a:lnTo>
                  <a:pt x="3155646" y="2698078"/>
                </a:lnTo>
                <a:lnTo>
                  <a:pt x="0" y="269807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2" name="Freeform 12"/>
          <p:cNvSpPr/>
          <p:nvPr/>
        </p:nvSpPr>
        <p:spPr>
          <a:xfrm>
            <a:off x="13851572" y="2591312"/>
            <a:ext cx="3155646" cy="2698077"/>
          </a:xfrm>
          <a:custGeom>
            <a:avLst/>
            <a:gdLst/>
            <a:ahLst/>
            <a:cxnLst/>
            <a:rect l="l" t="t" r="r" b="b"/>
            <a:pathLst>
              <a:path w="3155646" h="2698077">
                <a:moveTo>
                  <a:pt x="0" y="0"/>
                </a:moveTo>
                <a:lnTo>
                  <a:pt x="3155645" y="0"/>
                </a:lnTo>
                <a:lnTo>
                  <a:pt x="3155645" y="2698078"/>
                </a:lnTo>
                <a:lnTo>
                  <a:pt x="0" y="269807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nvGrpSpPr>
          <p:cNvPr id="13" name="Group 13"/>
          <p:cNvGrpSpPr/>
          <p:nvPr/>
        </p:nvGrpSpPr>
        <p:grpSpPr>
          <a:xfrm>
            <a:off x="1254536" y="2811873"/>
            <a:ext cx="2256957" cy="2256957"/>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15" name="TextBox 15"/>
            <p:cNvSpPr txBox="1"/>
            <p:nvPr/>
          </p:nvSpPr>
          <p:spPr>
            <a:xfrm>
              <a:off x="76200" y="57150"/>
              <a:ext cx="660400" cy="679450"/>
            </a:xfrm>
            <a:prstGeom prst="rect">
              <a:avLst/>
            </a:prstGeom>
          </p:spPr>
          <p:txBody>
            <a:bodyPr lIns="50800" tIns="50800" rIns="50800" bIns="50800" rtlCol="0" anchor="ctr"/>
            <a:lstStyle/>
            <a:p>
              <a:pPr algn="ctr">
                <a:lnSpc>
                  <a:spcPts val="2749"/>
                </a:lnSpc>
              </a:pPr>
              <a:endParaRPr/>
            </a:p>
          </p:txBody>
        </p:sp>
      </p:grpSp>
      <p:grpSp>
        <p:nvGrpSpPr>
          <p:cNvPr id="16" name="Group 16"/>
          <p:cNvGrpSpPr/>
          <p:nvPr/>
        </p:nvGrpSpPr>
        <p:grpSpPr>
          <a:xfrm>
            <a:off x="7665972" y="2811873"/>
            <a:ext cx="2256957" cy="225695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18" name="TextBox 18"/>
            <p:cNvSpPr txBox="1"/>
            <p:nvPr/>
          </p:nvSpPr>
          <p:spPr>
            <a:xfrm>
              <a:off x="76200" y="57150"/>
              <a:ext cx="660400" cy="679450"/>
            </a:xfrm>
            <a:prstGeom prst="rect">
              <a:avLst/>
            </a:prstGeom>
          </p:spPr>
          <p:txBody>
            <a:bodyPr lIns="50800" tIns="50800" rIns="50800" bIns="50800" rtlCol="0" anchor="ctr"/>
            <a:lstStyle/>
            <a:p>
              <a:pPr algn="ctr">
                <a:lnSpc>
                  <a:spcPts val="2749"/>
                </a:lnSpc>
              </a:pPr>
              <a:endParaRPr/>
            </a:p>
          </p:txBody>
        </p:sp>
      </p:grpSp>
      <p:grpSp>
        <p:nvGrpSpPr>
          <p:cNvPr id="19" name="Group 19"/>
          <p:cNvGrpSpPr/>
          <p:nvPr/>
        </p:nvGrpSpPr>
        <p:grpSpPr>
          <a:xfrm>
            <a:off x="4460254" y="2811873"/>
            <a:ext cx="2256957" cy="2256957"/>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21" name="TextBox 21"/>
            <p:cNvSpPr txBox="1"/>
            <p:nvPr/>
          </p:nvSpPr>
          <p:spPr>
            <a:xfrm>
              <a:off x="76200" y="57150"/>
              <a:ext cx="660400" cy="679450"/>
            </a:xfrm>
            <a:prstGeom prst="rect">
              <a:avLst/>
            </a:prstGeom>
          </p:spPr>
          <p:txBody>
            <a:bodyPr lIns="50800" tIns="50800" rIns="50800" bIns="50800" rtlCol="0" anchor="ctr"/>
            <a:lstStyle/>
            <a:p>
              <a:pPr algn="ctr">
                <a:lnSpc>
                  <a:spcPts val="2749"/>
                </a:lnSpc>
              </a:pPr>
              <a:endParaRPr/>
            </a:p>
          </p:txBody>
        </p:sp>
      </p:grpSp>
      <p:grpSp>
        <p:nvGrpSpPr>
          <p:cNvPr id="22" name="Group 22"/>
          <p:cNvGrpSpPr/>
          <p:nvPr/>
        </p:nvGrpSpPr>
        <p:grpSpPr>
          <a:xfrm>
            <a:off x="10871690" y="2811873"/>
            <a:ext cx="2256957" cy="2256957"/>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24" name="TextBox 24"/>
            <p:cNvSpPr txBox="1"/>
            <p:nvPr/>
          </p:nvSpPr>
          <p:spPr>
            <a:xfrm>
              <a:off x="76200" y="57150"/>
              <a:ext cx="660400" cy="679450"/>
            </a:xfrm>
            <a:prstGeom prst="rect">
              <a:avLst/>
            </a:prstGeom>
          </p:spPr>
          <p:txBody>
            <a:bodyPr lIns="50800" tIns="50800" rIns="50800" bIns="50800" rtlCol="0" anchor="ctr"/>
            <a:lstStyle/>
            <a:p>
              <a:pPr algn="ctr">
                <a:lnSpc>
                  <a:spcPts val="2749"/>
                </a:lnSpc>
              </a:pPr>
              <a:endParaRPr/>
            </a:p>
          </p:txBody>
        </p:sp>
      </p:grpSp>
      <p:grpSp>
        <p:nvGrpSpPr>
          <p:cNvPr id="25" name="Group 25"/>
          <p:cNvGrpSpPr/>
          <p:nvPr/>
        </p:nvGrpSpPr>
        <p:grpSpPr>
          <a:xfrm>
            <a:off x="14077408" y="2811873"/>
            <a:ext cx="2256957" cy="2256957"/>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27" name="TextBox 27"/>
            <p:cNvSpPr txBox="1"/>
            <p:nvPr/>
          </p:nvSpPr>
          <p:spPr>
            <a:xfrm>
              <a:off x="76200" y="57150"/>
              <a:ext cx="660400" cy="679450"/>
            </a:xfrm>
            <a:prstGeom prst="rect">
              <a:avLst/>
            </a:prstGeom>
          </p:spPr>
          <p:txBody>
            <a:bodyPr lIns="50800" tIns="50800" rIns="50800" bIns="50800" rtlCol="0" anchor="ctr"/>
            <a:lstStyle/>
            <a:p>
              <a:pPr algn="ctr">
                <a:lnSpc>
                  <a:spcPts val="2749"/>
                </a:lnSpc>
              </a:pPr>
              <a:endParaRPr/>
            </a:p>
          </p:txBody>
        </p:sp>
      </p:grpSp>
      <p:sp>
        <p:nvSpPr>
          <p:cNvPr id="28" name="Freeform 28"/>
          <p:cNvSpPr/>
          <p:nvPr/>
        </p:nvSpPr>
        <p:spPr>
          <a:xfrm>
            <a:off x="1028700" y="2307154"/>
            <a:ext cx="1237772" cy="1237772"/>
          </a:xfrm>
          <a:custGeom>
            <a:avLst/>
            <a:gdLst/>
            <a:ahLst/>
            <a:cxnLst/>
            <a:rect l="l" t="t" r="r" b="b"/>
            <a:pathLst>
              <a:path w="1237772" h="1237772">
                <a:moveTo>
                  <a:pt x="0" y="0"/>
                </a:moveTo>
                <a:lnTo>
                  <a:pt x="1237772" y="0"/>
                </a:lnTo>
                <a:lnTo>
                  <a:pt x="1237772" y="1237772"/>
                </a:lnTo>
                <a:lnTo>
                  <a:pt x="0" y="1237772"/>
                </a:lnTo>
                <a:lnTo>
                  <a:pt x="0" y="0"/>
                </a:lnTo>
                <a:close/>
              </a:path>
            </a:pathLst>
          </a:custGeom>
          <a:blipFill>
            <a:blip>
              <a:alphaModFix amt="50000"/>
              <a:extLst>
                <a:ext uri="{96DAC541-7B7A-43D3-8B79-37D633B846F1}">
                  <asvg:svgBlip xmlns:asvg="http://schemas.microsoft.com/office/drawing/2016/SVG/main" r:embed="rId9"/>
                </a:ext>
              </a:extLst>
            </a:blip>
            <a:stretch>
              <a:fillRect/>
            </a:stretch>
          </a:blipFill>
        </p:spPr>
        <p:txBody>
          <a:bodyPr/>
          <a:lstStyle/>
          <a:p>
            <a:endParaRPr lang="en-GB"/>
          </a:p>
        </p:txBody>
      </p:sp>
      <p:grpSp>
        <p:nvGrpSpPr>
          <p:cNvPr id="29" name="Group 29"/>
          <p:cNvGrpSpPr/>
          <p:nvPr/>
        </p:nvGrpSpPr>
        <p:grpSpPr>
          <a:xfrm>
            <a:off x="1028700" y="2307154"/>
            <a:ext cx="1009438" cy="1009438"/>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76CA8"/>
            </a:solidFill>
            <a:ln w="76200" cap="sq">
              <a:solidFill>
                <a:srgbClr val="F6F4F6"/>
              </a:solidFill>
              <a:prstDash val="solid"/>
              <a:miter/>
            </a:ln>
          </p:spPr>
          <p:txBody>
            <a:bodyPr/>
            <a:lstStyle/>
            <a:p>
              <a:endParaRPr lang="en-GB"/>
            </a:p>
          </p:txBody>
        </p:sp>
        <p:sp>
          <p:nvSpPr>
            <p:cNvPr id="31" name="TextBox 31"/>
            <p:cNvSpPr txBox="1"/>
            <p:nvPr/>
          </p:nvSpPr>
          <p:spPr>
            <a:xfrm>
              <a:off x="76200" y="85725"/>
              <a:ext cx="660400" cy="650875"/>
            </a:xfrm>
            <a:prstGeom prst="rect">
              <a:avLst/>
            </a:prstGeom>
          </p:spPr>
          <p:txBody>
            <a:bodyPr lIns="50800" tIns="50800" rIns="50800" bIns="50800" rtlCol="0" anchor="ctr"/>
            <a:lstStyle/>
            <a:p>
              <a:pPr algn="ctr">
                <a:lnSpc>
                  <a:spcPts val="2749"/>
                </a:lnSpc>
              </a:pPr>
              <a:endParaRPr/>
            </a:p>
          </p:txBody>
        </p:sp>
      </p:grpSp>
      <p:sp>
        <p:nvSpPr>
          <p:cNvPr id="32" name="Freeform 32"/>
          <p:cNvSpPr/>
          <p:nvPr/>
        </p:nvSpPr>
        <p:spPr>
          <a:xfrm>
            <a:off x="4212477" y="2307154"/>
            <a:ext cx="1237772" cy="1237772"/>
          </a:xfrm>
          <a:custGeom>
            <a:avLst/>
            <a:gdLst/>
            <a:ahLst/>
            <a:cxnLst/>
            <a:rect l="l" t="t" r="r" b="b"/>
            <a:pathLst>
              <a:path w="1237772" h="1237772">
                <a:moveTo>
                  <a:pt x="0" y="0"/>
                </a:moveTo>
                <a:lnTo>
                  <a:pt x="1237773" y="0"/>
                </a:lnTo>
                <a:lnTo>
                  <a:pt x="1237773" y="1237772"/>
                </a:lnTo>
                <a:lnTo>
                  <a:pt x="0" y="1237772"/>
                </a:lnTo>
                <a:lnTo>
                  <a:pt x="0" y="0"/>
                </a:lnTo>
                <a:close/>
              </a:path>
            </a:pathLst>
          </a:custGeom>
          <a:blipFill>
            <a:blip>
              <a:alphaModFix amt="50000"/>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33" name="Group 33"/>
          <p:cNvGrpSpPr/>
          <p:nvPr/>
        </p:nvGrpSpPr>
        <p:grpSpPr>
          <a:xfrm>
            <a:off x="4234418" y="2307154"/>
            <a:ext cx="1009438" cy="1009438"/>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69BA"/>
            </a:solidFill>
            <a:ln w="76200" cap="sq">
              <a:solidFill>
                <a:srgbClr val="F6F4F6"/>
              </a:solidFill>
              <a:prstDash val="solid"/>
              <a:miter/>
            </a:ln>
          </p:spPr>
          <p:txBody>
            <a:bodyPr/>
            <a:lstStyle/>
            <a:p>
              <a:endParaRPr lang="en-GB"/>
            </a:p>
          </p:txBody>
        </p:sp>
        <p:sp>
          <p:nvSpPr>
            <p:cNvPr id="35" name="TextBox 35"/>
            <p:cNvSpPr txBox="1"/>
            <p:nvPr/>
          </p:nvSpPr>
          <p:spPr>
            <a:xfrm>
              <a:off x="76200" y="85725"/>
              <a:ext cx="660400" cy="650875"/>
            </a:xfrm>
            <a:prstGeom prst="rect">
              <a:avLst/>
            </a:prstGeom>
          </p:spPr>
          <p:txBody>
            <a:bodyPr lIns="50800" tIns="50800" rIns="50800" bIns="50800" rtlCol="0" anchor="ctr"/>
            <a:lstStyle/>
            <a:p>
              <a:pPr algn="ctr">
                <a:lnSpc>
                  <a:spcPts val="2749"/>
                </a:lnSpc>
              </a:pPr>
              <a:endParaRPr/>
            </a:p>
          </p:txBody>
        </p:sp>
      </p:grpSp>
      <p:sp>
        <p:nvSpPr>
          <p:cNvPr id="36" name="Freeform 36"/>
          <p:cNvSpPr/>
          <p:nvPr/>
        </p:nvSpPr>
        <p:spPr>
          <a:xfrm>
            <a:off x="7390064" y="2307154"/>
            <a:ext cx="1237772" cy="1237772"/>
          </a:xfrm>
          <a:custGeom>
            <a:avLst/>
            <a:gdLst/>
            <a:ahLst/>
            <a:cxnLst/>
            <a:rect l="l" t="t" r="r" b="b"/>
            <a:pathLst>
              <a:path w="1237772" h="1237772">
                <a:moveTo>
                  <a:pt x="0" y="0"/>
                </a:moveTo>
                <a:lnTo>
                  <a:pt x="1237772" y="0"/>
                </a:lnTo>
                <a:lnTo>
                  <a:pt x="1237772" y="1237772"/>
                </a:lnTo>
                <a:lnTo>
                  <a:pt x="0" y="1237772"/>
                </a:lnTo>
                <a:lnTo>
                  <a:pt x="0" y="0"/>
                </a:lnTo>
                <a:close/>
              </a:path>
            </a:pathLst>
          </a:custGeom>
          <a:blipFill>
            <a:blip>
              <a:alphaModFix amt="50000"/>
              <a:extLst>
                <a:ext uri="{96DAC541-7B7A-43D3-8B79-37D633B846F1}">
                  <asvg:svgBlip xmlns:asvg="http://schemas.microsoft.com/office/drawing/2016/SVG/main" r:embed="rId11"/>
                </a:ext>
              </a:extLst>
            </a:blip>
            <a:stretch>
              <a:fillRect/>
            </a:stretch>
          </a:blipFill>
        </p:spPr>
        <p:txBody>
          <a:bodyPr/>
          <a:lstStyle/>
          <a:p>
            <a:endParaRPr lang="en-GB"/>
          </a:p>
        </p:txBody>
      </p:sp>
      <p:grpSp>
        <p:nvGrpSpPr>
          <p:cNvPr id="37" name="Group 37"/>
          <p:cNvGrpSpPr/>
          <p:nvPr/>
        </p:nvGrpSpPr>
        <p:grpSpPr>
          <a:xfrm>
            <a:off x="7390064" y="2307154"/>
            <a:ext cx="1009438" cy="1009438"/>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4691"/>
            </a:solidFill>
            <a:ln w="76200" cap="sq">
              <a:solidFill>
                <a:srgbClr val="F6F4F6"/>
              </a:solidFill>
              <a:prstDash val="solid"/>
              <a:miter/>
            </a:ln>
          </p:spPr>
          <p:txBody>
            <a:bodyPr/>
            <a:lstStyle/>
            <a:p>
              <a:endParaRPr lang="en-GB"/>
            </a:p>
          </p:txBody>
        </p:sp>
        <p:sp>
          <p:nvSpPr>
            <p:cNvPr id="39" name="TextBox 39"/>
            <p:cNvSpPr txBox="1"/>
            <p:nvPr/>
          </p:nvSpPr>
          <p:spPr>
            <a:xfrm>
              <a:off x="76200" y="85725"/>
              <a:ext cx="660400" cy="650875"/>
            </a:xfrm>
            <a:prstGeom prst="rect">
              <a:avLst/>
            </a:prstGeom>
          </p:spPr>
          <p:txBody>
            <a:bodyPr lIns="50800" tIns="50800" rIns="50800" bIns="50800" rtlCol="0" anchor="ctr"/>
            <a:lstStyle/>
            <a:p>
              <a:pPr algn="ctr">
                <a:lnSpc>
                  <a:spcPts val="2749"/>
                </a:lnSpc>
              </a:pPr>
              <a:endParaRPr/>
            </a:p>
          </p:txBody>
        </p:sp>
      </p:grpSp>
      <p:sp>
        <p:nvSpPr>
          <p:cNvPr id="40" name="Freeform 40"/>
          <p:cNvSpPr/>
          <p:nvPr/>
        </p:nvSpPr>
        <p:spPr>
          <a:xfrm>
            <a:off x="10645854" y="2307154"/>
            <a:ext cx="1237772" cy="1237772"/>
          </a:xfrm>
          <a:custGeom>
            <a:avLst/>
            <a:gdLst/>
            <a:ahLst/>
            <a:cxnLst/>
            <a:rect l="l" t="t" r="r" b="b"/>
            <a:pathLst>
              <a:path w="1237772" h="1237772">
                <a:moveTo>
                  <a:pt x="0" y="0"/>
                </a:moveTo>
                <a:lnTo>
                  <a:pt x="1237772" y="0"/>
                </a:lnTo>
                <a:lnTo>
                  <a:pt x="1237772" y="1237772"/>
                </a:lnTo>
                <a:lnTo>
                  <a:pt x="0" y="1237772"/>
                </a:lnTo>
                <a:lnTo>
                  <a:pt x="0" y="0"/>
                </a:lnTo>
                <a:close/>
              </a:path>
            </a:pathLst>
          </a:custGeom>
          <a:blipFill>
            <a:blip>
              <a:alphaModFix amt="50000"/>
              <a:extLst>
                <a:ext uri="{96DAC541-7B7A-43D3-8B79-37D633B846F1}">
                  <asvg:svgBlip xmlns:asvg="http://schemas.microsoft.com/office/drawing/2016/SVG/main" r:embed="rId12"/>
                </a:ext>
              </a:extLst>
            </a:blip>
            <a:stretch>
              <a:fillRect/>
            </a:stretch>
          </a:blipFill>
        </p:spPr>
        <p:txBody>
          <a:bodyPr/>
          <a:lstStyle/>
          <a:p>
            <a:endParaRPr lang="en-GB"/>
          </a:p>
        </p:txBody>
      </p:sp>
      <p:grpSp>
        <p:nvGrpSpPr>
          <p:cNvPr id="41" name="Group 41"/>
          <p:cNvGrpSpPr/>
          <p:nvPr/>
        </p:nvGrpSpPr>
        <p:grpSpPr>
          <a:xfrm>
            <a:off x="10645854" y="2307154"/>
            <a:ext cx="1009438" cy="1009438"/>
            <a:chOff x="0" y="0"/>
            <a:chExt cx="812800" cy="812800"/>
          </a:xfrm>
        </p:grpSpPr>
        <p:sp>
          <p:nvSpPr>
            <p:cNvPr id="42" name="Freeform 4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8457A"/>
            </a:solidFill>
            <a:ln w="76200" cap="sq">
              <a:solidFill>
                <a:srgbClr val="F6F4F6"/>
              </a:solidFill>
              <a:prstDash val="solid"/>
              <a:miter/>
            </a:ln>
          </p:spPr>
          <p:txBody>
            <a:bodyPr/>
            <a:lstStyle/>
            <a:p>
              <a:endParaRPr lang="en-GB"/>
            </a:p>
          </p:txBody>
        </p:sp>
        <p:sp>
          <p:nvSpPr>
            <p:cNvPr id="43" name="TextBox 43"/>
            <p:cNvSpPr txBox="1"/>
            <p:nvPr/>
          </p:nvSpPr>
          <p:spPr>
            <a:xfrm>
              <a:off x="76200" y="85725"/>
              <a:ext cx="660400" cy="650875"/>
            </a:xfrm>
            <a:prstGeom prst="rect">
              <a:avLst/>
            </a:prstGeom>
          </p:spPr>
          <p:txBody>
            <a:bodyPr lIns="50800" tIns="50800" rIns="50800" bIns="50800" rtlCol="0" anchor="ctr"/>
            <a:lstStyle/>
            <a:p>
              <a:pPr algn="ctr">
                <a:lnSpc>
                  <a:spcPts val="2749"/>
                </a:lnSpc>
              </a:pPr>
              <a:endParaRPr/>
            </a:p>
          </p:txBody>
        </p:sp>
      </p:grpSp>
      <p:sp>
        <p:nvSpPr>
          <p:cNvPr id="44" name="Freeform 44"/>
          <p:cNvSpPr/>
          <p:nvPr/>
        </p:nvSpPr>
        <p:spPr>
          <a:xfrm>
            <a:off x="13866074" y="2307154"/>
            <a:ext cx="1237772" cy="1237772"/>
          </a:xfrm>
          <a:custGeom>
            <a:avLst/>
            <a:gdLst/>
            <a:ahLst/>
            <a:cxnLst/>
            <a:rect l="l" t="t" r="r" b="b"/>
            <a:pathLst>
              <a:path w="1237772" h="1237772">
                <a:moveTo>
                  <a:pt x="0" y="0"/>
                </a:moveTo>
                <a:lnTo>
                  <a:pt x="1237772" y="0"/>
                </a:lnTo>
                <a:lnTo>
                  <a:pt x="1237772" y="1237772"/>
                </a:lnTo>
                <a:lnTo>
                  <a:pt x="0" y="1237772"/>
                </a:lnTo>
                <a:lnTo>
                  <a:pt x="0" y="0"/>
                </a:lnTo>
                <a:close/>
              </a:path>
            </a:pathLst>
          </a:custGeom>
          <a:blipFill>
            <a:blip>
              <a:alphaModFix amt="50000"/>
              <a:extLst>
                <a:ext uri="{96DAC541-7B7A-43D3-8B79-37D633B846F1}">
                  <asvg:svgBlip xmlns:asvg="http://schemas.microsoft.com/office/drawing/2016/SVG/main" r:embed="rId13"/>
                </a:ext>
              </a:extLst>
            </a:blip>
            <a:stretch>
              <a:fillRect/>
            </a:stretch>
          </a:blipFill>
        </p:spPr>
        <p:txBody>
          <a:bodyPr/>
          <a:lstStyle/>
          <a:p>
            <a:endParaRPr lang="en-GB"/>
          </a:p>
        </p:txBody>
      </p:sp>
      <p:grpSp>
        <p:nvGrpSpPr>
          <p:cNvPr id="45" name="Group 45"/>
          <p:cNvGrpSpPr/>
          <p:nvPr/>
        </p:nvGrpSpPr>
        <p:grpSpPr>
          <a:xfrm>
            <a:off x="13851572" y="2307154"/>
            <a:ext cx="1009438" cy="1009438"/>
            <a:chOff x="0" y="0"/>
            <a:chExt cx="812800" cy="812800"/>
          </a:xfrm>
        </p:grpSpPr>
        <p:sp>
          <p:nvSpPr>
            <p:cNvPr id="46" name="Freeform 4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264F"/>
            </a:solidFill>
            <a:ln w="76200" cap="sq">
              <a:solidFill>
                <a:srgbClr val="F6F4F6"/>
              </a:solidFill>
              <a:prstDash val="solid"/>
              <a:miter/>
            </a:ln>
          </p:spPr>
          <p:txBody>
            <a:bodyPr/>
            <a:lstStyle/>
            <a:p>
              <a:endParaRPr lang="en-GB"/>
            </a:p>
          </p:txBody>
        </p:sp>
        <p:sp>
          <p:nvSpPr>
            <p:cNvPr id="47" name="TextBox 47"/>
            <p:cNvSpPr txBox="1"/>
            <p:nvPr/>
          </p:nvSpPr>
          <p:spPr>
            <a:xfrm>
              <a:off x="76200" y="85725"/>
              <a:ext cx="660400" cy="650875"/>
            </a:xfrm>
            <a:prstGeom prst="rect">
              <a:avLst/>
            </a:prstGeom>
          </p:spPr>
          <p:txBody>
            <a:bodyPr lIns="50800" tIns="50800" rIns="50800" bIns="50800" rtlCol="0" anchor="ctr"/>
            <a:lstStyle/>
            <a:p>
              <a:pPr algn="ctr">
                <a:lnSpc>
                  <a:spcPts val="2749"/>
                </a:lnSpc>
              </a:pPr>
              <a:endParaRPr/>
            </a:p>
          </p:txBody>
        </p:sp>
      </p:grpSp>
      <p:grpSp>
        <p:nvGrpSpPr>
          <p:cNvPr id="48" name="Group 48"/>
          <p:cNvGrpSpPr/>
          <p:nvPr/>
        </p:nvGrpSpPr>
        <p:grpSpPr>
          <a:xfrm>
            <a:off x="1028700" y="6527162"/>
            <a:ext cx="3352574" cy="2731138"/>
            <a:chOff x="0" y="0"/>
            <a:chExt cx="896913" cy="730660"/>
          </a:xfrm>
        </p:grpSpPr>
        <p:sp>
          <p:nvSpPr>
            <p:cNvPr id="49" name="Freeform 49"/>
            <p:cNvSpPr/>
            <p:nvPr/>
          </p:nvSpPr>
          <p:spPr>
            <a:xfrm>
              <a:off x="0" y="0"/>
              <a:ext cx="892121" cy="730660"/>
            </a:xfrm>
            <a:custGeom>
              <a:avLst/>
              <a:gdLst/>
              <a:ahLst/>
              <a:cxnLst/>
              <a:rect l="l" t="t" r="r" b="b"/>
              <a:pathLst>
                <a:path w="892121" h="730660">
                  <a:moveTo>
                    <a:pt x="675239" y="0"/>
                  </a:moveTo>
                  <a:lnTo>
                    <a:pt x="18474" y="0"/>
                  </a:lnTo>
                  <a:cubicBezTo>
                    <a:pt x="8271" y="0"/>
                    <a:pt x="0" y="8271"/>
                    <a:pt x="0" y="18474"/>
                  </a:cubicBezTo>
                  <a:lnTo>
                    <a:pt x="0" y="712186"/>
                  </a:lnTo>
                  <a:cubicBezTo>
                    <a:pt x="0" y="717086"/>
                    <a:pt x="1946" y="721785"/>
                    <a:pt x="5411" y="725249"/>
                  </a:cubicBezTo>
                  <a:cubicBezTo>
                    <a:pt x="8875" y="728714"/>
                    <a:pt x="13574" y="730660"/>
                    <a:pt x="18474" y="730660"/>
                  </a:cubicBezTo>
                  <a:lnTo>
                    <a:pt x="675239" y="730660"/>
                  </a:lnTo>
                  <a:cubicBezTo>
                    <a:pt x="686642" y="730660"/>
                    <a:pt x="697150" y="724481"/>
                    <a:pt x="702692" y="714515"/>
                  </a:cubicBezTo>
                  <a:lnTo>
                    <a:pt x="887933" y="381475"/>
                  </a:lnTo>
                  <a:cubicBezTo>
                    <a:pt x="893517" y="371436"/>
                    <a:pt x="893517" y="359224"/>
                    <a:pt x="887933" y="349185"/>
                  </a:cubicBezTo>
                  <a:lnTo>
                    <a:pt x="702692" y="16145"/>
                  </a:lnTo>
                  <a:cubicBezTo>
                    <a:pt x="697150" y="6179"/>
                    <a:pt x="686642" y="0"/>
                    <a:pt x="675239" y="0"/>
                  </a:cubicBezTo>
                  <a:close/>
                </a:path>
              </a:pathLst>
            </a:custGeom>
            <a:solidFill>
              <a:srgbClr val="576CA8"/>
            </a:solidFill>
          </p:spPr>
          <p:txBody>
            <a:bodyPr/>
            <a:lstStyle/>
            <a:p>
              <a:endParaRPr lang="en-GB"/>
            </a:p>
          </p:txBody>
        </p:sp>
        <p:sp>
          <p:nvSpPr>
            <p:cNvPr id="50" name="TextBox 50"/>
            <p:cNvSpPr txBox="1"/>
            <p:nvPr/>
          </p:nvSpPr>
          <p:spPr>
            <a:xfrm>
              <a:off x="0" y="-19050"/>
              <a:ext cx="782613" cy="749710"/>
            </a:xfrm>
            <a:prstGeom prst="rect">
              <a:avLst/>
            </a:prstGeom>
          </p:spPr>
          <p:txBody>
            <a:bodyPr lIns="50800" tIns="50800" rIns="50800" bIns="50800" rtlCol="0" anchor="ctr"/>
            <a:lstStyle/>
            <a:p>
              <a:pPr algn="l">
                <a:lnSpc>
                  <a:spcPts val="2749"/>
                </a:lnSpc>
              </a:pPr>
              <a:endParaRPr/>
            </a:p>
          </p:txBody>
        </p:sp>
      </p:grpSp>
      <p:grpSp>
        <p:nvGrpSpPr>
          <p:cNvPr id="51" name="Group 51"/>
          <p:cNvGrpSpPr/>
          <p:nvPr/>
        </p:nvGrpSpPr>
        <p:grpSpPr>
          <a:xfrm>
            <a:off x="3903378" y="6527162"/>
            <a:ext cx="3651664" cy="2731138"/>
            <a:chOff x="0" y="0"/>
            <a:chExt cx="976928" cy="730660"/>
          </a:xfrm>
        </p:grpSpPr>
        <p:sp>
          <p:nvSpPr>
            <p:cNvPr id="52" name="Freeform 52"/>
            <p:cNvSpPr/>
            <p:nvPr/>
          </p:nvSpPr>
          <p:spPr>
            <a:xfrm>
              <a:off x="6987" y="0"/>
              <a:ext cx="965542" cy="730660"/>
            </a:xfrm>
            <a:custGeom>
              <a:avLst/>
              <a:gdLst/>
              <a:ahLst/>
              <a:cxnLst/>
              <a:rect l="l" t="t" r="r" b="b"/>
              <a:pathLst>
                <a:path w="965542" h="730660">
                  <a:moveTo>
                    <a:pt x="9974" y="0"/>
                  </a:moveTo>
                  <a:lnTo>
                    <a:pt x="749780" y="0"/>
                  </a:lnTo>
                  <a:cubicBezTo>
                    <a:pt x="760249" y="0"/>
                    <a:pt x="769896" y="5673"/>
                    <a:pt x="774985" y="14822"/>
                  </a:cubicBezTo>
                  <a:lnTo>
                    <a:pt x="961697" y="350508"/>
                  </a:lnTo>
                  <a:cubicBezTo>
                    <a:pt x="966823" y="359724"/>
                    <a:pt x="966823" y="370936"/>
                    <a:pt x="961697" y="380152"/>
                  </a:cubicBezTo>
                  <a:lnTo>
                    <a:pt x="774985" y="715838"/>
                  </a:lnTo>
                  <a:cubicBezTo>
                    <a:pt x="769896" y="724987"/>
                    <a:pt x="760249" y="730660"/>
                    <a:pt x="749780" y="730660"/>
                  </a:cubicBezTo>
                  <a:lnTo>
                    <a:pt x="9974" y="730660"/>
                  </a:lnTo>
                  <a:cubicBezTo>
                    <a:pt x="6439" y="730660"/>
                    <a:pt x="3168" y="728789"/>
                    <a:pt x="1376" y="725742"/>
                  </a:cubicBezTo>
                  <a:cubicBezTo>
                    <a:pt x="-416" y="722695"/>
                    <a:pt x="-461" y="718927"/>
                    <a:pt x="1257" y="715838"/>
                  </a:cubicBezTo>
                  <a:lnTo>
                    <a:pt x="187969" y="380152"/>
                  </a:lnTo>
                  <a:cubicBezTo>
                    <a:pt x="193095" y="370936"/>
                    <a:pt x="193095" y="359724"/>
                    <a:pt x="187969" y="350508"/>
                  </a:cubicBezTo>
                  <a:lnTo>
                    <a:pt x="1257" y="14822"/>
                  </a:lnTo>
                  <a:cubicBezTo>
                    <a:pt x="-461" y="11733"/>
                    <a:pt x="-416" y="7965"/>
                    <a:pt x="1376" y="4918"/>
                  </a:cubicBezTo>
                  <a:cubicBezTo>
                    <a:pt x="3168" y="1871"/>
                    <a:pt x="6439" y="0"/>
                    <a:pt x="9974" y="0"/>
                  </a:cubicBezTo>
                  <a:close/>
                </a:path>
              </a:pathLst>
            </a:custGeom>
            <a:solidFill>
              <a:srgbClr val="4869BA"/>
            </a:solidFill>
          </p:spPr>
          <p:txBody>
            <a:bodyPr/>
            <a:lstStyle/>
            <a:p>
              <a:endParaRPr lang="en-GB"/>
            </a:p>
          </p:txBody>
        </p:sp>
        <p:sp>
          <p:nvSpPr>
            <p:cNvPr id="53" name="TextBox 53"/>
            <p:cNvSpPr txBox="1"/>
            <p:nvPr/>
          </p:nvSpPr>
          <p:spPr>
            <a:xfrm>
              <a:off x="177800" y="-19050"/>
              <a:ext cx="722928" cy="749710"/>
            </a:xfrm>
            <a:prstGeom prst="rect">
              <a:avLst/>
            </a:prstGeom>
          </p:spPr>
          <p:txBody>
            <a:bodyPr lIns="50800" tIns="50800" rIns="50800" bIns="50800" rtlCol="0" anchor="ctr"/>
            <a:lstStyle/>
            <a:p>
              <a:pPr algn="l">
                <a:lnSpc>
                  <a:spcPts val="2749"/>
                </a:lnSpc>
              </a:pPr>
              <a:endParaRPr/>
            </a:p>
          </p:txBody>
        </p:sp>
      </p:grpSp>
      <p:grpSp>
        <p:nvGrpSpPr>
          <p:cNvPr id="54" name="Group 54"/>
          <p:cNvGrpSpPr/>
          <p:nvPr/>
        </p:nvGrpSpPr>
        <p:grpSpPr>
          <a:xfrm>
            <a:off x="7061132" y="6527162"/>
            <a:ext cx="3651664" cy="2731138"/>
            <a:chOff x="0" y="0"/>
            <a:chExt cx="976928" cy="730660"/>
          </a:xfrm>
        </p:grpSpPr>
        <p:sp>
          <p:nvSpPr>
            <p:cNvPr id="55" name="Freeform 55"/>
            <p:cNvSpPr/>
            <p:nvPr/>
          </p:nvSpPr>
          <p:spPr>
            <a:xfrm>
              <a:off x="6987" y="0"/>
              <a:ext cx="965542" cy="730660"/>
            </a:xfrm>
            <a:custGeom>
              <a:avLst/>
              <a:gdLst/>
              <a:ahLst/>
              <a:cxnLst/>
              <a:rect l="l" t="t" r="r" b="b"/>
              <a:pathLst>
                <a:path w="965542" h="730660">
                  <a:moveTo>
                    <a:pt x="9974" y="0"/>
                  </a:moveTo>
                  <a:lnTo>
                    <a:pt x="749780" y="0"/>
                  </a:lnTo>
                  <a:cubicBezTo>
                    <a:pt x="760249" y="0"/>
                    <a:pt x="769896" y="5673"/>
                    <a:pt x="774985" y="14822"/>
                  </a:cubicBezTo>
                  <a:lnTo>
                    <a:pt x="961697" y="350508"/>
                  </a:lnTo>
                  <a:cubicBezTo>
                    <a:pt x="966823" y="359724"/>
                    <a:pt x="966823" y="370936"/>
                    <a:pt x="961697" y="380152"/>
                  </a:cubicBezTo>
                  <a:lnTo>
                    <a:pt x="774985" y="715838"/>
                  </a:lnTo>
                  <a:cubicBezTo>
                    <a:pt x="769896" y="724987"/>
                    <a:pt x="760249" y="730660"/>
                    <a:pt x="749780" y="730660"/>
                  </a:cubicBezTo>
                  <a:lnTo>
                    <a:pt x="9974" y="730660"/>
                  </a:lnTo>
                  <a:cubicBezTo>
                    <a:pt x="6439" y="730660"/>
                    <a:pt x="3168" y="728789"/>
                    <a:pt x="1376" y="725742"/>
                  </a:cubicBezTo>
                  <a:cubicBezTo>
                    <a:pt x="-416" y="722695"/>
                    <a:pt x="-461" y="718927"/>
                    <a:pt x="1257" y="715838"/>
                  </a:cubicBezTo>
                  <a:lnTo>
                    <a:pt x="187969" y="380152"/>
                  </a:lnTo>
                  <a:cubicBezTo>
                    <a:pt x="193095" y="370936"/>
                    <a:pt x="193095" y="359724"/>
                    <a:pt x="187969" y="350508"/>
                  </a:cubicBezTo>
                  <a:lnTo>
                    <a:pt x="1257" y="14822"/>
                  </a:lnTo>
                  <a:cubicBezTo>
                    <a:pt x="-461" y="11733"/>
                    <a:pt x="-416" y="7965"/>
                    <a:pt x="1376" y="4918"/>
                  </a:cubicBezTo>
                  <a:cubicBezTo>
                    <a:pt x="3168" y="1871"/>
                    <a:pt x="6439" y="0"/>
                    <a:pt x="9974" y="0"/>
                  </a:cubicBezTo>
                  <a:close/>
                </a:path>
              </a:pathLst>
            </a:custGeom>
            <a:solidFill>
              <a:srgbClr val="274691"/>
            </a:solidFill>
          </p:spPr>
          <p:txBody>
            <a:bodyPr/>
            <a:lstStyle/>
            <a:p>
              <a:endParaRPr lang="en-GB"/>
            </a:p>
          </p:txBody>
        </p:sp>
        <p:sp>
          <p:nvSpPr>
            <p:cNvPr id="56" name="TextBox 56"/>
            <p:cNvSpPr txBox="1"/>
            <p:nvPr/>
          </p:nvSpPr>
          <p:spPr>
            <a:xfrm>
              <a:off x="177800" y="-19050"/>
              <a:ext cx="722928" cy="749710"/>
            </a:xfrm>
            <a:prstGeom prst="rect">
              <a:avLst/>
            </a:prstGeom>
          </p:spPr>
          <p:txBody>
            <a:bodyPr lIns="50800" tIns="50800" rIns="50800" bIns="50800" rtlCol="0" anchor="ctr"/>
            <a:lstStyle/>
            <a:p>
              <a:pPr algn="l">
                <a:lnSpc>
                  <a:spcPts val="2749"/>
                </a:lnSpc>
              </a:pPr>
              <a:endParaRPr/>
            </a:p>
          </p:txBody>
        </p:sp>
      </p:grpSp>
      <p:grpSp>
        <p:nvGrpSpPr>
          <p:cNvPr id="57" name="Group 57"/>
          <p:cNvGrpSpPr/>
          <p:nvPr/>
        </p:nvGrpSpPr>
        <p:grpSpPr>
          <a:xfrm>
            <a:off x="10205033" y="6527162"/>
            <a:ext cx="3651664" cy="2731138"/>
            <a:chOff x="0" y="0"/>
            <a:chExt cx="976928" cy="730660"/>
          </a:xfrm>
        </p:grpSpPr>
        <p:sp>
          <p:nvSpPr>
            <p:cNvPr id="58" name="Freeform 58"/>
            <p:cNvSpPr/>
            <p:nvPr/>
          </p:nvSpPr>
          <p:spPr>
            <a:xfrm>
              <a:off x="6987" y="0"/>
              <a:ext cx="965542" cy="730660"/>
            </a:xfrm>
            <a:custGeom>
              <a:avLst/>
              <a:gdLst/>
              <a:ahLst/>
              <a:cxnLst/>
              <a:rect l="l" t="t" r="r" b="b"/>
              <a:pathLst>
                <a:path w="965542" h="730660">
                  <a:moveTo>
                    <a:pt x="9974" y="0"/>
                  </a:moveTo>
                  <a:lnTo>
                    <a:pt x="749780" y="0"/>
                  </a:lnTo>
                  <a:cubicBezTo>
                    <a:pt x="760249" y="0"/>
                    <a:pt x="769896" y="5673"/>
                    <a:pt x="774985" y="14822"/>
                  </a:cubicBezTo>
                  <a:lnTo>
                    <a:pt x="961697" y="350508"/>
                  </a:lnTo>
                  <a:cubicBezTo>
                    <a:pt x="966823" y="359724"/>
                    <a:pt x="966823" y="370936"/>
                    <a:pt x="961697" y="380152"/>
                  </a:cubicBezTo>
                  <a:lnTo>
                    <a:pt x="774985" y="715838"/>
                  </a:lnTo>
                  <a:cubicBezTo>
                    <a:pt x="769896" y="724987"/>
                    <a:pt x="760249" y="730660"/>
                    <a:pt x="749780" y="730660"/>
                  </a:cubicBezTo>
                  <a:lnTo>
                    <a:pt x="9974" y="730660"/>
                  </a:lnTo>
                  <a:cubicBezTo>
                    <a:pt x="6439" y="730660"/>
                    <a:pt x="3168" y="728789"/>
                    <a:pt x="1376" y="725742"/>
                  </a:cubicBezTo>
                  <a:cubicBezTo>
                    <a:pt x="-416" y="722695"/>
                    <a:pt x="-461" y="718927"/>
                    <a:pt x="1257" y="715838"/>
                  </a:cubicBezTo>
                  <a:lnTo>
                    <a:pt x="187969" y="380152"/>
                  </a:lnTo>
                  <a:cubicBezTo>
                    <a:pt x="193095" y="370936"/>
                    <a:pt x="193095" y="359724"/>
                    <a:pt x="187969" y="350508"/>
                  </a:cubicBezTo>
                  <a:lnTo>
                    <a:pt x="1257" y="14822"/>
                  </a:lnTo>
                  <a:cubicBezTo>
                    <a:pt x="-461" y="11733"/>
                    <a:pt x="-416" y="7965"/>
                    <a:pt x="1376" y="4918"/>
                  </a:cubicBezTo>
                  <a:cubicBezTo>
                    <a:pt x="3168" y="1871"/>
                    <a:pt x="6439" y="0"/>
                    <a:pt x="9974" y="0"/>
                  </a:cubicBezTo>
                  <a:close/>
                </a:path>
              </a:pathLst>
            </a:custGeom>
            <a:solidFill>
              <a:srgbClr val="38457A"/>
            </a:solidFill>
          </p:spPr>
          <p:txBody>
            <a:bodyPr/>
            <a:lstStyle/>
            <a:p>
              <a:endParaRPr lang="en-GB"/>
            </a:p>
          </p:txBody>
        </p:sp>
        <p:sp>
          <p:nvSpPr>
            <p:cNvPr id="59" name="TextBox 59"/>
            <p:cNvSpPr txBox="1"/>
            <p:nvPr/>
          </p:nvSpPr>
          <p:spPr>
            <a:xfrm>
              <a:off x="177800" y="-19050"/>
              <a:ext cx="722928" cy="749710"/>
            </a:xfrm>
            <a:prstGeom prst="rect">
              <a:avLst/>
            </a:prstGeom>
          </p:spPr>
          <p:txBody>
            <a:bodyPr lIns="50800" tIns="50800" rIns="50800" bIns="50800" rtlCol="0" anchor="ctr"/>
            <a:lstStyle/>
            <a:p>
              <a:pPr algn="l">
                <a:lnSpc>
                  <a:spcPts val="2749"/>
                </a:lnSpc>
              </a:pPr>
              <a:endParaRPr/>
            </a:p>
          </p:txBody>
        </p:sp>
      </p:grpSp>
      <p:grpSp>
        <p:nvGrpSpPr>
          <p:cNvPr id="60" name="Group 60"/>
          <p:cNvGrpSpPr/>
          <p:nvPr/>
        </p:nvGrpSpPr>
        <p:grpSpPr>
          <a:xfrm>
            <a:off x="13355554" y="6527162"/>
            <a:ext cx="3651664" cy="2731138"/>
            <a:chOff x="0" y="0"/>
            <a:chExt cx="976928" cy="730660"/>
          </a:xfrm>
        </p:grpSpPr>
        <p:sp>
          <p:nvSpPr>
            <p:cNvPr id="61" name="Freeform 61"/>
            <p:cNvSpPr/>
            <p:nvPr/>
          </p:nvSpPr>
          <p:spPr>
            <a:xfrm>
              <a:off x="6987" y="0"/>
              <a:ext cx="965542" cy="730660"/>
            </a:xfrm>
            <a:custGeom>
              <a:avLst/>
              <a:gdLst/>
              <a:ahLst/>
              <a:cxnLst/>
              <a:rect l="l" t="t" r="r" b="b"/>
              <a:pathLst>
                <a:path w="965542" h="730660">
                  <a:moveTo>
                    <a:pt x="9974" y="0"/>
                  </a:moveTo>
                  <a:lnTo>
                    <a:pt x="749780" y="0"/>
                  </a:lnTo>
                  <a:cubicBezTo>
                    <a:pt x="760249" y="0"/>
                    <a:pt x="769896" y="5673"/>
                    <a:pt x="774985" y="14822"/>
                  </a:cubicBezTo>
                  <a:lnTo>
                    <a:pt x="961697" y="350508"/>
                  </a:lnTo>
                  <a:cubicBezTo>
                    <a:pt x="966823" y="359724"/>
                    <a:pt x="966823" y="370936"/>
                    <a:pt x="961697" y="380152"/>
                  </a:cubicBezTo>
                  <a:lnTo>
                    <a:pt x="774985" y="715838"/>
                  </a:lnTo>
                  <a:cubicBezTo>
                    <a:pt x="769896" y="724987"/>
                    <a:pt x="760249" y="730660"/>
                    <a:pt x="749780" y="730660"/>
                  </a:cubicBezTo>
                  <a:lnTo>
                    <a:pt x="9974" y="730660"/>
                  </a:lnTo>
                  <a:cubicBezTo>
                    <a:pt x="6439" y="730660"/>
                    <a:pt x="3168" y="728789"/>
                    <a:pt x="1376" y="725742"/>
                  </a:cubicBezTo>
                  <a:cubicBezTo>
                    <a:pt x="-416" y="722695"/>
                    <a:pt x="-461" y="718927"/>
                    <a:pt x="1257" y="715838"/>
                  </a:cubicBezTo>
                  <a:lnTo>
                    <a:pt x="187969" y="380152"/>
                  </a:lnTo>
                  <a:cubicBezTo>
                    <a:pt x="193095" y="370936"/>
                    <a:pt x="193095" y="359724"/>
                    <a:pt x="187969" y="350508"/>
                  </a:cubicBezTo>
                  <a:lnTo>
                    <a:pt x="1257" y="14822"/>
                  </a:lnTo>
                  <a:cubicBezTo>
                    <a:pt x="-461" y="11733"/>
                    <a:pt x="-416" y="7965"/>
                    <a:pt x="1376" y="4918"/>
                  </a:cubicBezTo>
                  <a:cubicBezTo>
                    <a:pt x="3168" y="1871"/>
                    <a:pt x="6439" y="0"/>
                    <a:pt x="9974" y="0"/>
                  </a:cubicBezTo>
                  <a:close/>
                </a:path>
              </a:pathLst>
            </a:custGeom>
            <a:solidFill>
              <a:srgbClr val="1C264F"/>
            </a:solidFill>
          </p:spPr>
          <p:txBody>
            <a:bodyPr/>
            <a:lstStyle/>
            <a:p>
              <a:endParaRPr lang="en-GB"/>
            </a:p>
          </p:txBody>
        </p:sp>
        <p:sp>
          <p:nvSpPr>
            <p:cNvPr id="62" name="TextBox 62"/>
            <p:cNvSpPr txBox="1"/>
            <p:nvPr/>
          </p:nvSpPr>
          <p:spPr>
            <a:xfrm>
              <a:off x="177800" y="-19050"/>
              <a:ext cx="722928" cy="749710"/>
            </a:xfrm>
            <a:prstGeom prst="rect">
              <a:avLst/>
            </a:prstGeom>
          </p:spPr>
          <p:txBody>
            <a:bodyPr lIns="50800" tIns="50800" rIns="50800" bIns="50800" rtlCol="0" anchor="ctr"/>
            <a:lstStyle/>
            <a:p>
              <a:pPr algn="l">
                <a:lnSpc>
                  <a:spcPts val="2749"/>
                </a:lnSpc>
              </a:pPr>
              <a:endParaRPr/>
            </a:p>
          </p:txBody>
        </p:sp>
      </p:grpSp>
      <p:sp>
        <p:nvSpPr>
          <p:cNvPr id="63" name="Freeform 63"/>
          <p:cNvSpPr/>
          <p:nvPr/>
        </p:nvSpPr>
        <p:spPr>
          <a:xfrm>
            <a:off x="5124222" y="3456202"/>
            <a:ext cx="1031477" cy="968299"/>
          </a:xfrm>
          <a:custGeom>
            <a:avLst/>
            <a:gdLst/>
            <a:ahLst/>
            <a:cxnLst/>
            <a:rect l="l" t="t" r="r" b="b"/>
            <a:pathLst>
              <a:path w="1031477" h="968299">
                <a:moveTo>
                  <a:pt x="0" y="0"/>
                </a:moveTo>
                <a:lnTo>
                  <a:pt x="1031477" y="0"/>
                </a:lnTo>
                <a:lnTo>
                  <a:pt x="1031477" y="968299"/>
                </a:lnTo>
                <a:lnTo>
                  <a:pt x="0" y="968299"/>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GB"/>
          </a:p>
        </p:txBody>
      </p:sp>
      <p:sp>
        <p:nvSpPr>
          <p:cNvPr id="64" name="Freeform 64"/>
          <p:cNvSpPr/>
          <p:nvPr/>
        </p:nvSpPr>
        <p:spPr>
          <a:xfrm>
            <a:off x="11524111" y="3372854"/>
            <a:ext cx="1219018" cy="1298555"/>
          </a:xfrm>
          <a:custGeom>
            <a:avLst/>
            <a:gdLst/>
            <a:ahLst/>
            <a:cxnLst/>
            <a:rect l="l" t="t" r="r" b="b"/>
            <a:pathLst>
              <a:path w="1219018" h="1298555">
                <a:moveTo>
                  <a:pt x="0" y="0"/>
                </a:moveTo>
                <a:lnTo>
                  <a:pt x="1219018" y="0"/>
                </a:lnTo>
                <a:lnTo>
                  <a:pt x="1219018" y="1298555"/>
                </a:lnTo>
                <a:lnTo>
                  <a:pt x="0" y="1298555"/>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GB"/>
          </a:p>
        </p:txBody>
      </p:sp>
      <p:grpSp>
        <p:nvGrpSpPr>
          <p:cNvPr id="65" name="Group 65"/>
          <p:cNvGrpSpPr/>
          <p:nvPr/>
        </p:nvGrpSpPr>
        <p:grpSpPr>
          <a:xfrm>
            <a:off x="1254536" y="123708"/>
            <a:ext cx="16230600" cy="1809984"/>
            <a:chOff x="0" y="0"/>
            <a:chExt cx="21640800" cy="2413312"/>
          </a:xfrm>
        </p:grpSpPr>
        <p:sp>
          <p:nvSpPr>
            <p:cNvPr id="66" name="Freeform 66"/>
            <p:cNvSpPr/>
            <p:nvPr/>
          </p:nvSpPr>
          <p:spPr>
            <a:xfrm>
              <a:off x="0" y="0"/>
              <a:ext cx="21640800" cy="2413311"/>
            </a:xfrm>
            <a:custGeom>
              <a:avLst/>
              <a:gdLst/>
              <a:ahLst/>
              <a:cxnLst/>
              <a:rect l="l" t="t" r="r" b="b"/>
              <a:pathLst>
                <a:path w="21640800" h="2413311">
                  <a:moveTo>
                    <a:pt x="0" y="0"/>
                  </a:moveTo>
                  <a:lnTo>
                    <a:pt x="21640800" y="0"/>
                  </a:lnTo>
                  <a:lnTo>
                    <a:pt x="21640800" y="2413311"/>
                  </a:lnTo>
                  <a:lnTo>
                    <a:pt x="0" y="2413311"/>
                  </a:lnTo>
                  <a:close/>
                </a:path>
              </a:pathLst>
            </a:custGeom>
            <a:blipFill>
              <a:blip r:embed="rId16">
                <a:alphaModFix amt="0"/>
              </a:blip>
              <a:stretch>
                <a:fillRect t="-148945" r="-1056" b="-104201"/>
              </a:stretch>
            </a:blipFill>
          </p:spPr>
          <p:txBody>
            <a:bodyPr/>
            <a:lstStyle/>
            <a:p>
              <a:endParaRPr lang="en-GB"/>
            </a:p>
          </p:txBody>
        </p:sp>
        <p:sp>
          <p:nvSpPr>
            <p:cNvPr id="67" name="TextBox 67"/>
            <p:cNvSpPr txBox="1"/>
            <p:nvPr/>
          </p:nvSpPr>
          <p:spPr>
            <a:xfrm>
              <a:off x="0" y="0"/>
              <a:ext cx="21640800" cy="2413312"/>
            </a:xfrm>
            <a:prstGeom prst="rect">
              <a:avLst/>
            </a:prstGeom>
          </p:spPr>
          <p:txBody>
            <a:bodyPr lIns="0" tIns="0" rIns="0" bIns="0" rtlCol="0" anchor="ctr"/>
            <a:lstStyle/>
            <a:p>
              <a:pPr algn="l">
                <a:lnSpc>
                  <a:spcPts val="6179"/>
                </a:lnSpc>
              </a:pPr>
              <a:r>
                <a:rPr lang="en-US" sz="5149" b="1">
                  <a:solidFill>
                    <a:srgbClr val="F6F4F6"/>
                  </a:solidFill>
                  <a:latin typeface="Montserrat Bold"/>
                  <a:ea typeface="Montserrat Bold"/>
                  <a:cs typeface="Montserrat Bold"/>
                  <a:sym typeface="Montserrat Bold"/>
                </a:rPr>
                <a:t>Five Recommendations For Election-Grade Access</a:t>
              </a:r>
            </a:p>
          </p:txBody>
        </p:sp>
      </p:grpSp>
      <p:sp>
        <p:nvSpPr>
          <p:cNvPr id="68" name="Freeform 68"/>
          <p:cNvSpPr/>
          <p:nvPr/>
        </p:nvSpPr>
        <p:spPr>
          <a:xfrm flipH="1">
            <a:off x="7970857" y="3037276"/>
            <a:ext cx="1568504" cy="1600514"/>
          </a:xfrm>
          <a:custGeom>
            <a:avLst/>
            <a:gdLst/>
            <a:ahLst/>
            <a:cxnLst/>
            <a:rect l="l" t="t" r="r" b="b"/>
            <a:pathLst>
              <a:path w="1568504" h="1600514">
                <a:moveTo>
                  <a:pt x="1568503" y="0"/>
                </a:moveTo>
                <a:lnTo>
                  <a:pt x="0" y="0"/>
                </a:lnTo>
                <a:lnTo>
                  <a:pt x="0" y="1600514"/>
                </a:lnTo>
                <a:lnTo>
                  <a:pt x="1568503" y="1600514"/>
                </a:lnTo>
                <a:lnTo>
                  <a:pt x="1568503"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GB"/>
          </a:p>
        </p:txBody>
      </p:sp>
      <p:sp>
        <p:nvSpPr>
          <p:cNvPr id="69" name="Freeform 69"/>
          <p:cNvSpPr/>
          <p:nvPr/>
        </p:nvSpPr>
        <p:spPr>
          <a:xfrm>
            <a:off x="1647586" y="3298849"/>
            <a:ext cx="1372559" cy="1372559"/>
          </a:xfrm>
          <a:custGeom>
            <a:avLst/>
            <a:gdLst/>
            <a:ahLst/>
            <a:cxnLst/>
            <a:rect l="l" t="t" r="r" b="b"/>
            <a:pathLst>
              <a:path w="1372559" h="1372559">
                <a:moveTo>
                  <a:pt x="0" y="0"/>
                </a:moveTo>
                <a:lnTo>
                  <a:pt x="1372560" y="0"/>
                </a:lnTo>
                <a:lnTo>
                  <a:pt x="1372560" y="1372560"/>
                </a:lnTo>
                <a:lnTo>
                  <a:pt x="0" y="1372560"/>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70" name="Freeform 70"/>
          <p:cNvSpPr/>
          <p:nvPr/>
        </p:nvSpPr>
        <p:spPr>
          <a:xfrm>
            <a:off x="14523533" y="3206715"/>
            <a:ext cx="1514042" cy="1430770"/>
          </a:xfrm>
          <a:custGeom>
            <a:avLst/>
            <a:gdLst/>
            <a:ahLst/>
            <a:cxnLst/>
            <a:rect l="l" t="t" r="r" b="b"/>
            <a:pathLst>
              <a:path w="1514042" h="1430770">
                <a:moveTo>
                  <a:pt x="0" y="0"/>
                </a:moveTo>
                <a:lnTo>
                  <a:pt x="1514043" y="0"/>
                </a:lnTo>
                <a:lnTo>
                  <a:pt x="1514043" y="1430770"/>
                </a:lnTo>
                <a:lnTo>
                  <a:pt x="0" y="1430770"/>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en-GB"/>
          </a:p>
        </p:txBody>
      </p:sp>
      <p:sp>
        <p:nvSpPr>
          <p:cNvPr id="71" name="Freeform 71"/>
          <p:cNvSpPr/>
          <p:nvPr/>
        </p:nvSpPr>
        <p:spPr>
          <a:xfrm>
            <a:off x="-63216" y="9367964"/>
            <a:ext cx="4610906" cy="849928"/>
          </a:xfrm>
          <a:custGeom>
            <a:avLst/>
            <a:gdLst/>
            <a:ahLst/>
            <a:cxnLst/>
            <a:rect l="l" t="t" r="r" b="b"/>
            <a:pathLst>
              <a:path w="4610906" h="849928">
                <a:moveTo>
                  <a:pt x="0" y="0"/>
                </a:moveTo>
                <a:lnTo>
                  <a:pt x="4610906" y="0"/>
                </a:lnTo>
                <a:lnTo>
                  <a:pt x="4610906" y="849928"/>
                </a:lnTo>
                <a:lnTo>
                  <a:pt x="0" y="849928"/>
                </a:lnTo>
                <a:lnTo>
                  <a:pt x="0" y="0"/>
                </a:lnTo>
                <a:close/>
              </a:path>
            </a:pathLst>
          </a:custGeom>
          <a:blipFill>
            <a:blip r:embed="rId20"/>
            <a:stretch>
              <a:fillRect t="-73396" b="-85876"/>
            </a:stretch>
          </a:blipFill>
        </p:spPr>
        <p:txBody>
          <a:bodyPr/>
          <a:lstStyle/>
          <a:p>
            <a:endParaRPr lang="en-GB"/>
          </a:p>
        </p:txBody>
      </p:sp>
      <p:sp>
        <p:nvSpPr>
          <p:cNvPr id="72" name="Freeform 72"/>
          <p:cNvSpPr/>
          <p:nvPr/>
        </p:nvSpPr>
        <p:spPr>
          <a:xfrm>
            <a:off x="1254536" y="1933692"/>
            <a:ext cx="11241021" cy="618904"/>
          </a:xfrm>
          <a:custGeom>
            <a:avLst/>
            <a:gdLst/>
            <a:ahLst/>
            <a:cxnLst/>
            <a:rect l="l" t="t" r="r" b="b"/>
            <a:pathLst>
              <a:path w="11241021" h="618904">
                <a:moveTo>
                  <a:pt x="0" y="0"/>
                </a:moveTo>
                <a:lnTo>
                  <a:pt x="11241022" y="0"/>
                </a:lnTo>
                <a:lnTo>
                  <a:pt x="11241022" y="618904"/>
                </a:lnTo>
                <a:lnTo>
                  <a:pt x="0" y="618904"/>
                </a:lnTo>
                <a:lnTo>
                  <a:pt x="0" y="0"/>
                </a:lnTo>
                <a:close/>
              </a:path>
            </a:pathLst>
          </a:custGeom>
          <a:blipFill>
            <a:blip r:embed="rId21"/>
            <a:stretch>
              <a:fillRect/>
            </a:stretch>
          </a:blipFill>
        </p:spPr>
        <p:txBody>
          <a:bodyPr/>
          <a:lstStyle/>
          <a:p>
            <a:endParaRPr lang="en-GB"/>
          </a:p>
        </p:txBody>
      </p:sp>
      <p:sp>
        <p:nvSpPr>
          <p:cNvPr id="73" name="TextBox 73"/>
          <p:cNvSpPr txBox="1"/>
          <p:nvPr/>
        </p:nvSpPr>
        <p:spPr>
          <a:xfrm>
            <a:off x="11038050" y="6689193"/>
            <a:ext cx="2317503" cy="2397551"/>
          </a:xfrm>
          <a:prstGeom prst="rect">
            <a:avLst/>
          </a:prstGeom>
        </p:spPr>
        <p:txBody>
          <a:bodyPr lIns="0" tIns="0" rIns="0" bIns="0" rtlCol="0" anchor="t">
            <a:spAutoFit/>
          </a:bodyPr>
          <a:lstStyle/>
          <a:p>
            <a:pPr algn="l">
              <a:lnSpc>
                <a:spcPts val="3199"/>
              </a:lnSpc>
            </a:pPr>
            <a:r>
              <a:rPr lang="en-US" sz="2461">
                <a:solidFill>
                  <a:srgbClr val="FFFFFF">
                    <a:alpha val="80000"/>
                  </a:srgbClr>
                </a:solidFill>
                <a:latin typeface="Open Sans"/>
                <a:ea typeface="Open Sans"/>
                <a:cs typeface="Open Sans"/>
                <a:sym typeface="Open Sans"/>
              </a:rPr>
              <a:t>Procure monitored energy autonomy and service availability</a:t>
            </a:r>
          </a:p>
        </p:txBody>
      </p:sp>
      <p:sp>
        <p:nvSpPr>
          <p:cNvPr id="74" name="TextBox 74"/>
          <p:cNvSpPr txBox="1"/>
          <p:nvPr/>
        </p:nvSpPr>
        <p:spPr>
          <a:xfrm>
            <a:off x="14203648" y="6679873"/>
            <a:ext cx="2419527" cy="2397551"/>
          </a:xfrm>
          <a:prstGeom prst="rect">
            <a:avLst/>
          </a:prstGeom>
        </p:spPr>
        <p:txBody>
          <a:bodyPr lIns="0" tIns="0" rIns="0" bIns="0" rtlCol="0" anchor="t">
            <a:spAutoFit/>
          </a:bodyPr>
          <a:lstStyle/>
          <a:p>
            <a:pPr algn="l">
              <a:lnSpc>
                <a:spcPts val="3199"/>
              </a:lnSpc>
            </a:pPr>
            <a:r>
              <a:rPr lang="en-US" sz="2461">
                <a:solidFill>
                  <a:srgbClr val="FFFFFF">
                    <a:alpha val="80000"/>
                  </a:srgbClr>
                </a:solidFill>
                <a:latin typeface="Open Sans"/>
                <a:ea typeface="Open Sans"/>
                <a:cs typeface="Open Sans"/>
                <a:sym typeface="Open Sans"/>
              </a:rPr>
              <a:t>Conduct national load, failover and public-transparency rehearsals</a:t>
            </a:r>
          </a:p>
        </p:txBody>
      </p:sp>
      <p:sp>
        <p:nvSpPr>
          <p:cNvPr id="75" name="TextBox 75"/>
          <p:cNvSpPr txBox="1"/>
          <p:nvPr/>
        </p:nvSpPr>
        <p:spPr>
          <a:xfrm>
            <a:off x="1322294" y="2620597"/>
            <a:ext cx="422249" cy="438517"/>
          </a:xfrm>
          <a:prstGeom prst="rect">
            <a:avLst/>
          </a:prstGeom>
        </p:spPr>
        <p:txBody>
          <a:bodyPr lIns="0" tIns="0" rIns="0" bIns="0" rtlCol="0" anchor="t">
            <a:spAutoFit/>
          </a:bodyPr>
          <a:lstStyle/>
          <a:p>
            <a:pPr algn="ctr">
              <a:lnSpc>
                <a:spcPts val="3032"/>
              </a:lnSpc>
            </a:pPr>
            <a:r>
              <a:rPr lang="en-US" sz="2756" b="1">
                <a:solidFill>
                  <a:srgbClr val="FFFFFF"/>
                </a:solidFill>
                <a:latin typeface="Telegraf Bold"/>
                <a:ea typeface="Telegraf Bold"/>
                <a:cs typeface="Telegraf Bold"/>
                <a:sym typeface="Telegraf Bold"/>
              </a:rPr>
              <a:t>01</a:t>
            </a:r>
          </a:p>
        </p:txBody>
      </p:sp>
      <p:sp>
        <p:nvSpPr>
          <p:cNvPr id="76" name="TextBox 76"/>
          <p:cNvSpPr txBox="1"/>
          <p:nvPr/>
        </p:nvSpPr>
        <p:spPr>
          <a:xfrm>
            <a:off x="4493036" y="2620597"/>
            <a:ext cx="492202" cy="438517"/>
          </a:xfrm>
          <a:prstGeom prst="rect">
            <a:avLst/>
          </a:prstGeom>
        </p:spPr>
        <p:txBody>
          <a:bodyPr lIns="0" tIns="0" rIns="0" bIns="0" rtlCol="0" anchor="t">
            <a:spAutoFit/>
          </a:bodyPr>
          <a:lstStyle/>
          <a:p>
            <a:pPr algn="ctr">
              <a:lnSpc>
                <a:spcPts val="3032"/>
              </a:lnSpc>
            </a:pPr>
            <a:r>
              <a:rPr lang="en-US" sz="2756" b="1">
                <a:solidFill>
                  <a:srgbClr val="FFFFFF"/>
                </a:solidFill>
                <a:latin typeface="Telegraf Bold"/>
                <a:ea typeface="Telegraf Bold"/>
                <a:cs typeface="Telegraf Bold"/>
                <a:sym typeface="Telegraf Bold"/>
              </a:rPr>
              <a:t>02</a:t>
            </a:r>
          </a:p>
        </p:txBody>
      </p:sp>
      <p:sp>
        <p:nvSpPr>
          <p:cNvPr id="77" name="TextBox 77"/>
          <p:cNvSpPr txBox="1"/>
          <p:nvPr/>
        </p:nvSpPr>
        <p:spPr>
          <a:xfrm>
            <a:off x="7654964" y="2620597"/>
            <a:ext cx="479637" cy="438517"/>
          </a:xfrm>
          <a:prstGeom prst="rect">
            <a:avLst/>
          </a:prstGeom>
        </p:spPr>
        <p:txBody>
          <a:bodyPr lIns="0" tIns="0" rIns="0" bIns="0" rtlCol="0" anchor="t">
            <a:spAutoFit/>
          </a:bodyPr>
          <a:lstStyle/>
          <a:p>
            <a:pPr algn="ctr">
              <a:lnSpc>
                <a:spcPts val="3032"/>
              </a:lnSpc>
            </a:pPr>
            <a:r>
              <a:rPr lang="en-US" sz="2756" b="1">
                <a:solidFill>
                  <a:srgbClr val="FFFFFF"/>
                </a:solidFill>
                <a:latin typeface="Telegraf Bold"/>
                <a:ea typeface="Telegraf Bold"/>
                <a:cs typeface="Telegraf Bold"/>
                <a:sym typeface="Telegraf Bold"/>
              </a:rPr>
              <a:t>03</a:t>
            </a:r>
          </a:p>
        </p:txBody>
      </p:sp>
      <p:sp>
        <p:nvSpPr>
          <p:cNvPr id="78" name="TextBox 78"/>
          <p:cNvSpPr txBox="1"/>
          <p:nvPr/>
        </p:nvSpPr>
        <p:spPr>
          <a:xfrm>
            <a:off x="10907941" y="2620597"/>
            <a:ext cx="485263" cy="438517"/>
          </a:xfrm>
          <a:prstGeom prst="rect">
            <a:avLst/>
          </a:prstGeom>
        </p:spPr>
        <p:txBody>
          <a:bodyPr lIns="0" tIns="0" rIns="0" bIns="0" rtlCol="0" anchor="t">
            <a:spAutoFit/>
          </a:bodyPr>
          <a:lstStyle/>
          <a:p>
            <a:pPr algn="ctr">
              <a:lnSpc>
                <a:spcPts val="3032"/>
              </a:lnSpc>
            </a:pPr>
            <a:r>
              <a:rPr lang="en-US" sz="2756" b="1">
                <a:solidFill>
                  <a:srgbClr val="FFFFFF"/>
                </a:solidFill>
                <a:latin typeface="Telegraf Bold"/>
                <a:ea typeface="Telegraf Bold"/>
                <a:cs typeface="Telegraf Bold"/>
                <a:sym typeface="Telegraf Bold"/>
              </a:rPr>
              <a:t>04</a:t>
            </a:r>
          </a:p>
        </p:txBody>
      </p:sp>
      <p:sp>
        <p:nvSpPr>
          <p:cNvPr id="79" name="TextBox 79"/>
          <p:cNvSpPr txBox="1"/>
          <p:nvPr/>
        </p:nvSpPr>
        <p:spPr>
          <a:xfrm>
            <a:off x="14114737" y="2620597"/>
            <a:ext cx="483106" cy="438517"/>
          </a:xfrm>
          <a:prstGeom prst="rect">
            <a:avLst/>
          </a:prstGeom>
        </p:spPr>
        <p:txBody>
          <a:bodyPr lIns="0" tIns="0" rIns="0" bIns="0" rtlCol="0" anchor="t">
            <a:spAutoFit/>
          </a:bodyPr>
          <a:lstStyle/>
          <a:p>
            <a:pPr algn="ctr">
              <a:lnSpc>
                <a:spcPts val="3032"/>
              </a:lnSpc>
            </a:pPr>
            <a:r>
              <a:rPr lang="en-US" sz="2756" b="1">
                <a:solidFill>
                  <a:srgbClr val="FFFFFF"/>
                </a:solidFill>
                <a:latin typeface="Telegraf Bold"/>
                <a:ea typeface="Telegraf Bold"/>
                <a:cs typeface="Telegraf Bold"/>
                <a:sym typeface="Telegraf Bold"/>
              </a:rPr>
              <a:t>05</a:t>
            </a:r>
          </a:p>
        </p:txBody>
      </p:sp>
      <p:sp>
        <p:nvSpPr>
          <p:cNvPr id="80" name="TextBox 80"/>
          <p:cNvSpPr txBox="1"/>
          <p:nvPr/>
        </p:nvSpPr>
        <p:spPr>
          <a:xfrm>
            <a:off x="1254536" y="7092407"/>
            <a:ext cx="2581118" cy="1591123"/>
          </a:xfrm>
          <a:prstGeom prst="rect">
            <a:avLst/>
          </a:prstGeom>
        </p:spPr>
        <p:txBody>
          <a:bodyPr lIns="0" tIns="0" rIns="0" bIns="0" rtlCol="0" anchor="t">
            <a:spAutoFit/>
          </a:bodyPr>
          <a:lstStyle/>
          <a:p>
            <a:pPr algn="l">
              <a:lnSpc>
                <a:spcPts val="3199"/>
              </a:lnSpc>
            </a:pPr>
            <a:r>
              <a:rPr lang="en-US" sz="2461">
                <a:solidFill>
                  <a:srgbClr val="FFFFFF">
                    <a:alpha val="80000"/>
                  </a:srgbClr>
                </a:solidFill>
                <a:latin typeface="Open Sans"/>
                <a:ea typeface="Open Sans"/>
                <a:cs typeface="Open Sans"/>
                <a:sym typeface="Open Sans"/>
              </a:rPr>
              <a:t>Adopt a Polling Unit Connectivity and Energy Standard</a:t>
            </a:r>
          </a:p>
        </p:txBody>
      </p:sp>
      <p:sp>
        <p:nvSpPr>
          <p:cNvPr id="81" name="TextBox 81"/>
          <p:cNvSpPr txBox="1"/>
          <p:nvPr/>
        </p:nvSpPr>
        <p:spPr>
          <a:xfrm>
            <a:off x="4725669" y="6890800"/>
            <a:ext cx="2714467" cy="1994337"/>
          </a:xfrm>
          <a:prstGeom prst="rect">
            <a:avLst/>
          </a:prstGeom>
        </p:spPr>
        <p:txBody>
          <a:bodyPr lIns="0" tIns="0" rIns="0" bIns="0" rtlCol="0" anchor="t">
            <a:spAutoFit/>
          </a:bodyPr>
          <a:lstStyle/>
          <a:p>
            <a:pPr algn="l">
              <a:lnSpc>
                <a:spcPts val="3199"/>
              </a:lnSpc>
            </a:pPr>
            <a:r>
              <a:rPr lang="en-US" sz="2461">
                <a:solidFill>
                  <a:srgbClr val="FFFFFF">
                    <a:alpha val="80000"/>
                  </a:srgbClr>
                </a:solidFill>
                <a:latin typeface="Open Sans"/>
                <a:ea typeface="Open Sans"/>
                <a:cs typeface="Open Sans"/>
                <a:sym typeface="Open Sans"/>
              </a:rPr>
              <a:t>Publish a geospatial readiness baseline for every polling unit</a:t>
            </a:r>
          </a:p>
        </p:txBody>
      </p:sp>
      <p:sp>
        <p:nvSpPr>
          <p:cNvPr id="82" name="TextBox 82"/>
          <p:cNvSpPr txBox="1"/>
          <p:nvPr/>
        </p:nvSpPr>
        <p:spPr>
          <a:xfrm>
            <a:off x="7901993" y="6890800"/>
            <a:ext cx="2513842" cy="1994337"/>
          </a:xfrm>
          <a:prstGeom prst="rect">
            <a:avLst/>
          </a:prstGeom>
        </p:spPr>
        <p:txBody>
          <a:bodyPr lIns="0" tIns="0" rIns="0" bIns="0" rtlCol="0" anchor="t">
            <a:spAutoFit/>
          </a:bodyPr>
          <a:lstStyle/>
          <a:p>
            <a:pPr algn="l">
              <a:lnSpc>
                <a:spcPts val="3199"/>
              </a:lnSpc>
            </a:pPr>
            <a:r>
              <a:rPr lang="en-US" sz="2461">
                <a:solidFill>
                  <a:srgbClr val="FFFFFF">
                    <a:alpha val="80000"/>
                  </a:srgbClr>
                </a:solidFill>
                <a:latin typeface="Open Sans"/>
                <a:ea typeface="Open Sans"/>
                <a:cs typeface="Open Sans"/>
                <a:sym typeface="Open Sans"/>
              </a:rPr>
              <a:t>Require two independent connectivity paths for priority sites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71450"/>
            <a:chOff x="0" y="0"/>
            <a:chExt cx="24384000" cy="228600"/>
          </a:xfrm>
        </p:grpSpPr>
        <p:sp>
          <p:nvSpPr>
            <p:cNvPr id="3" name="Freeform 3"/>
            <p:cNvSpPr/>
            <p:nvPr/>
          </p:nvSpPr>
          <p:spPr>
            <a:xfrm>
              <a:off x="0" y="0"/>
              <a:ext cx="24384000" cy="228600"/>
            </a:xfrm>
            <a:custGeom>
              <a:avLst/>
              <a:gdLst/>
              <a:ahLst/>
              <a:cxnLst/>
              <a:rect l="l" t="t" r="r" b="b"/>
              <a:pathLst>
                <a:path w="24384000" h="228600">
                  <a:moveTo>
                    <a:pt x="0" y="0"/>
                  </a:moveTo>
                  <a:lnTo>
                    <a:pt x="24384000" y="0"/>
                  </a:lnTo>
                  <a:lnTo>
                    <a:pt x="24384000" y="228600"/>
                  </a:lnTo>
                  <a:lnTo>
                    <a:pt x="0" y="228600"/>
                  </a:lnTo>
                  <a:close/>
                </a:path>
              </a:pathLst>
            </a:custGeom>
            <a:solidFill>
              <a:srgbClr val="F58220"/>
            </a:solidFill>
          </p:spPr>
          <p:txBody>
            <a:bodyPr/>
            <a:lstStyle/>
            <a:p>
              <a:endParaRPr lang="en-GB"/>
            </a:p>
          </p:txBody>
        </p:sp>
      </p:grpSp>
      <p:sp>
        <p:nvSpPr>
          <p:cNvPr id="4" name="Freeform 4"/>
          <p:cNvSpPr/>
          <p:nvPr/>
        </p:nvSpPr>
        <p:spPr>
          <a:xfrm>
            <a:off x="-251337" y="-896549"/>
            <a:ext cx="18539337" cy="11183549"/>
          </a:xfrm>
          <a:custGeom>
            <a:avLst/>
            <a:gdLst/>
            <a:ahLst/>
            <a:cxnLst/>
            <a:rect l="l" t="t" r="r" b="b"/>
            <a:pathLst>
              <a:path w="18539337" h="11183549">
                <a:moveTo>
                  <a:pt x="0" y="0"/>
                </a:moveTo>
                <a:lnTo>
                  <a:pt x="18539337" y="0"/>
                </a:lnTo>
                <a:lnTo>
                  <a:pt x="18539337" y="11183549"/>
                </a:lnTo>
                <a:lnTo>
                  <a:pt x="0" y="11183549"/>
                </a:lnTo>
                <a:lnTo>
                  <a:pt x="0" y="0"/>
                </a:lnTo>
                <a:close/>
              </a:path>
            </a:pathLst>
          </a:custGeom>
          <a:blipFill>
            <a:blip r:embed="rId3">
              <a:alphaModFix amt="31000"/>
            </a:blip>
            <a:stretch>
              <a:fillRect t="-6071" b="-59701"/>
            </a:stretch>
          </a:blipFill>
        </p:spPr>
        <p:txBody>
          <a:bodyPr/>
          <a:lstStyle/>
          <a:p>
            <a:endParaRPr lang="en-GB"/>
          </a:p>
        </p:txBody>
      </p:sp>
      <p:grpSp>
        <p:nvGrpSpPr>
          <p:cNvPr id="5" name="Group 5"/>
          <p:cNvGrpSpPr/>
          <p:nvPr/>
        </p:nvGrpSpPr>
        <p:grpSpPr>
          <a:xfrm>
            <a:off x="1916632" y="1188672"/>
            <a:ext cx="14454737" cy="2719172"/>
            <a:chOff x="0" y="0"/>
            <a:chExt cx="19272982" cy="3625563"/>
          </a:xfrm>
        </p:grpSpPr>
        <p:sp>
          <p:nvSpPr>
            <p:cNvPr id="6" name="Freeform 6"/>
            <p:cNvSpPr/>
            <p:nvPr/>
          </p:nvSpPr>
          <p:spPr>
            <a:xfrm>
              <a:off x="0" y="0"/>
              <a:ext cx="19272982" cy="3625563"/>
            </a:xfrm>
            <a:custGeom>
              <a:avLst/>
              <a:gdLst/>
              <a:ahLst/>
              <a:cxnLst/>
              <a:rect l="l" t="t" r="r" b="b"/>
              <a:pathLst>
                <a:path w="19272982" h="3625563">
                  <a:moveTo>
                    <a:pt x="0" y="0"/>
                  </a:moveTo>
                  <a:lnTo>
                    <a:pt x="19272982" y="0"/>
                  </a:lnTo>
                  <a:lnTo>
                    <a:pt x="19272982" y="3625563"/>
                  </a:lnTo>
                  <a:lnTo>
                    <a:pt x="0" y="3625563"/>
                  </a:lnTo>
                  <a:close/>
                </a:path>
              </a:pathLst>
            </a:custGeom>
            <a:blipFill>
              <a:blip r:embed="rId4">
                <a:alphaModFix amt="0"/>
              </a:blip>
              <a:stretch>
                <a:fillRect t="-61814" r="-2796" b="-51138"/>
              </a:stretch>
            </a:blipFill>
            <a:ln cap="sq">
              <a:noFill/>
              <a:prstDash val="solid"/>
              <a:miter/>
            </a:ln>
          </p:spPr>
          <p:txBody>
            <a:bodyPr/>
            <a:lstStyle/>
            <a:p>
              <a:endParaRPr lang="en-GB"/>
            </a:p>
          </p:txBody>
        </p:sp>
        <p:sp>
          <p:nvSpPr>
            <p:cNvPr id="7" name="TextBox 7"/>
            <p:cNvSpPr txBox="1"/>
            <p:nvPr/>
          </p:nvSpPr>
          <p:spPr>
            <a:xfrm>
              <a:off x="0" y="-9525"/>
              <a:ext cx="19272982" cy="3635088"/>
            </a:xfrm>
            <a:prstGeom prst="rect">
              <a:avLst/>
            </a:prstGeom>
          </p:spPr>
          <p:txBody>
            <a:bodyPr lIns="0" tIns="0" rIns="0" bIns="0" rtlCol="0" anchor="ctr"/>
            <a:lstStyle/>
            <a:p>
              <a:pPr algn="ctr">
                <a:lnSpc>
                  <a:spcPts val="6524"/>
                </a:lnSpc>
              </a:pPr>
              <a:r>
                <a:rPr lang="en-US" sz="5437" b="1">
                  <a:solidFill>
                    <a:srgbClr val="010157"/>
                  </a:solidFill>
                  <a:latin typeface="Montserrat Bold"/>
                  <a:ea typeface="Montserrat Bold"/>
                  <a:cs typeface="Montserrat Bold"/>
                  <a:sym typeface="Montserrat Bold"/>
                </a:rPr>
                <a:t>The Democratic Value Of Technology Is Measured At The Point Where Every Citizen Meets The System</a:t>
              </a:r>
            </a:p>
          </p:txBody>
        </p:sp>
      </p:grpSp>
      <p:grpSp>
        <p:nvGrpSpPr>
          <p:cNvPr id="8" name="Group 8"/>
          <p:cNvGrpSpPr/>
          <p:nvPr/>
        </p:nvGrpSpPr>
        <p:grpSpPr>
          <a:xfrm>
            <a:off x="1001516" y="4695226"/>
            <a:ext cx="16284968" cy="1664686"/>
            <a:chOff x="0" y="0"/>
            <a:chExt cx="17145000" cy="1752600"/>
          </a:xfrm>
        </p:grpSpPr>
        <p:sp>
          <p:nvSpPr>
            <p:cNvPr id="9" name="Freeform 9"/>
            <p:cNvSpPr/>
            <p:nvPr/>
          </p:nvSpPr>
          <p:spPr>
            <a:xfrm>
              <a:off x="0" y="0"/>
              <a:ext cx="17145000" cy="1752600"/>
            </a:xfrm>
            <a:custGeom>
              <a:avLst/>
              <a:gdLst/>
              <a:ahLst/>
              <a:cxnLst/>
              <a:rect l="l" t="t" r="r" b="b"/>
              <a:pathLst>
                <a:path w="17145000" h="1752600">
                  <a:moveTo>
                    <a:pt x="0" y="0"/>
                  </a:moveTo>
                  <a:lnTo>
                    <a:pt x="17145000" y="0"/>
                  </a:lnTo>
                  <a:lnTo>
                    <a:pt x="17145000" y="1752600"/>
                  </a:lnTo>
                  <a:lnTo>
                    <a:pt x="0" y="1752600"/>
                  </a:lnTo>
                  <a:close/>
                </a:path>
              </a:pathLst>
            </a:custGeom>
            <a:blipFill>
              <a:blip r:embed="rId3">
                <a:alphaModFix amt="0"/>
              </a:blip>
              <a:stretch>
                <a:fillRect l="-1245" t="-424807" b="-465641"/>
              </a:stretch>
            </a:blipFill>
          </p:spPr>
          <p:txBody>
            <a:bodyPr/>
            <a:lstStyle/>
            <a:p>
              <a:endParaRPr lang="en-GB"/>
            </a:p>
          </p:txBody>
        </p:sp>
        <p:sp>
          <p:nvSpPr>
            <p:cNvPr id="10" name="TextBox 10"/>
            <p:cNvSpPr txBox="1"/>
            <p:nvPr/>
          </p:nvSpPr>
          <p:spPr>
            <a:xfrm>
              <a:off x="0" y="-9525"/>
              <a:ext cx="17145000" cy="1762125"/>
            </a:xfrm>
            <a:prstGeom prst="rect">
              <a:avLst/>
            </a:prstGeom>
          </p:spPr>
          <p:txBody>
            <a:bodyPr lIns="0" tIns="0" rIns="0" bIns="0" rtlCol="0" anchor="ctr"/>
            <a:lstStyle/>
            <a:p>
              <a:pPr algn="ctr">
                <a:lnSpc>
                  <a:spcPts val="4214"/>
                </a:lnSpc>
              </a:pPr>
              <a:r>
                <a:rPr lang="en-US" sz="3512" b="1">
                  <a:solidFill>
                    <a:srgbClr val="010157"/>
                  </a:solidFill>
                  <a:latin typeface="Montserrat Bold"/>
                  <a:ea typeface="Montserrat Bold"/>
                  <a:cs typeface="Montserrat Bold"/>
                  <a:sym typeface="Montserrat Bold"/>
                </a:rPr>
                <a:t>100% polling-unit coverage is achievable when Nigeria plans connectivity, energy and assurance as one service</a:t>
              </a:r>
            </a:p>
          </p:txBody>
        </p:sp>
      </p:grpSp>
      <p:grpSp>
        <p:nvGrpSpPr>
          <p:cNvPr id="11" name="Group 11"/>
          <p:cNvGrpSpPr/>
          <p:nvPr/>
        </p:nvGrpSpPr>
        <p:grpSpPr>
          <a:xfrm>
            <a:off x="817307" y="6808186"/>
            <a:ext cx="16402050" cy="840332"/>
            <a:chOff x="0" y="0"/>
            <a:chExt cx="21869400" cy="1120442"/>
          </a:xfrm>
        </p:grpSpPr>
        <p:sp>
          <p:nvSpPr>
            <p:cNvPr id="12" name="Freeform 12"/>
            <p:cNvSpPr/>
            <p:nvPr/>
          </p:nvSpPr>
          <p:spPr>
            <a:xfrm>
              <a:off x="0" y="0"/>
              <a:ext cx="21869400" cy="1120442"/>
            </a:xfrm>
            <a:custGeom>
              <a:avLst/>
              <a:gdLst/>
              <a:ahLst/>
              <a:cxnLst/>
              <a:rect l="l" t="t" r="r" b="b"/>
              <a:pathLst>
                <a:path w="21869400" h="1120442">
                  <a:moveTo>
                    <a:pt x="0" y="0"/>
                  </a:moveTo>
                  <a:lnTo>
                    <a:pt x="21869400" y="0"/>
                  </a:lnTo>
                  <a:lnTo>
                    <a:pt x="21869400" y="1120442"/>
                  </a:lnTo>
                  <a:lnTo>
                    <a:pt x="0" y="1120442"/>
                  </a:lnTo>
                  <a:close/>
                </a:path>
              </a:pathLst>
            </a:custGeom>
            <a:blipFill>
              <a:blip r:embed="rId4">
                <a:alphaModFix amt="0"/>
              </a:blip>
              <a:stretch>
                <a:fillRect t="-344614" b="-316024"/>
              </a:stretch>
            </a:blipFill>
          </p:spPr>
          <p:txBody>
            <a:bodyPr/>
            <a:lstStyle/>
            <a:p>
              <a:endParaRPr lang="en-GB"/>
            </a:p>
          </p:txBody>
        </p:sp>
        <p:sp>
          <p:nvSpPr>
            <p:cNvPr id="13" name="TextBox 13"/>
            <p:cNvSpPr txBox="1"/>
            <p:nvPr/>
          </p:nvSpPr>
          <p:spPr>
            <a:xfrm>
              <a:off x="0" y="0"/>
              <a:ext cx="21869400" cy="1120442"/>
            </a:xfrm>
            <a:prstGeom prst="rect">
              <a:avLst/>
            </a:prstGeom>
          </p:spPr>
          <p:txBody>
            <a:bodyPr lIns="0" tIns="0" rIns="0" bIns="0" rtlCol="0" anchor="ctr"/>
            <a:lstStyle/>
            <a:p>
              <a:pPr algn="ctr">
                <a:lnSpc>
                  <a:spcPts val="5039"/>
                </a:lnSpc>
              </a:pPr>
              <a:r>
                <a:rPr lang="en-US" sz="4199" b="1">
                  <a:solidFill>
                    <a:srgbClr val="010157"/>
                  </a:solidFill>
                  <a:latin typeface="Montserrat Bold"/>
                  <a:ea typeface="Montserrat Bold"/>
                  <a:cs typeface="Montserrat Bold"/>
                  <a:sym typeface="Montserrat Bold"/>
                </a:rPr>
                <a:t>Thank you</a:t>
              </a:r>
            </a:p>
          </p:txBody>
        </p:sp>
      </p:grpSp>
      <p:grpSp>
        <p:nvGrpSpPr>
          <p:cNvPr id="14" name="Group 14"/>
          <p:cNvGrpSpPr/>
          <p:nvPr/>
        </p:nvGrpSpPr>
        <p:grpSpPr>
          <a:xfrm>
            <a:off x="942975" y="8034128"/>
            <a:ext cx="16402050" cy="614732"/>
            <a:chOff x="0" y="0"/>
            <a:chExt cx="21869400" cy="819643"/>
          </a:xfrm>
        </p:grpSpPr>
        <p:sp>
          <p:nvSpPr>
            <p:cNvPr id="15" name="Freeform 15"/>
            <p:cNvSpPr/>
            <p:nvPr/>
          </p:nvSpPr>
          <p:spPr>
            <a:xfrm>
              <a:off x="0" y="0"/>
              <a:ext cx="21869400" cy="819643"/>
            </a:xfrm>
            <a:custGeom>
              <a:avLst/>
              <a:gdLst/>
              <a:ahLst/>
              <a:cxnLst/>
              <a:rect l="l" t="t" r="r" b="b"/>
              <a:pathLst>
                <a:path w="21869400" h="819643">
                  <a:moveTo>
                    <a:pt x="0" y="0"/>
                  </a:moveTo>
                  <a:lnTo>
                    <a:pt x="21869400" y="0"/>
                  </a:lnTo>
                  <a:lnTo>
                    <a:pt x="21869400" y="819643"/>
                  </a:lnTo>
                  <a:lnTo>
                    <a:pt x="0" y="819643"/>
                  </a:lnTo>
                  <a:close/>
                </a:path>
              </a:pathLst>
            </a:custGeom>
            <a:blipFill>
              <a:blip r:embed="rId4">
                <a:alphaModFix amt="0"/>
              </a:blip>
              <a:stretch>
                <a:fillRect t="-492002" b="-447782"/>
              </a:stretch>
            </a:blipFill>
          </p:spPr>
          <p:txBody>
            <a:bodyPr/>
            <a:lstStyle/>
            <a:p>
              <a:endParaRPr lang="en-GB"/>
            </a:p>
          </p:txBody>
        </p:sp>
        <p:sp>
          <p:nvSpPr>
            <p:cNvPr id="16" name="TextBox 16"/>
            <p:cNvSpPr txBox="1"/>
            <p:nvPr/>
          </p:nvSpPr>
          <p:spPr>
            <a:xfrm>
              <a:off x="0" y="0"/>
              <a:ext cx="21869400" cy="819643"/>
            </a:xfrm>
            <a:prstGeom prst="rect">
              <a:avLst/>
            </a:prstGeom>
          </p:spPr>
          <p:txBody>
            <a:bodyPr lIns="0" tIns="0" rIns="0" bIns="0" rtlCol="0" anchor="ctr"/>
            <a:lstStyle/>
            <a:p>
              <a:pPr algn="ctr">
                <a:lnSpc>
                  <a:spcPts val="3689"/>
                </a:lnSpc>
              </a:pPr>
              <a:r>
                <a:rPr lang="en-US" sz="3074" b="1" dirty="0">
                  <a:solidFill>
                    <a:srgbClr val="010157"/>
                  </a:solidFill>
                  <a:latin typeface="Montserrat Bold"/>
                  <a:ea typeface="Montserrat Bold"/>
                  <a:cs typeface="Montserrat Bold"/>
                  <a:sym typeface="Montserrat Bold"/>
                </a:rPr>
                <a:t> Adewumi Anjorin  |  Founder &amp; Managing Director</a:t>
              </a:r>
            </a:p>
          </p:txBody>
        </p:sp>
      </p:grpSp>
      <p:sp>
        <p:nvSpPr>
          <p:cNvPr id="17" name="Freeform 17"/>
          <p:cNvSpPr/>
          <p:nvPr/>
        </p:nvSpPr>
        <p:spPr>
          <a:xfrm>
            <a:off x="6186820" y="8034128"/>
            <a:ext cx="5914360" cy="2826571"/>
          </a:xfrm>
          <a:custGeom>
            <a:avLst/>
            <a:gdLst/>
            <a:ahLst/>
            <a:cxnLst/>
            <a:rect l="l" t="t" r="r" b="b"/>
            <a:pathLst>
              <a:path w="5914360" h="2826571">
                <a:moveTo>
                  <a:pt x="0" y="0"/>
                </a:moveTo>
                <a:lnTo>
                  <a:pt x="5914360" y="0"/>
                </a:lnTo>
                <a:lnTo>
                  <a:pt x="5914360" y="2826571"/>
                </a:lnTo>
                <a:lnTo>
                  <a:pt x="0" y="2826571"/>
                </a:lnTo>
                <a:lnTo>
                  <a:pt x="0" y="0"/>
                </a:lnTo>
                <a:close/>
              </a:path>
            </a:pathLst>
          </a:custGeom>
          <a:blipFill>
            <a:blip r:embed="rId5"/>
            <a:stretch>
              <a:fillRect/>
            </a:stretch>
          </a:blipFill>
        </p:spPr>
        <p:txBody>
          <a:bodyPr/>
          <a:lstStyle/>
          <a:p>
            <a:endParaRPr lang="en-GB"/>
          </a:p>
        </p:txBody>
      </p:sp>
      <p:sp>
        <p:nvSpPr>
          <p:cNvPr id="18" name="Freeform 18"/>
          <p:cNvSpPr/>
          <p:nvPr/>
        </p:nvSpPr>
        <p:spPr>
          <a:xfrm>
            <a:off x="119781" y="397879"/>
            <a:ext cx="1763470" cy="1581587"/>
          </a:xfrm>
          <a:custGeom>
            <a:avLst/>
            <a:gdLst/>
            <a:ahLst/>
            <a:cxnLst/>
            <a:rect l="l" t="t" r="r" b="b"/>
            <a:pathLst>
              <a:path w="1763470" h="1581587">
                <a:moveTo>
                  <a:pt x="0" y="0"/>
                </a:moveTo>
                <a:lnTo>
                  <a:pt x="1763470" y="0"/>
                </a:lnTo>
                <a:lnTo>
                  <a:pt x="1763470" y="1581587"/>
                </a:lnTo>
                <a:lnTo>
                  <a:pt x="0" y="1581587"/>
                </a:lnTo>
                <a:lnTo>
                  <a:pt x="0" y="0"/>
                </a:lnTo>
                <a:close/>
              </a:path>
            </a:pathLst>
          </a:custGeom>
          <a:blipFill>
            <a:blip r:embed="rId6"/>
            <a:stretch>
              <a:fillRect/>
            </a:stretch>
          </a:blipFill>
        </p:spPr>
        <p:txBody>
          <a:bodyPr/>
          <a:lstStyle/>
          <a:p>
            <a:endParaRPr 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1837</Words>
  <Application>Microsoft Office PowerPoint</Application>
  <PresentationFormat>Custom</PresentationFormat>
  <Paragraphs>316</Paragraphs>
  <Slides>15</Slides>
  <Notes>13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15</vt:i4>
      </vt:variant>
    </vt:vector>
  </HeadingPairs>
  <TitlesOfParts>
    <vt:vector size="26" baseType="lpstr">
      <vt:lpstr>Montserrat Light</vt:lpstr>
      <vt:lpstr>Calibri</vt:lpstr>
      <vt:lpstr>Roboto</vt:lpstr>
      <vt:lpstr>Roboto Bold</vt:lpstr>
      <vt:lpstr>Telegraf Bold</vt:lpstr>
      <vt:lpstr>Montserrat</vt:lpstr>
      <vt:lpstr>Open Sans</vt:lpstr>
      <vt:lpstr>Montserrat Bold</vt:lpstr>
      <vt:lpstr>Arial</vt:lpstr>
      <vt:lpstr>Barlow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Nigeria_eGovernment_Summit_2026_Lead_Paper_LinkOrgNet.pptx</dc:title>
  <cp:lastModifiedBy>Samson Anjorin</cp:lastModifiedBy>
  <cp:revision>2</cp:revision>
  <dcterms:created xsi:type="dcterms:W3CDTF">2006-08-16T00:00:00Z</dcterms:created>
  <dcterms:modified xsi:type="dcterms:W3CDTF">2026-09-10T10:54:17Z</dcterms:modified>
  <dc:identifier>DAHUrxAMEDc</dc:identifier>
</cp:coreProperties>
</file>