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4"/>
    <p:sldId id="259" r:id="rId5"/>
    <p:sldId id="260" r:id="rId6"/>
    <p:sldId id="261" r:id="rId7"/>
    <p:sldId id="262" r:id="rId8"/>
    <p:sldId id="263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3" r="792"/>
          <a:stretch/>
        </p:blipFill>
        <p:spPr>
          <a:xfrm>
            <a:off x="0" y="-1959"/>
            <a:ext cx="12132129" cy="69559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35120"/>
            <a:ext cx="822341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 dirty="0">
                <a:solidFill>
                  <a:srgbClr val="C99B2A"/>
                </a:solidFill>
                <a:latin typeface="Century Gothic" panose="020B0502020202020204" pitchFamily="34" charset="0"/>
              </a:rPr>
              <a:t>01 ·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09402"/>
            <a:ext cx="4972515" cy="46166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000" b="1" i="0" dirty="0">
                <a:solidFill>
                  <a:srgbClr val="007434"/>
                </a:solidFill>
                <a:latin typeface="Century Gothic" panose="020B0502020202020204" pitchFamily="34" charset="0"/>
              </a:rPr>
              <a:t>A decade of </a:t>
            </a:r>
            <a:r>
              <a:rPr sz="3000" b="1" i="0" dirty="0" err="1">
                <a:solidFill>
                  <a:srgbClr val="007434"/>
                </a:solidFill>
                <a:latin typeface="Century Gothic" panose="020B0502020202020204" pitchFamily="34" charset="0"/>
              </a:rPr>
              <a:t>digitising</a:t>
            </a:r>
            <a:r>
              <a:rPr sz="3000" b="1" i="0" dirty="0">
                <a:solidFill>
                  <a:srgbClr val="007434"/>
                </a:solidFill>
                <a:latin typeface="Century Gothic" panose="020B0502020202020204" pitchFamily="34" charset="0"/>
              </a:rPr>
              <a:t> trust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6346133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792" y="6510528"/>
            <a:ext cx="585216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6B7873"/>
                </a:solidFill>
                <a:latin typeface="Aptos"/>
              </a:rPr>
              <a:t>NIGERIA eGOVERNMENT SUMMIT 2026  ·  PANEL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9436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Apto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629415"/>
            <a:ext cx="6939400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7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The question has evolved — the need for verifiable results has not.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05840" y="3950011"/>
            <a:ext cx="10104120" cy="0"/>
          </a:xfrm>
          <a:prstGeom prst="line">
            <a:avLst/>
          </a:prstGeom>
          <a:ln w="38100">
            <a:solidFill>
              <a:srgbClr val="0074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179576" y="3803707"/>
            <a:ext cx="292608" cy="29260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928616" y="3803707"/>
            <a:ext cx="292608" cy="29260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409176" y="3803707"/>
            <a:ext cx="292608" cy="29260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77240" y="2212652"/>
            <a:ext cx="242316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7552" y="2267180"/>
            <a:ext cx="718145" cy="3847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500" b="1" i="0" dirty="0">
                <a:solidFill>
                  <a:srgbClr val="007434"/>
                </a:solidFill>
                <a:latin typeface="Century Gothic" panose="020B0502020202020204" pitchFamily="34" charset="0"/>
              </a:rPr>
              <a:t>2015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7552" y="2710009"/>
            <a:ext cx="1821011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1" i="0" dirty="0">
                <a:solidFill>
                  <a:srgbClr val="222831"/>
                </a:solidFill>
                <a:latin typeface="Century Gothic" panose="020B0502020202020204" pitchFamily="34" charset="0"/>
              </a:rPr>
              <a:t>SMART </a:t>
            </a:r>
            <a:r>
              <a:rPr sz="1400" b="1" i="0" dirty="0" smtClean="0">
                <a:solidFill>
                  <a:srgbClr val="222831"/>
                </a:solidFill>
                <a:latin typeface="Century Gothic" panose="020B0502020202020204" pitchFamily="34" charset="0"/>
              </a:rPr>
              <a:t>CAR</a:t>
            </a:r>
            <a:r>
              <a:rPr lang="en-US" sz="1400" b="1" dirty="0" smtClean="0">
                <a:solidFill>
                  <a:srgbClr val="222831"/>
                </a:solidFill>
                <a:latin typeface="Century Gothic" panose="020B0502020202020204" pitchFamily="34" charset="0"/>
              </a:rPr>
              <a:t>D READER</a:t>
            </a:r>
            <a:endParaRPr sz="1400" dirty="0"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7552" y="2942757"/>
            <a:ext cx="2276856" cy="5078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 dirty="0">
                <a:solidFill>
                  <a:srgbClr val="5E6A66"/>
                </a:solidFill>
                <a:latin typeface="Century Gothic" panose="020B0502020202020204" pitchFamily="34" charset="0"/>
              </a:rPr>
              <a:t>Biometric card readers introduced; widely reported failures.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749039" y="2212652"/>
            <a:ext cx="274320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8496" y="2267180"/>
            <a:ext cx="1237518" cy="3847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500" b="1" i="0" dirty="0">
                <a:solidFill>
                  <a:srgbClr val="007434"/>
                </a:solidFill>
                <a:latin typeface="Century Gothic" panose="020B0502020202020204" pitchFamily="34" charset="0"/>
              </a:rPr>
              <a:t>2019–23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68496" y="2674122"/>
            <a:ext cx="1056379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1" i="0" dirty="0">
                <a:solidFill>
                  <a:srgbClr val="222831"/>
                </a:solidFill>
                <a:latin typeface="Century Gothic" panose="020B0502020202020204" pitchFamily="34" charset="0"/>
              </a:rPr>
              <a:t>BVAS + </a:t>
            </a:r>
            <a:r>
              <a:rPr sz="1400" b="1" i="0" dirty="0" err="1">
                <a:solidFill>
                  <a:srgbClr val="222831"/>
                </a:solidFill>
                <a:latin typeface="Century Gothic" panose="020B0502020202020204" pitchFamily="34" charset="0"/>
              </a:rPr>
              <a:t>IReV</a:t>
            </a:r>
            <a:endParaRPr sz="1400" b="1" i="0" dirty="0">
              <a:solidFill>
                <a:srgbClr val="22283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68496" y="2946404"/>
            <a:ext cx="2267712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 dirty="0">
                <a:solidFill>
                  <a:srgbClr val="5E6A66"/>
                </a:solidFill>
                <a:latin typeface="Century Gothic" panose="020B0502020202020204" pitchFamily="34" charset="0"/>
              </a:rPr>
              <a:t>Bimodal accreditation + online result-viewing portal.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2212652"/>
            <a:ext cx="2971800" cy="1298448"/>
          </a:xfrm>
          <a:prstGeom prst="roundRect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39327" y="2277012"/>
            <a:ext cx="897682" cy="3847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5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2027?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7" y="2695924"/>
            <a:ext cx="1142942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5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WHAT NEXT?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39" y="2989557"/>
            <a:ext cx="2514601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 dirty="0" err="1">
                <a:solidFill>
                  <a:srgbClr val="D8E7DF"/>
                </a:solidFill>
                <a:latin typeface="Century Gothic" panose="020B0502020202020204" pitchFamily="34" charset="0"/>
              </a:rPr>
              <a:t>Blockchain</a:t>
            </a:r>
            <a:r>
              <a:rPr sz="11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-anchored audit </a:t>
            </a:r>
            <a:endParaRPr lang="en-US" sz="1100" b="0" i="0" dirty="0" smtClean="0">
              <a:solidFill>
                <a:srgbClr val="D8E7DF"/>
              </a:solidFill>
              <a:latin typeface="Century Gothic" panose="020B0502020202020204" pitchFamily="34" charset="0"/>
            </a:endParaRPr>
          </a:p>
          <a:p>
            <a:pPr algn="l"/>
            <a:r>
              <a:rPr sz="1100" b="0" i="0" dirty="0" smtClean="0">
                <a:solidFill>
                  <a:srgbClr val="D8E7DF"/>
                </a:solidFill>
                <a:latin typeface="Century Gothic" panose="020B0502020202020204" pitchFamily="34" charset="0"/>
              </a:rPr>
              <a:t>trails </a:t>
            </a:r>
            <a:r>
              <a:rPr sz="11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+ AI anomaly detection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0120" y="4645152"/>
            <a:ext cx="10058400" cy="1005840"/>
          </a:xfrm>
          <a:prstGeom prst="roundRect">
            <a:avLst/>
          </a:prstGeom>
          <a:solidFill>
            <a:srgbClr val="E9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261872" y="4898842"/>
            <a:ext cx="9272016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dirty="0">
                <a:solidFill>
                  <a:srgbClr val="004524"/>
                </a:solidFill>
                <a:latin typeface="Century Gothic" panose="020B0502020202020204" pitchFamily="34" charset="0"/>
              </a:rPr>
              <a:t>Panel 3 asks whether the layer after accreditation can become as </a:t>
            </a:r>
            <a:endParaRPr lang="en-US" sz="1800" b="1" i="0" dirty="0" smtClean="0">
              <a:solidFill>
                <a:srgbClr val="004524"/>
              </a:solidFill>
              <a:latin typeface="Century Gothic" panose="020B0502020202020204" pitchFamily="34" charset="0"/>
            </a:endParaRPr>
          </a:p>
          <a:p>
            <a:pPr algn="ctr"/>
            <a:r>
              <a:rPr sz="1800" b="1" i="0" dirty="0" smtClean="0">
                <a:solidFill>
                  <a:srgbClr val="004524"/>
                </a:solidFill>
                <a:latin typeface="Century Gothic" panose="020B0502020202020204" pitchFamily="34" charset="0"/>
              </a:rPr>
              <a:t>verifiable </a:t>
            </a:r>
            <a:r>
              <a:rPr sz="1800" b="1" i="0" dirty="0">
                <a:solidFill>
                  <a:srgbClr val="004524"/>
                </a:solidFill>
                <a:latin typeface="Century Gothic" panose="020B0502020202020204" pitchFamily="34" charset="0"/>
              </a:rPr>
              <a:t>as the accreditation itself.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792" y="6510528"/>
            <a:ext cx="585216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6B7873"/>
                </a:solidFill>
                <a:latin typeface="Aptos"/>
              </a:rPr>
              <a:t>NIGERIA eGOVERNMENT SUMMIT 2026  ·  PANEL 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0" y="6473952"/>
            <a:ext cx="59436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4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35120"/>
            <a:ext cx="1441100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02 · ITAN’S PERSPECTIVE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811583"/>
            <a:ext cx="6791924" cy="46166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0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Two technologies. Two different jobs.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B9D0C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9436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Aptos"/>
              </a:rPr>
              <a:t>03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089904" y="1508760"/>
            <a:ext cx="0" cy="4526280"/>
          </a:xfrm>
          <a:prstGeom prst="line">
            <a:avLst/>
          </a:prstGeom>
          <a:ln w="1905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14082" y="1767698"/>
            <a:ext cx="1994136" cy="3693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4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BLOCKCHAIN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8646" y="2249398"/>
            <a:ext cx="633187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FOR AUDIT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4383" y="3421844"/>
            <a:ext cx="4434840" cy="8617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A tamper-evident distributed ledger that anchors, timestamps and hashes each result sheet at the point of capture — making later alteration detectable.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494817"/>
            <a:ext cx="4434840" cy="1078992"/>
          </a:xfrm>
          <a:prstGeom prst="round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0" y="4716279"/>
            <a:ext cx="3545779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NOT END-TO-END BLOCKCHAIN VOTING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1" y="5005260"/>
            <a:ext cx="4056736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FFFFFF"/>
                </a:solidFill>
                <a:latin typeface="Century Gothic" panose="020B0502020202020204" pitchFamily="34" charset="0"/>
              </a:rPr>
              <a:t>The focus is auditing the record, not casting the ballot electronically.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24166" y="1770235"/>
            <a:ext cx="314189" cy="3693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400" b="1" i="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AI</a:t>
            </a:r>
            <a:endParaRPr sz="2400" b="1" i="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78447" y="2248289"/>
            <a:ext cx="633187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FOR AUDIT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78447" y="3138515"/>
            <a:ext cx="4251960" cy="6463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Statistical and machine-learning models flag turnout or result patterns that deviate from expectation — for human officers to review.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20840" y="4160520"/>
            <a:ext cx="4434840" cy="1078992"/>
          </a:xfrm>
          <a:prstGeom prst="round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49440" y="4381982"/>
            <a:ext cx="2181175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1" i="0" dirty="0">
                <a:solidFill>
                  <a:srgbClr val="0CB358"/>
                </a:solidFill>
                <a:latin typeface="Century Gothic" panose="020B0502020202020204" pitchFamily="34" charset="0"/>
              </a:rPr>
              <a:t>NOT A DECISION-MAKER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49441" y="4708461"/>
            <a:ext cx="40893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FFFFFF"/>
                </a:solidFill>
                <a:latin typeface="Century Gothic" panose="020B0502020202020204" pitchFamily="34" charset="0"/>
              </a:rPr>
              <a:t>Every flag is decision-support for a human, not an automatic ruling.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6" y="1073980"/>
            <a:ext cx="2504723" cy="250472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974" y="285483"/>
            <a:ext cx="3363926" cy="336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58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9832"/>
            <a:ext cx="12191999" cy="6858000"/>
          </a:xfrm>
          <a:prstGeom prst="rect">
            <a:avLst/>
          </a:prstGeom>
          <a:solidFill>
            <a:srgbClr val="F7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35120"/>
            <a:ext cx="1399422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C99B2A"/>
                </a:solidFill>
                <a:latin typeface="Century Gothic" panose="020B0502020202020204" pitchFamily="34" charset="0"/>
              </a:rPr>
              <a:t>03 · GLOBAL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96194"/>
            <a:ext cx="6253315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200" b="1" i="0" dirty="0">
                <a:solidFill>
                  <a:srgbClr val="007434"/>
                </a:solidFill>
                <a:latin typeface="Century Gothic" panose="020B0502020202020204" pitchFamily="34" charset="0"/>
              </a:rPr>
              <a:t>Proof the underlying idea works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6B787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8920" y="6532718"/>
            <a:ext cx="128240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28800"/>
            <a:ext cx="2212848" cy="3401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1848464"/>
            <a:ext cx="2212848" cy="10058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6968" y="2172813"/>
            <a:ext cx="1546898" cy="4001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600" b="1" i="0" dirty="0">
                <a:solidFill>
                  <a:srgbClr val="007434"/>
                </a:solidFill>
                <a:latin typeface="Century Gothic" panose="020B0502020202020204" pitchFamily="34" charset="0"/>
              </a:rPr>
              <a:t>20+ </a:t>
            </a:r>
            <a:r>
              <a:rPr sz="2600" b="1" i="0" dirty="0" smtClean="0">
                <a:solidFill>
                  <a:srgbClr val="007434"/>
                </a:solidFill>
                <a:latin typeface="Century Gothic" panose="020B0502020202020204" pitchFamily="34" charset="0"/>
              </a:rPr>
              <a:t>y</a:t>
            </a:r>
            <a:r>
              <a:rPr lang="en-US" sz="2600" b="1" i="0" dirty="0" smtClean="0">
                <a:solidFill>
                  <a:srgbClr val="007434"/>
                </a:solidFill>
                <a:latin typeface="Century Gothic" panose="020B0502020202020204" pitchFamily="34" charset="0"/>
              </a:rPr>
              <a:t>ea</a:t>
            </a:r>
            <a:r>
              <a:rPr sz="2600" b="1" i="0" dirty="0" smtClean="0">
                <a:solidFill>
                  <a:srgbClr val="007434"/>
                </a:solidFill>
                <a:latin typeface="Century Gothic" panose="020B0502020202020204" pitchFamily="34" charset="0"/>
              </a:rPr>
              <a:t>rs</a:t>
            </a:r>
            <a:endParaRPr sz="2600" b="1" i="0" dirty="0">
              <a:solidFill>
                <a:srgbClr val="007434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6968" y="2766840"/>
            <a:ext cx="520976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 dirty="0">
                <a:solidFill>
                  <a:srgbClr val="C99B2A"/>
                </a:solidFill>
                <a:latin typeface="Century Gothic" panose="020B0502020202020204" pitchFamily="34" charset="0"/>
              </a:rPr>
              <a:t>ESTONIA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3405021"/>
            <a:ext cx="1755648" cy="8617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KSI </a:t>
            </a:r>
            <a:r>
              <a:rPr sz="1400" b="0" i="0" dirty="0" err="1">
                <a:solidFill>
                  <a:srgbClr val="222831"/>
                </a:solidFill>
                <a:latin typeface="Century Gothic" panose="020B0502020202020204" pitchFamily="34" charset="0"/>
              </a:rPr>
              <a:t>blockchain</a:t>
            </a:r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 has secured national </a:t>
            </a:r>
            <a:r>
              <a:rPr sz="1400" b="0" i="0" dirty="0" err="1">
                <a:solidFill>
                  <a:srgbClr val="222831"/>
                </a:solidFill>
                <a:latin typeface="Century Gothic" panose="020B0502020202020204" pitchFamily="34" charset="0"/>
              </a:rPr>
              <a:t>i</a:t>
            </a:r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-voting audit logs since 2005.</a:t>
            </a:r>
          </a:p>
        </p:txBody>
      </p:sp>
      <p:sp>
        <p:nvSpPr>
          <p:cNvPr id="13" name="Oval 12"/>
          <p:cNvSpPr/>
          <p:nvPr/>
        </p:nvSpPr>
        <p:spPr>
          <a:xfrm>
            <a:off x="859536" y="4837176"/>
            <a:ext cx="109728" cy="109728"/>
          </a:xfrm>
          <a:prstGeom prst="ellipse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1560" y="4825912"/>
            <a:ext cx="1024319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5E6A66"/>
                </a:solidFill>
                <a:latin typeface="Century Gothic" panose="020B0502020202020204" pitchFamily="34" charset="0"/>
              </a:rPr>
              <a:t>REAL-WORLD SIGNAL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66160" y="1828800"/>
            <a:ext cx="2212848" cy="3401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66160" y="1848464"/>
            <a:ext cx="2212848" cy="100584"/>
          </a:xfrm>
          <a:prstGeom prst="rect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67328" y="2172813"/>
            <a:ext cx="743793" cy="4001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07434"/>
                </a:solidFill>
                <a:latin typeface="Century Gothic" panose="020B0502020202020204" pitchFamily="34" charset="0"/>
              </a:rPr>
              <a:t>2018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67328" y="2766840"/>
            <a:ext cx="839974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C99B2A"/>
                </a:solidFill>
                <a:latin typeface="Century Gothic" panose="020B0502020202020204" pitchFamily="34" charset="0"/>
              </a:rPr>
              <a:t>SIERRA LEONE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94760" y="3301871"/>
            <a:ext cx="1874520" cy="107721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Agora ran an accredited </a:t>
            </a:r>
            <a:r>
              <a:rPr sz="1400" b="0" i="0" dirty="0" err="1">
                <a:solidFill>
                  <a:srgbClr val="222831"/>
                </a:solidFill>
                <a:latin typeface="Century Gothic" panose="020B0502020202020204" pitchFamily="34" charset="0"/>
              </a:rPr>
              <a:t>blockchain</a:t>
            </a:r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 shadow tally in the Western District.</a:t>
            </a:r>
          </a:p>
        </p:txBody>
      </p:sp>
      <p:sp>
        <p:nvSpPr>
          <p:cNvPr id="20" name="Oval 19"/>
          <p:cNvSpPr/>
          <p:nvPr/>
        </p:nvSpPr>
        <p:spPr>
          <a:xfrm>
            <a:off x="3739896" y="4837176"/>
            <a:ext cx="109728" cy="109728"/>
          </a:xfrm>
          <a:prstGeom prst="ellipse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31920" y="4825912"/>
            <a:ext cx="1024319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5E6A66"/>
                </a:solidFill>
                <a:latin typeface="Century Gothic" panose="020B0502020202020204" pitchFamily="34" charset="0"/>
              </a:rPr>
              <a:t>REAL-WORLD SIGNAL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46520" y="1828800"/>
            <a:ext cx="2212848" cy="3401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46520" y="1848464"/>
            <a:ext cx="2212848" cy="100584"/>
          </a:xfrm>
          <a:prstGeom prst="rect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47688" y="2172813"/>
            <a:ext cx="1022716" cy="4001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07434"/>
                </a:solidFill>
                <a:latin typeface="Century Gothic" panose="020B0502020202020204" pitchFamily="34" charset="0"/>
              </a:rPr>
              <a:t>12,347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47688" y="2766840"/>
            <a:ext cx="1049967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C99B2A"/>
                </a:solidFill>
                <a:latin typeface="Century Gothic" panose="020B0502020202020204" pitchFamily="34" charset="0"/>
              </a:rPr>
              <a:t>COLORADO, USA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7688" y="3415284"/>
            <a:ext cx="1911096" cy="8617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Ballots processed in a 2024 municipal </a:t>
            </a:r>
            <a:r>
              <a:rPr sz="1400" b="0" i="0" dirty="0" err="1">
                <a:solidFill>
                  <a:srgbClr val="222831"/>
                </a:solidFill>
                <a:latin typeface="Century Gothic" panose="020B0502020202020204" pitchFamily="34" charset="0"/>
              </a:rPr>
              <a:t>blockchain</a:t>
            </a:r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 pilot for absentee voters.</a:t>
            </a:r>
          </a:p>
        </p:txBody>
      </p:sp>
      <p:sp>
        <p:nvSpPr>
          <p:cNvPr id="27" name="Oval 26"/>
          <p:cNvSpPr/>
          <p:nvPr/>
        </p:nvSpPr>
        <p:spPr>
          <a:xfrm>
            <a:off x="6620256" y="4837176"/>
            <a:ext cx="109728" cy="109728"/>
          </a:xfrm>
          <a:prstGeom prst="ellipse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12280" y="4825912"/>
            <a:ext cx="1024319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5E6A66"/>
                </a:solidFill>
                <a:latin typeface="Century Gothic" panose="020B0502020202020204" pitchFamily="34" charset="0"/>
              </a:rPr>
              <a:t>REAL-WORLD SIGNAL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326880" y="1828800"/>
            <a:ext cx="2212848" cy="3401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326880" y="1848464"/>
            <a:ext cx="2212848" cy="100584"/>
          </a:xfrm>
          <a:prstGeom prst="rect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528048" y="2172813"/>
            <a:ext cx="1223092" cy="4001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07434"/>
                </a:solidFill>
                <a:latin typeface="Century Gothic" panose="020B0502020202020204" pitchFamily="34" charset="0"/>
              </a:rPr>
              <a:t>10,000+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8048" y="2766840"/>
            <a:ext cx="876843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C99B2A"/>
                </a:solidFill>
                <a:latin typeface="Century Gothic" panose="020B0502020202020204" pitchFamily="34" charset="0"/>
              </a:rPr>
              <a:t>NASDAQ LINQ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8048" y="3295853"/>
            <a:ext cx="1783080" cy="8617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Shareholder votes verified on </a:t>
            </a:r>
            <a:r>
              <a:rPr sz="1400" b="0" i="0" dirty="0" err="1">
                <a:solidFill>
                  <a:srgbClr val="222831"/>
                </a:solidFill>
                <a:latin typeface="Century Gothic" panose="020B0502020202020204" pitchFamily="34" charset="0"/>
              </a:rPr>
              <a:t>blockchain</a:t>
            </a:r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 annually since 2015.</a:t>
            </a:r>
          </a:p>
        </p:txBody>
      </p:sp>
      <p:sp>
        <p:nvSpPr>
          <p:cNvPr id="34" name="Oval 33"/>
          <p:cNvSpPr/>
          <p:nvPr/>
        </p:nvSpPr>
        <p:spPr>
          <a:xfrm>
            <a:off x="9500615" y="4837176"/>
            <a:ext cx="109728" cy="109728"/>
          </a:xfrm>
          <a:prstGeom prst="ellipse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692640" y="4825912"/>
            <a:ext cx="1024319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5E6A66"/>
                </a:solidFill>
                <a:latin typeface="Century Gothic" panose="020B0502020202020204" pitchFamily="34" charset="0"/>
              </a:rPr>
              <a:t>REAL-WORLD SIGNAL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85800" y="5532120"/>
            <a:ext cx="10853928" cy="530352"/>
          </a:xfrm>
          <a:prstGeom prst="roundRect">
            <a:avLst/>
          </a:prstGeom>
          <a:solidFill>
            <a:srgbClr val="E9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5052" y="5698718"/>
            <a:ext cx="10857139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1400" b="1" i="0" dirty="0" smtClean="0">
                <a:solidFill>
                  <a:srgbClr val="004524"/>
                </a:solidFill>
                <a:latin typeface="Century Gothic" panose="020B0502020202020204" pitchFamily="34" charset="0"/>
              </a:rPr>
              <a:t>Conclusion: </a:t>
            </a:r>
            <a:r>
              <a:rPr sz="1400" b="1" i="0" dirty="0" smtClean="0">
                <a:solidFill>
                  <a:srgbClr val="004524"/>
                </a:solidFill>
                <a:latin typeface="Century Gothic" panose="020B0502020202020204" pitchFamily="34" charset="0"/>
              </a:rPr>
              <a:t>Institutional </a:t>
            </a:r>
            <a:r>
              <a:rPr sz="1400" b="1" i="0" dirty="0">
                <a:solidFill>
                  <a:srgbClr val="004524"/>
                </a:solidFill>
                <a:latin typeface="Century Gothic" panose="020B0502020202020204" pitchFamily="34" charset="0"/>
              </a:rPr>
              <a:t>proof exists — but national-election scale still demands Nigerian pilots, </a:t>
            </a:r>
            <a:r>
              <a:rPr sz="1400" b="1" i="0" dirty="0" smtClean="0">
                <a:solidFill>
                  <a:srgbClr val="004524"/>
                </a:solidFill>
                <a:latin typeface="Century Gothic" panose="020B0502020202020204" pitchFamily="34" charset="0"/>
              </a:rPr>
              <a:t>safeguards</a:t>
            </a:r>
            <a:r>
              <a:rPr lang="en-US" sz="1400" b="1" i="0" dirty="0" smtClean="0">
                <a:solidFill>
                  <a:srgbClr val="004524"/>
                </a:solidFill>
                <a:latin typeface="Century Gothic" panose="020B0502020202020204" pitchFamily="34" charset="0"/>
              </a:rPr>
              <a:t>,</a:t>
            </a:r>
            <a:r>
              <a:rPr sz="1400" b="1" i="0" dirty="0" smtClean="0">
                <a:solidFill>
                  <a:srgbClr val="004524"/>
                </a:solidFill>
                <a:latin typeface="Century Gothic" panose="020B0502020202020204" pitchFamily="34" charset="0"/>
              </a:rPr>
              <a:t> </a:t>
            </a:r>
            <a:r>
              <a:rPr sz="1400" b="1" i="0" dirty="0">
                <a:solidFill>
                  <a:srgbClr val="004524"/>
                </a:solidFill>
                <a:latin typeface="Century Gothic" panose="020B0502020202020204" pitchFamily="34" charset="0"/>
              </a:rPr>
              <a:t>and governance.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6B787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438920" y="6532718"/>
            <a:ext cx="128240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Century Gothic" panose="020B0502020202020204" pitchFamily="34" charset="0"/>
              </a:rPr>
              <a:t>04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181" y="-363794"/>
            <a:ext cx="5063306" cy="27063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4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368" y="435120"/>
            <a:ext cx="1885131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04 · NIGERIA’S STARTING 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65417"/>
            <a:ext cx="6525825" cy="5539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6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We are not starting from zero.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B9D0C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8920" y="6532718"/>
            <a:ext cx="128240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Century Gothic" panose="020B0502020202020204" pitchFamily="34" charset="0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728436"/>
            <a:ext cx="1109278" cy="5847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Century Gothic" panose="020B0502020202020204" pitchFamily="34" charset="0"/>
              </a:rPr>
              <a:t>105+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459736"/>
            <a:ext cx="2167128" cy="6463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400" dirty="0">
                <a:solidFill>
                  <a:srgbClr val="D0DFD7"/>
                </a:solidFill>
                <a:latin typeface="Century Gothic" panose="020B0502020202020204" pitchFamily="34" charset="0"/>
              </a:rPr>
              <a:t>E</a:t>
            </a:r>
            <a:r>
              <a:rPr sz="1400" b="0" i="0" dirty="0" smtClean="0">
                <a:solidFill>
                  <a:srgbClr val="D0DFD7"/>
                </a:solidFill>
                <a:latin typeface="Century Gothic" panose="020B0502020202020204" pitchFamily="34" charset="0"/>
              </a:rPr>
              <a:t>lections </a:t>
            </a:r>
            <a:r>
              <a:rPr sz="1400" b="0" i="0" dirty="0">
                <a:solidFill>
                  <a:srgbClr val="D0DFD7"/>
                </a:solidFill>
                <a:latin typeface="Century Gothic" panose="020B0502020202020204" pitchFamily="34" charset="0"/>
              </a:rPr>
              <a:t>and by-elections ran on </a:t>
            </a:r>
            <a:r>
              <a:rPr sz="1400" b="0" i="0" dirty="0" err="1">
                <a:solidFill>
                  <a:srgbClr val="D0DFD7"/>
                </a:solidFill>
                <a:latin typeface="Century Gothic" panose="020B0502020202020204" pitchFamily="34" charset="0"/>
              </a:rPr>
              <a:t>IReV</a:t>
            </a:r>
            <a:r>
              <a:rPr sz="1400" b="0" i="0" dirty="0">
                <a:solidFill>
                  <a:srgbClr val="D0DFD7"/>
                </a:solidFill>
                <a:latin typeface="Century Gothic" panose="020B0502020202020204" pitchFamily="34" charset="0"/>
              </a:rPr>
              <a:t> before 2023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3320" y="1728436"/>
            <a:ext cx="1684757" cy="5847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Century Gothic" panose="020B0502020202020204" pitchFamily="34" charset="0"/>
              </a:rPr>
              <a:t>16.6M+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569452"/>
            <a:ext cx="2263847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400" dirty="0">
                <a:solidFill>
                  <a:srgbClr val="D0DFD7"/>
                </a:solidFill>
                <a:latin typeface="Century Gothic" panose="020B0502020202020204" pitchFamily="34" charset="0"/>
              </a:rPr>
              <a:t>R</a:t>
            </a:r>
            <a:r>
              <a:rPr sz="1400" b="0" i="0" dirty="0" smtClean="0">
                <a:solidFill>
                  <a:srgbClr val="D0DFD7"/>
                </a:solidFill>
                <a:latin typeface="Century Gothic" panose="020B0502020202020204" pitchFamily="34" charset="0"/>
              </a:rPr>
              <a:t>egistered </a:t>
            </a:r>
            <a:r>
              <a:rPr sz="1400" b="0" i="0" dirty="0">
                <a:solidFill>
                  <a:srgbClr val="D0DFD7"/>
                </a:solidFill>
                <a:latin typeface="Century Gothic" panose="020B0502020202020204" pitchFamily="34" charset="0"/>
              </a:rPr>
              <a:t>voters already using </a:t>
            </a:r>
            <a:r>
              <a:rPr sz="1400" b="0" i="0" dirty="0" err="1">
                <a:solidFill>
                  <a:srgbClr val="D0DFD7"/>
                </a:solidFill>
                <a:latin typeface="Century Gothic" panose="020B0502020202020204" pitchFamily="34" charset="0"/>
              </a:rPr>
              <a:t>IReV</a:t>
            </a:r>
            <a:r>
              <a:rPr sz="1400" b="0" i="0" dirty="0">
                <a:solidFill>
                  <a:srgbClr val="D0DFD7"/>
                </a:solidFill>
                <a:latin typeface="Century Gothic" panose="020B0502020202020204" pitchFamily="34" charset="0"/>
              </a:rPr>
              <a:t> pre-2023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0840" y="1728436"/>
            <a:ext cx="2369238" cy="5847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Century Gothic" panose="020B0502020202020204" pitchFamily="34" charset="0"/>
              </a:rPr>
              <a:t>MAJORITY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2567457"/>
            <a:ext cx="274320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400" dirty="0">
                <a:solidFill>
                  <a:srgbClr val="D0DFD7"/>
                </a:solidFill>
                <a:latin typeface="Century Gothic" panose="020B0502020202020204" pitchFamily="34" charset="0"/>
              </a:rPr>
              <a:t>O</a:t>
            </a:r>
            <a:r>
              <a:rPr sz="1400" b="0" i="0" dirty="0" smtClean="0">
                <a:solidFill>
                  <a:srgbClr val="D0DFD7"/>
                </a:solidFill>
                <a:latin typeface="Century Gothic" panose="020B0502020202020204" pitchFamily="34" charset="0"/>
              </a:rPr>
              <a:t>f </a:t>
            </a:r>
            <a:r>
              <a:rPr sz="1400" b="0" i="0" dirty="0">
                <a:solidFill>
                  <a:srgbClr val="D0DFD7"/>
                </a:solidFill>
                <a:latin typeface="Century Gothic" panose="020B0502020202020204" pitchFamily="34" charset="0"/>
              </a:rPr>
              <a:t>BVAS units performed reliably for accreditation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703320"/>
            <a:ext cx="10698480" cy="1444752"/>
          </a:xfrm>
          <a:prstGeom prst="roundRect">
            <a:avLst/>
          </a:prstGeom>
          <a:solidFill>
            <a:srgbClr val="0B3A24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4128" y="3943071"/>
            <a:ext cx="1845057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THE HONEST READING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8" y="4310833"/>
            <a:ext cx="9731856" cy="5232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0" i="0" dirty="0">
                <a:solidFill>
                  <a:srgbClr val="FFFFFF"/>
                </a:solidFill>
                <a:latin typeface="Century Gothic" panose="020B0502020202020204" pitchFamily="34" charset="0"/>
              </a:rPr>
              <a:t>BVAS largely did its core job: accreditation. The sharper problem was real-time transmission and upload at unprecedented volume — 530,538 result sheets.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23960" y="5413248"/>
            <a:ext cx="2651760" cy="530352"/>
          </a:xfrm>
          <a:prstGeom prst="roundRect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39760" y="5555313"/>
            <a:ext cx="2220160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530,538  RESULT SHEETS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B9D0C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8920" y="6532718"/>
            <a:ext cx="128240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Century Gothic" panose="020B0502020202020204" pitchFamily="34" charset="0"/>
              </a:rPr>
              <a:t>05</a:t>
            </a:r>
          </a:p>
        </p:txBody>
      </p:sp>
      <p:sp>
        <p:nvSpPr>
          <p:cNvPr id="22" name="Shape 3"/>
          <p:cNvSpPr/>
          <p:nvPr/>
        </p:nvSpPr>
        <p:spPr>
          <a:xfrm>
            <a:off x="777240" y="2350008"/>
            <a:ext cx="640080" cy="0"/>
          </a:xfrm>
          <a:prstGeom prst="line">
            <a:avLst/>
          </a:prstGeom>
          <a:noFill/>
          <a:ln w="38100">
            <a:solidFill>
              <a:srgbClr val="FFC000"/>
            </a:solidFill>
            <a:prstDash val="solid"/>
          </a:ln>
        </p:spPr>
      </p:sp>
      <p:sp>
        <p:nvSpPr>
          <p:cNvPr id="23" name="Shape 6"/>
          <p:cNvSpPr/>
          <p:nvPr/>
        </p:nvSpPr>
        <p:spPr>
          <a:xfrm>
            <a:off x="3739896" y="2350008"/>
            <a:ext cx="640080" cy="0"/>
          </a:xfrm>
          <a:prstGeom prst="line">
            <a:avLst/>
          </a:prstGeom>
          <a:noFill/>
          <a:ln w="38100">
            <a:solidFill>
              <a:srgbClr val="FFC000"/>
            </a:solidFill>
            <a:prstDash val="solid"/>
          </a:ln>
        </p:spPr>
      </p:sp>
      <p:sp>
        <p:nvSpPr>
          <p:cNvPr id="24" name="Shape 9"/>
          <p:cNvSpPr/>
          <p:nvPr/>
        </p:nvSpPr>
        <p:spPr>
          <a:xfrm>
            <a:off x="6720840" y="2350008"/>
            <a:ext cx="640080" cy="0"/>
          </a:xfrm>
          <a:prstGeom prst="line">
            <a:avLst/>
          </a:prstGeom>
          <a:noFill/>
          <a:ln w="38100">
            <a:solidFill>
              <a:srgbClr val="FFC000"/>
            </a:solidFill>
            <a:prstDash val="solid"/>
          </a:ln>
        </p:spPr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52"/>
          <a:stretch/>
        </p:blipFill>
        <p:spPr>
          <a:xfrm>
            <a:off x="9164549" y="-12919"/>
            <a:ext cx="3027450" cy="3670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" y="0"/>
            <a:ext cx="12191999" cy="6858000"/>
          </a:xfrm>
          <a:prstGeom prst="rect">
            <a:avLst/>
          </a:prstGeom>
          <a:solidFill>
            <a:srgbClr val="F7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35120"/>
            <a:ext cx="1054776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C99B2A"/>
                </a:solidFill>
                <a:latin typeface="Century Gothic" panose="020B0502020202020204" pitchFamily="34" charset="0"/>
              </a:rPr>
              <a:t>05 · CHALLENGES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14062"/>
            <a:ext cx="6432851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200" b="1" i="0" dirty="0">
                <a:solidFill>
                  <a:srgbClr val="007434"/>
                </a:solidFill>
                <a:latin typeface="Century Gothic" panose="020B0502020202020204" pitchFamily="34" charset="0"/>
              </a:rPr>
              <a:t>What we are actually up against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792" y="6510528"/>
            <a:ext cx="585216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6B7873"/>
                </a:solidFill>
                <a:latin typeface="Aptos"/>
              </a:rPr>
              <a:t>NIGERIA eGOVERNMENT SUMMIT 2026  ·  PANEL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9436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Aptos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530504"/>
            <a:ext cx="10156627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5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2023 exposed operational weaknesses. The next layer introduces new technical and governance constraints.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57400"/>
            <a:ext cx="5212080" cy="3566160"/>
          </a:xfrm>
          <a:prstGeom prst="roundRect">
            <a:avLst>
              <a:gd name="adj" fmla="val 8671"/>
            </a:avLst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0120" y="2310420"/>
            <a:ext cx="3488134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000" b="1" i="0">
                <a:solidFill>
                  <a:srgbClr val="007434"/>
                </a:solidFill>
                <a:latin typeface="Century Gothic" panose="020B0502020202020204" pitchFamily="34" charset="0"/>
              </a:rPr>
              <a:t>WHAT WENT WRONG IN 2023</a:t>
            </a:r>
          </a:p>
        </p:txBody>
      </p:sp>
      <p:sp>
        <p:nvSpPr>
          <p:cNvPr id="11" name="Oval 10"/>
          <p:cNvSpPr/>
          <p:nvPr/>
        </p:nvSpPr>
        <p:spPr>
          <a:xfrm>
            <a:off x="960120" y="2935224"/>
            <a:ext cx="128016" cy="128016"/>
          </a:xfrm>
          <a:prstGeom prst="ellipse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7008" y="2916043"/>
            <a:ext cx="4167808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Real-time </a:t>
            </a:r>
            <a:r>
              <a:rPr sz="1200" b="0" i="0" dirty="0" err="1">
                <a:solidFill>
                  <a:srgbClr val="222831"/>
                </a:solidFill>
                <a:latin typeface="Century Gothic" panose="020B0502020202020204" pitchFamily="34" charset="0"/>
              </a:rPr>
              <a:t>IReV</a:t>
            </a:r>
            <a:r>
              <a:rPr sz="12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 upload failed at unprecedented volume</a:t>
            </a:r>
          </a:p>
        </p:txBody>
      </p:sp>
      <p:sp>
        <p:nvSpPr>
          <p:cNvPr id="13" name="Oval 12"/>
          <p:cNvSpPr/>
          <p:nvPr/>
        </p:nvSpPr>
        <p:spPr>
          <a:xfrm>
            <a:off x="960120" y="3593591"/>
            <a:ext cx="128016" cy="128016"/>
          </a:xfrm>
          <a:prstGeom prst="ellipse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07008" y="3574410"/>
            <a:ext cx="3643626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222831"/>
                </a:solidFill>
                <a:latin typeface="Century Gothic" panose="020B0502020202020204" pitchFamily="34" charset="0"/>
              </a:rPr>
              <a:t>Over 200 BVAS units lost or damaged nationwide</a:t>
            </a:r>
          </a:p>
        </p:txBody>
      </p:sp>
      <p:sp>
        <p:nvSpPr>
          <p:cNvPr id="15" name="Oval 14"/>
          <p:cNvSpPr/>
          <p:nvPr/>
        </p:nvSpPr>
        <p:spPr>
          <a:xfrm>
            <a:off x="960120" y="4251960"/>
            <a:ext cx="128016" cy="128016"/>
          </a:xfrm>
          <a:prstGeom prst="ellipse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7008" y="4140446"/>
            <a:ext cx="3276538" cy="3693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Network and connectivity gaps in rural and </a:t>
            </a:r>
            <a:endParaRPr lang="en-US" sz="1200" b="0" i="0" dirty="0" smtClean="0">
              <a:solidFill>
                <a:srgbClr val="222831"/>
              </a:solidFill>
              <a:latin typeface="Century Gothic" panose="020B0502020202020204" pitchFamily="34" charset="0"/>
            </a:endParaRPr>
          </a:p>
          <a:p>
            <a:pPr algn="l"/>
            <a:r>
              <a:rPr sz="1200" b="0" i="0" dirty="0" smtClean="0">
                <a:solidFill>
                  <a:srgbClr val="222831"/>
                </a:solidFill>
                <a:latin typeface="Century Gothic" panose="020B0502020202020204" pitchFamily="34" charset="0"/>
              </a:rPr>
              <a:t>insecurity-affected </a:t>
            </a:r>
            <a:r>
              <a:rPr sz="12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areas</a:t>
            </a:r>
          </a:p>
        </p:txBody>
      </p:sp>
      <p:sp>
        <p:nvSpPr>
          <p:cNvPr id="17" name="Oval 16"/>
          <p:cNvSpPr/>
          <p:nvPr/>
        </p:nvSpPr>
        <p:spPr>
          <a:xfrm>
            <a:off x="960120" y="4910328"/>
            <a:ext cx="128016" cy="128016"/>
          </a:xfrm>
          <a:prstGeom prst="ellipse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07008" y="4891147"/>
            <a:ext cx="4401846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222831"/>
                </a:solidFill>
                <a:latin typeface="Century Gothic" panose="020B0502020202020204" pitchFamily="34" charset="0"/>
              </a:rPr>
              <a:t>Human and process error compounded technical shortfalls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2057400"/>
            <a:ext cx="5303520" cy="3566160"/>
          </a:xfrm>
          <a:prstGeom prst="roundRect">
            <a:avLst>
              <a:gd name="adj" fmla="val 10050"/>
            </a:avLst>
          </a:prstGeom>
          <a:solidFill>
            <a:srgbClr val="003A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46520" y="2455498"/>
            <a:ext cx="4459554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entury Gothic" panose="020B0502020202020204" pitchFamily="34" charset="0"/>
              </a:rPr>
              <a:t>WHAT BLOCKCHAIN + AI STILL STRUGGLE WITH</a:t>
            </a:r>
          </a:p>
        </p:txBody>
      </p:sp>
      <p:sp>
        <p:nvSpPr>
          <p:cNvPr id="21" name="Oval 20"/>
          <p:cNvSpPr/>
          <p:nvPr/>
        </p:nvSpPr>
        <p:spPr>
          <a:xfrm>
            <a:off x="6446520" y="2962656"/>
            <a:ext cx="128016" cy="128016"/>
          </a:xfrm>
          <a:prstGeom prst="ellipse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93408" y="2928086"/>
            <a:ext cx="2436564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FFFFFF"/>
                </a:solidFill>
                <a:latin typeface="Century Gothic" panose="020B0502020202020204" pitchFamily="34" charset="0"/>
              </a:rPr>
              <a:t>Trusted digital-ID foundation</a:t>
            </a:r>
          </a:p>
        </p:txBody>
      </p:sp>
      <p:sp>
        <p:nvSpPr>
          <p:cNvPr id="23" name="Oval 22"/>
          <p:cNvSpPr/>
          <p:nvPr/>
        </p:nvSpPr>
        <p:spPr>
          <a:xfrm>
            <a:off x="6446520" y="3621023"/>
            <a:ext cx="128016" cy="128016"/>
          </a:xfrm>
          <a:prstGeom prst="ellipse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93408" y="3586453"/>
            <a:ext cx="3329438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FFFFFF"/>
                </a:solidFill>
                <a:latin typeface="Century Gothic" panose="020B0502020202020204" pitchFamily="34" charset="0"/>
              </a:rPr>
              <a:t>National-scale pilots and infrastructure</a:t>
            </a:r>
          </a:p>
        </p:txBody>
      </p:sp>
      <p:sp>
        <p:nvSpPr>
          <p:cNvPr id="25" name="Oval 24"/>
          <p:cNvSpPr/>
          <p:nvPr/>
        </p:nvSpPr>
        <p:spPr>
          <a:xfrm>
            <a:off x="6446520" y="4279392"/>
            <a:ext cx="128016" cy="128016"/>
          </a:xfrm>
          <a:prstGeom prst="ellipse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Century Gothic" panose="020B0502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93408" y="4244822"/>
            <a:ext cx="4591000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entury Gothic" panose="020B0502020202020204" pitchFamily="34" charset="0"/>
              </a:rPr>
              <a:t>Cost, internet penetration and legal-framework gaps</a:t>
            </a:r>
          </a:p>
        </p:txBody>
      </p:sp>
      <p:sp>
        <p:nvSpPr>
          <p:cNvPr id="27" name="Oval 26"/>
          <p:cNvSpPr/>
          <p:nvPr/>
        </p:nvSpPr>
        <p:spPr>
          <a:xfrm>
            <a:off x="6446520" y="4937760"/>
            <a:ext cx="128016" cy="128016"/>
          </a:xfrm>
          <a:prstGeom prst="ellipse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93408" y="4903190"/>
            <a:ext cx="3853619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entury Gothic" panose="020B0502020202020204" pitchFamily="34" charset="0"/>
              </a:rPr>
              <a:t>AI-generated disinformation as a new threat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806440"/>
            <a:ext cx="10789920" cy="384048"/>
          </a:xfrm>
          <a:prstGeom prst="roundRect">
            <a:avLst/>
          </a:prstGeom>
          <a:solidFill>
            <a:srgbClr val="E9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10837" y="5899886"/>
            <a:ext cx="9739847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004524"/>
                </a:solidFill>
                <a:latin typeface="Century Gothic" panose="020B0502020202020204" pitchFamily="34" charset="0"/>
              </a:rPr>
              <a:t>The objective is not to replace the system — it is to make the existing chain more resilient, auditable and trusted.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1792" y="6510528"/>
            <a:ext cx="585216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6B7873"/>
                </a:solidFill>
                <a:latin typeface="Aptos"/>
              </a:rPr>
              <a:t>NIGERIA eGOVERNMENT SUMMIT 2026  ·  PANEL 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72800" y="6473952"/>
            <a:ext cx="59436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4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368" y="435120"/>
            <a:ext cx="1638269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06 · PROFFERED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96194"/>
            <a:ext cx="8082341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2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Five moves that fit Nigeria’s starting point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B9D0C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8920" y="6532718"/>
            <a:ext cx="128240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Century Gothic" panose="020B0502020202020204" pitchFamily="34" charset="0"/>
              </a:rP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7144" y="1792224"/>
            <a:ext cx="2788920" cy="1828800"/>
          </a:xfrm>
          <a:prstGeom prst="roundRect">
            <a:avLst/>
          </a:prstGeom>
          <a:solidFill>
            <a:srgbClr val="0B3A24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0392" y="1950903"/>
            <a:ext cx="259686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429962"/>
            <a:ext cx="1742465" cy="1692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1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ANCHOR, DON’T REPLACE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760349"/>
            <a:ext cx="2305763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Hash and timestamp each result sheet on a permissioned </a:t>
            </a:r>
            <a:r>
              <a:rPr sz="1200" b="0" i="0" dirty="0" err="1">
                <a:solidFill>
                  <a:srgbClr val="D8E7DF"/>
                </a:solidFill>
                <a:latin typeface="Century Gothic" panose="020B0502020202020204" pitchFamily="34" charset="0"/>
              </a:rPr>
              <a:t>blockchain</a:t>
            </a:r>
            <a:r>
              <a:rPr sz="12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54536" y="1792224"/>
            <a:ext cx="2788920" cy="1828800"/>
          </a:xfrm>
          <a:prstGeom prst="roundRect">
            <a:avLst/>
          </a:prstGeom>
          <a:solidFill>
            <a:srgbClr val="0B3A24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87952" y="1950903"/>
            <a:ext cx="259686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87952" y="2429962"/>
            <a:ext cx="1532471" cy="1692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1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AI AS EARLY WARNING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7952" y="2766390"/>
            <a:ext cx="242316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Flag anomalies for human review — never automatic disqualification.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01928" y="1792224"/>
            <a:ext cx="2788920" cy="1828800"/>
          </a:xfrm>
          <a:prstGeom prst="roundRect">
            <a:avLst/>
          </a:prstGeom>
          <a:solidFill>
            <a:srgbClr val="0B3A24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25512" y="1950903"/>
            <a:ext cx="259686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25512" y="2433809"/>
            <a:ext cx="1776127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COUNTER DISINFORMATION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25512" y="2725182"/>
            <a:ext cx="242316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Pair synthetic-media detection with rapid public-response capability.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28884" y="3920914"/>
            <a:ext cx="2788920" cy="1828800"/>
          </a:xfrm>
          <a:prstGeom prst="roundRect">
            <a:avLst/>
          </a:prstGeom>
          <a:solidFill>
            <a:srgbClr val="0B3A24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72132" y="4079594"/>
            <a:ext cx="259686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72132" y="4550958"/>
            <a:ext cx="1482778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PILOT BEFORE SCALE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72132" y="4877396"/>
            <a:ext cx="228600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Test in a by-election, aligned with the proposed 2027 mock election.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56612" y="3920914"/>
            <a:ext cx="2788920" cy="1828800"/>
          </a:xfrm>
          <a:prstGeom prst="roundRect">
            <a:avLst/>
          </a:prstGeom>
          <a:solidFill>
            <a:srgbClr val="0B3A24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09692" y="4079594"/>
            <a:ext cx="259686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09692" y="4550958"/>
            <a:ext cx="1585370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CLOSE THE DATA GAP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0359" y="4835314"/>
            <a:ext cx="228600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Co-develop biometric and audit-data rules with NDPC before deployment.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B9D0C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38920" y="6532718"/>
            <a:ext cx="128240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Century Gothic" panose="020B0502020202020204" pitchFamily="34" charset="0"/>
              </a:rPr>
              <a:t>07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7" y="3401369"/>
            <a:ext cx="5548727" cy="31572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368" y="431273"/>
            <a:ext cx="1627048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C99B2A"/>
                </a:solidFill>
                <a:latin typeface="Century Gothic" panose="020B0502020202020204" pitchFamily="34" charset="0"/>
              </a:rPr>
              <a:t>07 · RECOMMENDATIONS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96194"/>
            <a:ext cx="5687454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200" b="1" i="0">
                <a:solidFill>
                  <a:srgbClr val="007434"/>
                </a:solidFill>
                <a:latin typeface="Century Gothic" panose="020B0502020202020204" pitchFamily="34" charset="0"/>
              </a:rPr>
              <a:t>Who does what, starting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6541862"/>
            <a:ext cx="2693045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>
                <a:solidFill>
                  <a:srgbClr val="6B787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22890" y="6525024"/>
            <a:ext cx="144270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000" b="1" i="0">
                <a:solidFill>
                  <a:srgbClr val="C99B2A"/>
                </a:solidFill>
                <a:latin typeface="Century Gothic" panose="020B0502020202020204" pitchFamily="34" charset="0"/>
              </a:rPr>
              <a:t>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572768"/>
            <a:ext cx="107442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1572768"/>
            <a:ext cx="1645920" cy="841248"/>
          </a:xfrm>
          <a:prstGeom prst="roundRect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46891" y="1849095"/>
            <a:ext cx="415178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INEC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97480" y="1777948"/>
            <a:ext cx="6194003" cy="43088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Complete the technology audit; test </a:t>
            </a:r>
            <a:r>
              <a:rPr sz="1400" b="0" i="0" dirty="0" err="1">
                <a:solidFill>
                  <a:srgbClr val="222831"/>
                </a:solidFill>
                <a:latin typeface="Century Gothic" panose="020B0502020202020204" pitchFamily="34" charset="0"/>
              </a:rPr>
              <a:t>blockchain</a:t>
            </a:r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-anchored </a:t>
            </a:r>
            <a:r>
              <a:rPr sz="1400" b="0" i="0" dirty="0" smtClean="0">
                <a:solidFill>
                  <a:srgbClr val="222831"/>
                </a:solidFill>
                <a:latin typeface="Century Gothic" panose="020B0502020202020204" pitchFamily="34" charset="0"/>
              </a:rPr>
              <a:t>transmission</a:t>
            </a:r>
            <a:endParaRPr lang="en-US" sz="1400" b="0" i="0" dirty="0" smtClean="0">
              <a:solidFill>
                <a:srgbClr val="222831"/>
              </a:solidFill>
              <a:latin typeface="Century Gothic" panose="020B0502020202020204" pitchFamily="34" charset="0"/>
            </a:endParaRPr>
          </a:p>
          <a:p>
            <a:pPr algn="l"/>
            <a:r>
              <a:rPr sz="1400" b="0" i="0" dirty="0" smtClean="0">
                <a:solidFill>
                  <a:srgbClr val="222831"/>
                </a:solidFill>
                <a:latin typeface="Century Gothic" panose="020B0502020202020204" pitchFamily="34" charset="0"/>
              </a:rPr>
              <a:t>in </a:t>
            </a:r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the 2027 mock election.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26853" y="1839950"/>
            <a:ext cx="201979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400" b="1" i="0">
                <a:solidFill>
                  <a:srgbClr val="C99B2A"/>
                </a:solidFill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688336"/>
            <a:ext cx="107442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31520" y="2688336"/>
            <a:ext cx="1645920" cy="841248"/>
          </a:xfrm>
          <a:prstGeom prst="roundRect">
            <a:avLst/>
          </a:prstGeom>
          <a:solidFill>
            <a:srgbClr val="003A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rgbClr val="003A1E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2171" y="2887719"/>
            <a:ext cx="1184620" cy="3693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NASS </a:t>
            </a:r>
            <a:r>
              <a:rPr sz="1200" b="1" i="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&amp;</a:t>
            </a:r>
            <a:endParaRPr lang="en-US" sz="1200" b="1" i="0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ctr"/>
            <a:r>
              <a:rPr sz="1200" b="1" i="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sz="12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POLICYMAKERS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97480" y="2964662"/>
            <a:ext cx="7218323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i="0" dirty="0" smtClean="0">
                <a:solidFill>
                  <a:srgbClr val="222831"/>
                </a:solidFill>
                <a:latin typeface="Century Gothic" panose="020B0502020202020204" pitchFamily="34" charset="0"/>
              </a:rPr>
              <a:t>Recogni</a:t>
            </a:r>
            <a:r>
              <a:rPr lang="en-US" sz="1400" b="0" i="0" dirty="0" smtClean="0">
                <a:solidFill>
                  <a:srgbClr val="222831"/>
                </a:solidFill>
                <a:latin typeface="Century Gothic" panose="020B0502020202020204" pitchFamily="34" charset="0"/>
              </a:rPr>
              <a:t>z</a:t>
            </a:r>
            <a:r>
              <a:rPr sz="1400" b="0" i="0" dirty="0" smtClean="0">
                <a:solidFill>
                  <a:srgbClr val="222831"/>
                </a:solidFill>
                <a:latin typeface="Century Gothic" panose="020B0502020202020204" pitchFamily="34" charset="0"/>
              </a:rPr>
              <a:t>e </a:t>
            </a:r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cryptographic audit trails in disputes; fund INEC technology adequately.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26853" y="2955518"/>
            <a:ext cx="201979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400" b="1" i="0">
                <a:solidFill>
                  <a:srgbClr val="C99B2A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803904"/>
            <a:ext cx="107442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31520" y="3803904"/>
            <a:ext cx="1645920" cy="841248"/>
          </a:xfrm>
          <a:prstGeom prst="roundRect">
            <a:avLst/>
          </a:prstGeom>
          <a:solidFill>
            <a:srgbClr val="007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40479" y="4095620"/>
            <a:ext cx="428002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NDPC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97480" y="4080230"/>
            <a:ext cx="7939674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222831"/>
                </a:solidFill>
                <a:latin typeface="Century Gothic" panose="020B0502020202020204" pitchFamily="34" charset="0"/>
              </a:rPr>
              <a:t>Co-develop data-protection guardrails for biometric and blockchain-anchored audit data.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26853" y="4071086"/>
            <a:ext cx="201979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400" b="1" i="0">
                <a:solidFill>
                  <a:srgbClr val="C99B2A"/>
                </a:solidFill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919472"/>
            <a:ext cx="107442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7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31520" y="4919472"/>
            <a:ext cx="1645920" cy="841248"/>
          </a:xfrm>
          <a:prstGeom prst="roundRect">
            <a:avLst/>
          </a:prstGeom>
          <a:solidFill>
            <a:srgbClr val="003A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6592" y="5118855"/>
            <a:ext cx="735778" cy="3693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ITAN &amp; </a:t>
            </a:r>
            <a:r>
              <a:rPr sz="1200" b="1" i="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IT</a:t>
            </a:r>
            <a:endParaRPr lang="en-US" sz="1200" b="1" i="0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ctr"/>
            <a:r>
              <a:rPr sz="1200" b="1" i="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</a:t>
            </a:r>
            <a:r>
              <a:rPr sz="12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INDUSTRY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97480" y="5195798"/>
            <a:ext cx="6192401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222831"/>
                </a:solidFill>
                <a:latin typeface="Century Gothic" panose="020B0502020202020204" pitchFamily="34" charset="0"/>
              </a:rPr>
              <a:t>Create a national working group and build local engineering capacity.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26853" y="5186654"/>
            <a:ext cx="201979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400" b="1" i="0">
                <a:solidFill>
                  <a:srgbClr val="C99B2A"/>
                </a:solidFill>
                <a:latin typeface="Century Gothic" panose="020B0502020202020204" pitchFamily="34" charset="0"/>
              </a:rPr>
              <a:t>04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520" y="6053328"/>
            <a:ext cx="10744200" cy="256032"/>
          </a:xfrm>
          <a:prstGeom prst="roundRect">
            <a:avLst/>
          </a:prstGeom>
          <a:solidFill>
            <a:srgbClr val="C99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1792" y="6541862"/>
            <a:ext cx="2693045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dirty="0">
                <a:solidFill>
                  <a:srgbClr val="6B7873"/>
                </a:solidFill>
                <a:latin typeface="Century Gothic" panose="020B0502020202020204" pitchFamily="34" charset="0"/>
              </a:rPr>
              <a:t>NIGERIA </a:t>
            </a:r>
            <a:r>
              <a:rPr sz="900" b="1" i="0" dirty="0" err="1">
                <a:solidFill>
                  <a:srgbClr val="6B7873"/>
                </a:solidFill>
                <a:latin typeface="Century Gothic" panose="020B0502020202020204" pitchFamily="34" charset="0"/>
              </a:rPr>
              <a:t>eGOVERNMENT</a:t>
            </a:r>
            <a:r>
              <a:rPr sz="900" b="1" i="0" dirty="0">
                <a:solidFill>
                  <a:srgbClr val="6B7873"/>
                </a:solidFill>
                <a:latin typeface="Century Gothic" panose="020B0502020202020204" pitchFamily="34" charset="0"/>
              </a:rPr>
              <a:t> SUMMIT 2026  ·  PANEL 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22890" y="6525024"/>
            <a:ext cx="144270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1000" b="1" i="0">
                <a:solidFill>
                  <a:srgbClr val="C99B2A"/>
                </a:solidFill>
                <a:latin typeface="Century Gothic" panose="020B0502020202020204" pitchFamily="34" charset="0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4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8368" y="435120"/>
            <a:ext cx="1534074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08 · ITAN’S COMMITMENT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1134237"/>
            <a:ext cx="6445675" cy="46166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0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A standing offer — not just a paper</a:t>
            </a:r>
          </a:p>
        </p:txBody>
      </p:sp>
      <p:cxnSp>
        <p:nvCxnSpPr>
          <p:cNvPr id="33" name="Connector 4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B9D0C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38920" y="6532718"/>
            <a:ext cx="128240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Century Gothic" panose="020B0502020202020204" pitchFamily="34" charset="0"/>
              </a:rPr>
              <a:t>09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1997570"/>
            <a:ext cx="9400009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800" b="0" dirty="0">
                <a:solidFill>
                  <a:srgbClr val="FFFFFF"/>
                </a:solidFill>
                <a:latin typeface="Century Gothic" panose="020B0502020202020204" pitchFamily="34" charset="0"/>
              </a:rPr>
              <a:t>ITAN is ready to move from </a:t>
            </a:r>
            <a:r>
              <a:rPr sz="1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dialogue</a:t>
            </a:r>
            <a:r>
              <a:rPr sz="1800" b="0" dirty="0">
                <a:solidFill>
                  <a:srgbClr val="FFFFFF"/>
                </a:solidFill>
                <a:latin typeface="Century Gothic" panose="020B0502020202020204" pitchFamily="34" charset="0"/>
              </a:rPr>
              <a:t> to </a:t>
            </a:r>
            <a:r>
              <a:rPr sz="1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capacity</a:t>
            </a:r>
            <a:r>
              <a:rPr sz="1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— and from capacity to execution.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2743200"/>
            <a:ext cx="3246120" cy="2148840"/>
          </a:xfrm>
          <a:prstGeom prst="roundRect">
            <a:avLst/>
          </a:prstGeom>
          <a:solidFill>
            <a:srgbClr val="003A1E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0120" y="2959867"/>
            <a:ext cx="243656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7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0120" y="3392758"/>
            <a:ext cx="997068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6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CONVENE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82980" y="3714582"/>
            <a:ext cx="2834640" cy="6463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A standing electoral-technology working group drawn from ITAN’s 350+ member companies.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480559" y="2743200"/>
            <a:ext cx="3246120" cy="2148840"/>
          </a:xfrm>
          <a:prstGeom prst="roundRect">
            <a:avLst/>
          </a:prstGeom>
          <a:solidFill>
            <a:srgbClr val="003A1E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63440" y="2959867"/>
            <a:ext cx="243656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7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63440" y="3392758"/>
            <a:ext cx="1192634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6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CONTRIBUTE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63440" y="3729637"/>
            <a:ext cx="2825496" cy="6463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Technical review capacity to INEC ahead of the 2027 audit and proposed mock election.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183879" y="2743200"/>
            <a:ext cx="3246120" cy="2148840"/>
          </a:xfrm>
          <a:prstGeom prst="roundRect">
            <a:avLst/>
          </a:prstGeom>
          <a:solidFill>
            <a:srgbClr val="003A1E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66759" y="2959867"/>
            <a:ext cx="243656" cy="26161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700" b="1" i="0" dirty="0">
                <a:solidFill>
                  <a:srgbClr val="FFC000"/>
                </a:solidFill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66759" y="3392758"/>
            <a:ext cx="1264770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600" b="1" i="0" dirty="0">
                <a:solidFill>
                  <a:srgbClr val="FFFFFF"/>
                </a:solidFill>
                <a:latin typeface="Century Gothic" panose="020B0502020202020204" pitchFamily="34" charset="0"/>
              </a:rPr>
              <a:t>BUILD LOCAL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57614" y="3711645"/>
            <a:ext cx="2898649" cy="6463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>
                <a:solidFill>
                  <a:srgbClr val="D8E7DF"/>
                </a:solidFill>
                <a:latin typeface="Century Gothic" panose="020B0502020202020204" pitchFamily="34" charset="0"/>
              </a:rPr>
              <a:t>Champion Nigerian engineers as builders and auditors — not just end-users of imported systems.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77240" y="5349240"/>
            <a:ext cx="10652760" cy="594360"/>
          </a:xfrm>
          <a:prstGeom prst="round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Century Gothic" panose="020B0502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78818" y="5532676"/>
            <a:ext cx="9640460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entury Gothic" panose="020B0502020202020204" pitchFamily="34" charset="0"/>
              </a:rPr>
              <a:t>Immutable auditing is a partnership between the umpire, the regulator and the industry that has to build and maintain it.</a:t>
            </a:r>
          </a:p>
        </p:txBody>
      </p:sp>
      <p:cxnSp>
        <p:nvCxnSpPr>
          <p:cNvPr id="51" name="Connector 22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C99B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21792" y="6549556"/>
            <a:ext cx="240610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B9D0C3"/>
                </a:solidFill>
                <a:latin typeface="Century Gothic" panose="020B0502020202020204" pitchFamily="34" charset="0"/>
              </a:rPr>
              <a:t>NIGERIA eGOVERNMENT SUMMIT 2026  ·  PANEL 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438920" y="6532718"/>
            <a:ext cx="128240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>
                <a:solidFill>
                  <a:srgbClr val="C99B2A"/>
                </a:solidFill>
                <a:latin typeface="Century Gothic" panose="020B0502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62361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029537"/>
            <a:ext cx="12191999" cy="5744655"/>
          </a:xfrm>
          <a:prstGeom prst="rect">
            <a:avLst/>
          </a:prstGeom>
          <a:solidFill>
            <a:srgbClr val="004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-304" y="0"/>
            <a:ext cx="12191999" cy="123763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13232" y="6144768"/>
            <a:ext cx="6583680" cy="2743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dirty="0">
                <a:solidFill>
                  <a:srgbClr val="B9D0C3"/>
                </a:solidFill>
                <a:latin typeface="Aptos"/>
              </a:rPr>
              <a:t>NIGERIA </a:t>
            </a:r>
            <a:r>
              <a:rPr sz="900" b="1" i="0" dirty="0" err="1">
                <a:solidFill>
                  <a:srgbClr val="B9D0C3"/>
                </a:solidFill>
                <a:latin typeface="Aptos"/>
              </a:rPr>
              <a:t>eGOVERNMENT</a:t>
            </a:r>
            <a:r>
              <a:rPr sz="900" b="1" i="0" dirty="0">
                <a:solidFill>
                  <a:srgbClr val="B9D0C3"/>
                </a:solidFill>
                <a:latin typeface="Aptos"/>
              </a:rPr>
              <a:t> SUMMIT 2026  ·  PANEL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24235" y="6212678"/>
            <a:ext cx="1497205" cy="1384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 b="1" i="0" dirty="0">
                <a:solidFill>
                  <a:srgbClr val="C99B2A"/>
                </a:solidFill>
                <a:latin typeface="Century Gothic" panose="020B0502020202020204" pitchFamily="34" charset="0"/>
              </a:rPr>
              <a:t>Lagos · 10 September 2026</a:t>
            </a:r>
          </a:p>
        </p:txBody>
      </p:sp>
      <p:sp>
        <p:nvSpPr>
          <p:cNvPr id="41" name="Rectangle: Rounded Corners 4">
            <a:extLst>
              <a:ext uri="{FF2B5EF4-FFF2-40B4-BE49-F238E27FC236}">
                <a16:creationId xmlns:a16="http://schemas.microsoft.com/office/drawing/2014/main" id="{5DBF701B-131B-A17C-B94E-9793D2A5E741}"/>
              </a:ext>
            </a:extLst>
          </p:cNvPr>
          <p:cNvSpPr/>
          <p:nvPr/>
        </p:nvSpPr>
        <p:spPr>
          <a:xfrm>
            <a:off x="2129540" y="1612489"/>
            <a:ext cx="8706902" cy="4350855"/>
          </a:xfrm>
          <a:prstGeom prst="roundRect">
            <a:avLst>
              <a:gd name="adj" fmla="val 380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oogle Shape;253;p29">
            <a:extLst>
              <a:ext uri="{FF2B5EF4-FFF2-40B4-BE49-F238E27FC236}">
                <a16:creationId xmlns:a16="http://schemas.microsoft.com/office/drawing/2014/main" id="{3BFD7676-5D76-5061-CF7B-86C1507715B9}"/>
              </a:ext>
            </a:extLst>
          </p:cNvPr>
          <p:cNvSpPr txBox="1">
            <a:spLocks/>
          </p:cNvSpPr>
          <p:nvPr/>
        </p:nvSpPr>
        <p:spPr>
          <a:xfrm>
            <a:off x="2129540" y="289521"/>
            <a:ext cx="7834514" cy="70224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b="1" spc="600" dirty="0" smtClean="0">
                <a:solidFill>
                  <a:srgbClr val="007E39"/>
                </a:solidFill>
                <a:latin typeface="Century Gothic" panose="020B0502020202020204" pitchFamily="34" charset="0"/>
              </a:rPr>
              <a:t>THANK YOU</a:t>
            </a:r>
            <a:endParaRPr lang="en-US" sz="4000" b="1" spc="600" dirty="0">
              <a:solidFill>
                <a:srgbClr val="007E39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3" name="Picture 42" descr="Information Technology Association of Nigeria – ONDI">
            <a:extLst>
              <a:ext uri="{FF2B5EF4-FFF2-40B4-BE49-F238E27FC236}">
                <a16:creationId xmlns:a16="http://schemas.microsoft.com/office/drawing/2014/main" id="{165E4266-8CEC-6F8B-D2A9-4E411A4339B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04" b="30196"/>
          <a:stretch/>
        </p:blipFill>
        <p:spPr bwMode="auto">
          <a:xfrm>
            <a:off x="2993835" y="5242492"/>
            <a:ext cx="1715817" cy="470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Google Shape;253;p29">
            <a:extLst>
              <a:ext uri="{FF2B5EF4-FFF2-40B4-BE49-F238E27FC236}">
                <a16:creationId xmlns:a16="http://schemas.microsoft.com/office/drawing/2014/main" id="{E1C1B635-5ECE-A7F7-CA60-712C6DC0C6C4}"/>
              </a:ext>
            </a:extLst>
          </p:cNvPr>
          <p:cNvSpPr txBox="1">
            <a:spLocks/>
          </p:cNvSpPr>
          <p:nvPr/>
        </p:nvSpPr>
        <p:spPr>
          <a:xfrm>
            <a:off x="2493829" y="2095499"/>
            <a:ext cx="8464079" cy="44394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sz="1800" b="1" dirty="0">
                <a:solidFill>
                  <a:srgbClr val="007E39"/>
                </a:solidFill>
                <a:latin typeface="Century Gothic" panose="020B0502020202020204" pitchFamily="34" charset="0"/>
              </a:rPr>
              <a:t>Do you have </a:t>
            </a:r>
            <a:r>
              <a:rPr lang="en-US" sz="1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any questions? </a:t>
            </a:r>
            <a:r>
              <a:rPr lang="en-US" sz="1800" b="1" dirty="0">
                <a:solidFill>
                  <a:srgbClr val="007E39"/>
                </a:solidFill>
                <a:latin typeface="Century Gothic" panose="020B0502020202020204" pitchFamily="34" charset="0"/>
              </a:rPr>
              <a:t>Reach out via: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781EF62-78F9-1505-ADC0-81570E4B85FD}"/>
              </a:ext>
            </a:extLst>
          </p:cNvPr>
          <p:cNvGrpSpPr/>
          <p:nvPr/>
        </p:nvGrpSpPr>
        <p:grpSpPr>
          <a:xfrm>
            <a:off x="2596572" y="2646610"/>
            <a:ext cx="7130817" cy="2262054"/>
            <a:chOff x="846296" y="1654787"/>
            <a:chExt cx="7242788" cy="2168192"/>
          </a:xfrm>
        </p:grpSpPr>
        <p:sp>
          <p:nvSpPr>
            <p:cNvPr id="46" name="Google Shape;544;p48">
              <a:extLst>
                <a:ext uri="{FF2B5EF4-FFF2-40B4-BE49-F238E27FC236}">
                  <a16:creationId xmlns:a16="http://schemas.microsoft.com/office/drawing/2014/main" id="{B5448E0C-789B-EFEA-1D48-B330838EB692}"/>
                </a:ext>
              </a:extLst>
            </p:cNvPr>
            <p:cNvSpPr/>
            <p:nvPr/>
          </p:nvSpPr>
          <p:spPr>
            <a:xfrm>
              <a:off x="852665" y="2942891"/>
              <a:ext cx="407383" cy="407383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4602" y="3500"/>
                  </a:moveTo>
                  <a:cubicBezTo>
                    <a:pt x="15137" y="3500"/>
                    <a:pt x="15682" y="3563"/>
                    <a:pt x="16247" y="3689"/>
                  </a:cubicBezTo>
                  <a:cubicBezTo>
                    <a:pt x="16179" y="4154"/>
                    <a:pt x="16095" y="4705"/>
                    <a:pt x="16033" y="5120"/>
                  </a:cubicBezTo>
                  <a:cubicBezTo>
                    <a:pt x="15810" y="5075"/>
                    <a:pt x="15484" y="5035"/>
                    <a:pt x="15150" y="5035"/>
                  </a:cubicBezTo>
                  <a:cubicBezTo>
                    <a:pt x="14968" y="5035"/>
                    <a:pt x="14783" y="5047"/>
                    <a:pt x="14611" y="5076"/>
                  </a:cubicBezTo>
                  <a:cubicBezTo>
                    <a:pt x="13536" y="5258"/>
                    <a:pt x="12918" y="5925"/>
                    <a:pt x="12918" y="6907"/>
                  </a:cubicBezTo>
                  <a:lnTo>
                    <a:pt x="12918" y="8819"/>
                  </a:lnTo>
                  <a:cubicBezTo>
                    <a:pt x="12918" y="9143"/>
                    <a:pt x="13180" y="9405"/>
                    <a:pt x="13504" y="9405"/>
                  </a:cubicBezTo>
                  <a:lnTo>
                    <a:pt x="15681" y="9405"/>
                  </a:lnTo>
                  <a:lnTo>
                    <a:pt x="15388" y="10576"/>
                  </a:lnTo>
                  <a:lnTo>
                    <a:pt x="13504" y="10576"/>
                  </a:lnTo>
                  <a:cubicBezTo>
                    <a:pt x="13180" y="10576"/>
                    <a:pt x="12918" y="10838"/>
                    <a:pt x="12918" y="11161"/>
                  </a:cubicBezTo>
                  <a:lnTo>
                    <a:pt x="12918" y="18811"/>
                  </a:lnTo>
                  <a:lnTo>
                    <a:pt x="11162" y="18811"/>
                  </a:lnTo>
                  <a:lnTo>
                    <a:pt x="11162" y="11161"/>
                  </a:lnTo>
                  <a:cubicBezTo>
                    <a:pt x="11162" y="10838"/>
                    <a:pt x="10900" y="10576"/>
                    <a:pt x="10576" y="10576"/>
                  </a:cubicBezTo>
                  <a:lnTo>
                    <a:pt x="9407" y="10576"/>
                  </a:lnTo>
                  <a:lnTo>
                    <a:pt x="9407" y="9405"/>
                  </a:lnTo>
                  <a:lnTo>
                    <a:pt x="10576" y="9405"/>
                  </a:lnTo>
                  <a:cubicBezTo>
                    <a:pt x="10900" y="9405"/>
                    <a:pt x="11162" y="9143"/>
                    <a:pt x="11162" y="8821"/>
                  </a:cubicBezTo>
                  <a:cubicBezTo>
                    <a:pt x="11162" y="7215"/>
                    <a:pt x="11162" y="6481"/>
                    <a:pt x="11162" y="6143"/>
                  </a:cubicBezTo>
                  <a:cubicBezTo>
                    <a:pt x="11162" y="5520"/>
                    <a:pt x="11163" y="4843"/>
                    <a:pt x="11770" y="4324"/>
                  </a:cubicBezTo>
                  <a:cubicBezTo>
                    <a:pt x="12234" y="3928"/>
                    <a:pt x="12823" y="3687"/>
                    <a:pt x="13628" y="3571"/>
                  </a:cubicBezTo>
                  <a:cubicBezTo>
                    <a:pt x="13950" y="3524"/>
                    <a:pt x="14274" y="3500"/>
                    <a:pt x="14602" y="3500"/>
                  </a:cubicBezTo>
                  <a:close/>
                  <a:moveTo>
                    <a:pt x="17017" y="1170"/>
                  </a:moveTo>
                  <a:cubicBezTo>
                    <a:pt x="17990" y="1170"/>
                    <a:pt x="18811" y="1975"/>
                    <a:pt x="18811" y="2927"/>
                  </a:cubicBezTo>
                  <a:lnTo>
                    <a:pt x="18811" y="17056"/>
                  </a:lnTo>
                  <a:cubicBezTo>
                    <a:pt x="18811" y="18023"/>
                    <a:pt x="18024" y="18811"/>
                    <a:pt x="17056" y="18811"/>
                  </a:cubicBezTo>
                  <a:lnTo>
                    <a:pt x="14089" y="18811"/>
                  </a:lnTo>
                  <a:lnTo>
                    <a:pt x="14089" y="11747"/>
                  </a:lnTo>
                  <a:lnTo>
                    <a:pt x="15846" y="11747"/>
                  </a:lnTo>
                  <a:cubicBezTo>
                    <a:pt x="16115" y="11747"/>
                    <a:pt x="16348" y="11565"/>
                    <a:pt x="16414" y="11305"/>
                  </a:cubicBezTo>
                  <a:lnTo>
                    <a:pt x="16999" y="8963"/>
                  </a:lnTo>
                  <a:cubicBezTo>
                    <a:pt x="17042" y="8787"/>
                    <a:pt x="17003" y="8602"/>
                    <a:pt x="16893" y="8460"/>
                  </a:cubicBezTo>
                  <a:cubicBezTo>
                    <a:pt x="16782" y="8317"/>
                    <a:pt x="16612" y="8235"/>
                    <a:pt x="16431" y="8235"/>
                  </a:cubicBezTo>
                  <a:lnTo>
                    <a:pt x="14089" y="8235"/>
                  </a:lnTo>
                  <a:lnTo>
                    <a:pt x="14089" y="6909"/>
                  </a:lnTo>
                  <a:cubicBezTo>
                    <a:pt x="14089" y="6638"/>
                    <a:pt x="14144" y="6343"/>
                    <a:pt x="14808" y="6229"/>
                  </a:cubicBezTo>
                  <a:cubicBezTo>
                    <a:pt x="14936" y="6208"/>
                    <a:pt x="15061" y="6199"/>
                    <a:pt x="15182" y="6199"/>
                  </a:cubicBezTo>
                  <a:cubicBezTo>
                    <a:pt x="15552" y="6199"/>
                    <a:pt x="15890" y="6283"/>
                    <a:pt x="16198" y="6360"/>
                  </a:cubicBezTo>
                  <a:cubicBezTo>
                    <a:pt x="16304" y="6387"/>
                    <a:pt x="16415" y="6421"/>
                    <a:pt x="16532" y="6421"/>
                  </a:cubicBezTo>
                  <a:cubicBezTo>
                    <a:pt x="16632" y="6421"/>
                    <a:pt x="16736" y="6396"/>
                    <a:pt x="16847" y="6321"/>
                  </a:cubicBezTo>
                  <a:cubicBezTo>
                    <a:pt x="16983" y="6229"/>
                    <a:pt x="17074" y="6084"/>
                    <a:pt x="17098" y="5923"/>
                  </a:cubicBezTo>
                  <a:cubicBezTo>
                    <a:pt x="17098" y="5923"/>
                    <a:pt x="17362" y="4156"/>
                    <a:pt x="17482" y="3339"/>
                  </a:cubicBezTo>
                  <a:cubicBezTo>
                    <a:pt x="17525" y="3049"/>
                    <a:pt x="17346" y="2769"/>
                    <a:pt x="17063" y="2690"/>
                  </a:cubicBezTo>
                  <a:cubicBezTo>
                    <a:pt x="16267" y="2463"/>
                    <a:pt x="15346" y="2343"/>
                    <a:pt x="14504" y="2343"/>
                  </a:cubicBezTo>
                  <a:cubicBezTo>
                    <a:pt x="14137" y="2343"/>
                    <a:pt x="13786" y="2365"/>
                    <a:pt x="13467" y="2412"/>
                  </a:cubicBezTo>
                  <a:cubicBezTo>
                    <a:pt x="12434" y="2562"/>
                    <a:pt x="11646" y="2888"/>
                    <a:pt x="11009" y="3434"/>
                  </a:cubicBezTo>
                  <a:cubicBezTo>
                    <a:pt x="10121" y="4193"/>
                    <a:pt x="10010" y="5168"/>
                    <a:pt x="9999" y="5833"/>
                  </a:cubicBezTo>
                  <a:cubicBezTo>
                    <a:pt x="9999" y="5847"/>
                    <a:pt x="9999" y="7029"/>
                    <a:pt x="9999" y="8235"/>
                  </a:cubicBezTo>
                  <a:lnTo>
                    <a:pt x="8821" y="8235"/>
                  </a:lnTo>
                  <a:cubicBezTo>
                    <a:pt x="8497" y="8235"/>
                    <a:pt x="8236" y="8497"/>
                    <a:pt x="8236" y="8819"/>
                  </a:cubicBezTo>
                  <a:lnTo>
                    <a:pt x="8236" y="11161"/>
                  </a:lnTo>
                  <a:cubicBezTo>
                    <a:pt x="8236" y="11485"/>
                    <a:pt x="8497" y="11747"/>
                    <a:pt x="8821" y="11747"/>
                  </a:cubicBezTo>
                  <a:lnTo>
                    <a:pt x="9991" y="11747"/>
                  </a:lnTo>
                  <a:lnTo>
                    <a:pt x="9991" y="18811"/>
                  </a:lnTo>
                  <a:lnTo>
                    <a:pt x="2927" y="18811"/>
                  </a:lnTo>
                  <a:cubicBezTo>
                    <a:pt x="1959" y="18811"/>
                    <a:pt x="1172" y="18023"/>
                    <a:pt x="1172" y="17054"/>
                  </a:cubicBezTo>
                  <a:lnTo>
                    <a:pt x="1172" y="2927"/>
                  </a:lnTo>
                  <a:cubicBezTo>
                    <a:pt x="1172" y="1959"/>
                    <a:pt x="1959" y="1170"/>
                    <a:pt x="2927" y="1170"/>
                  </a:cubicBezTo>
                  <a:close/>
                  <a:moveTo>
                    <a:pt x="2927" y="1"/>
                  </a:moveTo>
                  <a:cubicBezTo>
                    <a:pt x="1314" y="1"/>
                    <a:pt x="1" y="1313"/>
                    <a:pt x="1" y="2927"/>
                  </a:cubicBezTo>
                  <a:lnTo>
                    <a:pt x="1" y="17056"/>
                  </a:lnTo>
                  <a:cubicBezTo>
                    <a:pt x="1" y="18669"/>
                    <a:pt x="1314" y="19982"/>
                    <a:pt x="2927" y="19982"/>
                  </a:cubicBezTo>
                  <a:lnTo>
                    <a:pt x="17054" y="19982"/>
                  </a:lnTo>
                  <a:cubicBezTo>
                    <a:pt x="18669" y="19982"/>
                    <a:pt x="19982" y="18669"/>
                    <a:pt x="19982" y="17056"/>
                  </a:cubicBezTo>
                  <a:lnTo>
                    <a:pt x="19982" y="2927"/>
                  </a:lnTo>
                  <a:cubicBezTo>
                    <a:pt x="19982" y="2145"/>
                    <a:pt x="19669" y="1409"/>
                    <a:pt x="19101" y="853"/>
                  </a:cubicBezTo>
                  <a:cubicBezTo>
                    <a:pt x="18538" y="303"/>
                    <a:pt x="17797" y="1"/>
                    <a:pt x="17015" y="1"/>
                  </a:cubicBezTo>
                  <a:close/>
                </a:path>
              </a:pathLst>
            </a:custGeom>
            <a:solidFill>
              <a:srgbClr val="0074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/>
              <a:endParaRPr sz="1400">
                <a:solidFill>
                  <a:srgbClr val="007434"/>
                </a:solidFill>
                <a:latin typeface="Acumin Variable Concept" panose="020B0304020202020204" pitchFamily="34" charset="0"/>
              </a:endParaRPr>
            </a:p>
          </p:txBody>
        </p:sp>
        <p:grpSp>
          <p:nvGrpSpPr>
            <p:cNvPr id="47" name="Google Shape;545;p48">
              <a:extLst>
                <a:ext uri="{FF2B5EF4-FFF2-40B4-BE49-F238E27FC236}">
                  <a16:creationId xmlns:a16="http://schemas.microsoft.com/office/drawing/2014/main" id="{9FFCE897-3370-2F46-702F-2057E1C616DA}"/>
                </a:ext>
              </a:extLst>
            </p:cNvPr>
            <p:cNvGrpSpPr/>
            <p:nvPr/>
          </p:nvGrpSpPr>
          <p:grpSpPr>
            <a:xfrm>
              <a:off x="856624" y="3415588"/>
              <a:ext cx="407432" cy="407391"/>
              <a:chOff x="812101" y="2571761"/>
              <a:chExt cx="417066" cy="417024"/>
            </a:xfrm>
            <a:solidFill>
              <a:srgbClr val="0CB358"/>
            </a:solidFill>
          </p:grpSpPr>
          <p:sp>
            <p:nvSpPr>
              <p:cNvPr id="60" name="Google Shape;546;p48">
                <a:extLst>
                  <a:ext uri="{FF2B5EF4-FFF2-40B4-BE49-F238E27FC236}">
                    <a16:creationId xmlns:a16="http://schemas.microsoft.com/office/drawing/2014/main" id="{CB8C4CCE-4EE3-0781-423A-EE127877CB43}"/>
                  </a:ext>
                </a:extLst>
              </p:cNvPr>
              <p:cNvSpPr/>
              <p:nvPr/>
            </p:nvSpPr>
            <p:spPr>
              <a:xfrm>
                <a:off x="935084" y="2694744"/>
                <a:ext cx="171071" cy="171071"/>
              </a:xfrm>
              <a:custGeom>
                <a:avLst/>
                <a:gdLst/>
                <a:ahLst/>
                <a:cxnLst/>
                <a:rect l="l" t="t" r="r" b="b"/>
                <a:pathLst>
                  <a:path w="8197" h="8197" extrusionOk="0">
                    <a:moveTo>
                      <a:pt x="4099" y="1171"/>
                    </a:moveTo>
                    <a:cubicBezTo>
                      <a:pt x="5712" y="1171"/>
                      <a:pt x="7027" y="2484"/>
                      <a:pt x="7027" y="4097"/>
                    </a:cubicBezTo>
                    <a:cubicBezTo>
                      <a:pt x="7027" y="5712"/>
                      <a:pt x="5712" y="7025"/>
                      <a:pt x="4099" y="7025"/>
                    </a:cubicBezTo>
                    <a:cubicBezTo>
                      <a:pt x="2486" y="7025"/>
                      <a:pt x="1171" y="5712"/>
                      <a:pt x="1171" y="4097"/>
                    </a:cubicBezTo>
                    <a:cubicBezTo>
                      <a:pt x="1171" y="2484"/>
                      <a:pt x="2486" y="1171"/>
                      <a:pt x="4099" y="1171"/>
                    </a:cubicBezTo>
                    <a:close/>
                    <a:moveTo>
                      <a:pt x="4099" y="0"/>
                    </a:moveTo>
                    <a:cubicBezTo>
                      <a:pt x="1840" y="0"/>
                      <a:pt x="0" y="1838"/>
                      <a:pt x="0" y="4097"/>
                    </a:cubicBezTo>
                    <a:cubicBezTo>
                      <a:pt x="0" y="6358"/>
                      <a:pt x="1840" y="8196"/>
                      <a:pt x="4099" y="8196"/>
                    </a:cubicBezTo>
                    <a:cubicBezTo>
                      <a:pt x="6358" y="8196"/>
                      <a:pt x="8196" y="6358"/>
                      <a:pt x="8196" y="4097"/>
                    </a:cubicBezTo>
                    <a:cubicBezTo>
                      <a:pt x="8196" y="1838"/>
                      <a:pt x="6358" y="0"/>
                      <a:pt x="4099" y="0"/>
                    </a:cubicBezTo>
                    <a:close/>
                  </a:path>
                </a:pathLst>
              </a:custGeom>
              <a:solidFill>
                <a:srgbClr val="0074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400"/>
                <a:endParaRPr sz="1400">
                  <a:solidFill>
                    <a:srgbClr val="007434"/>
                  </a:solidFill>
                  <a:latin typeface="Acumin Variable Concept" panose="020B0304020202020204" pitchFamily="34" charset="0"/>
                </a:endParaRPr>
              </a:p>
            </p:txBody>
          </p:sp>
          <p:sp>
            <p:nvSpPr>
              <p:cNvPr id="61" name="Google Shape;547;p48">
                <a:extLst>
                  <a:ext uri="{FF2B5EF4-FFF2-40B4-BE49-F238E27FC236}">
                    <a16:creationId xmlns:a16="http://schemas.microsoft.com/office/drawing/2014/main" id="{A4F9CDB0-EED1-5C42-580C-2BFF5672AE52}"/>
                  </a:ext>
                </a:extLst>
              </p:cNvPr>
              <p:cNvSpPr/>
              <p:nvPr/>
            </p:nvSpPr>
            <p:spPr>
              <a:xfrm>
                <a:off x="860977" y="2620616"/>
                <a:ext cx="319311" cy="319290"/>
              </a:xfrm>
              <a:custGeom>
                <a:avLst/>
                <a:gdLst/>
                <a:ahLst/>
                <a:cxnLst/>
                <a:rect l="l" t="t" r="r" b="b"/>
                <a:pathLst>
                  <a:path w="15300" h="15299" extrusionOk="0">
                    <a:moveTo>
                      <a:pt x="12333" y="1171"/>
                    </a:moveTo>
                    <a:cubicBezTo>
                      <a:pt x="13306" y="1171"/>
                      <a:pt x="14128" y="1994"/>
                      <a:pt x="14128" y="2967"/>
                    </a:cubicBezTo>
                    <a:lnTo>
                      <a:pt x="14128" y="12334"/>
                    </a:lnTo>
                    <a:cubicBezTo>
                      <a:pt x="14128" y="13307"/>
                      <a:pt x="13306" y="14129"/>
                      <a:pt x="12333" y="14129"/>
                    </a:cubicBezTo>
                    <a:lnTo>
                      <a:pt x="2968" y="14129"/>
                    </a:lnTo>
                    <a:cubicBezTo>
                      <a:pt x="1993" y="14129"/>
                      <a:pt x="1172" y="13307"/>
                      <a:pt x="1172" y="12334"/>
                    </a:cubicBezTo>
                    <a:lnTo>
                      <a:pt x="1172" y="2967"/>
                    </a:lnTo>
                    <a:cubicBezTo>
                      <a:pt x="1172" y="1994"/>
                      <a:pt x="1993" y="1171"/>
                      <a:pt x="2968" y="1171"/>
                    </a:cubicBezTo>
                    <a:close/>
                    <a:moveTo>
                      <a:pt x="2968" y="0"/>
                    </a:moveTo>
                    <a:cubicBezTo>
                      <a:pt x="1351" y="0"/>
                      <a:pt x="1" y="1346"/>
                      <a:pt x="1" y="2967"/>
                    </a:cubicBezTo>
                    <a:lnTo>
                      <a:pt x="1" y="12334"/>
                    </a:lnTo>
                    <a:cubicBezTo>
                      <a:pt x="1" y="13952"/>
                      <a:pt x="1349" y="15299"/>
                      <a:pt x="2968" y="15299"/>
                    </a:cubicBezTo>
                    <a:lnTo>
                      <a:pt x="12333" y="15299"/>
                    </a:lnTo>
                    <a:cubicBezTo>
                      <a:pt x="13953" y="15299"/>
                      <a:pt x="15299" y="13951"/>
                      <a:pt x="15299" y="12334"/>
                    </a:cubicBezTo>
                    <a:lnTo>
                      <a:pt x="15299" y="2967"/>
                    </a:lnTo>
                    <a:cubicBezTo>
                      <a:pt x="15299" y="1345"/>
                      <a:pt x="13948" y="0"/>
                      <a:pt x="12333" y="0"/>
                    </a:cubicBezTo>
                    <a:close/>
                  </a:path>
                </a:pathLst>
              </a:custGeom>
              <a:solidFill>
                <a:srgbClr val="0074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400"/>
                <a:endParaRPr sz="1400">
                  <a:solidFill>
                    <a:srgbClr val="007434"/>
                  </a:solidFill>
                  <a:latin typeface="Acumin Variable Concept" panose="020B0304020202020204" pitchFamily="34" charset="0"/>
                </a:endParaRPr>
              </a:p>
            </p:txBody>
          </p:sp>
          <p:sp>
            <p:nvSpPr>
              <p:cNvPr id="62" name="Google Shape;548;p48">
                <a:extLst>
                  <a:ext uri="{FF2B5EF4-FFF2-40B4-BE49-F238E27FC236}">
                    <a16:creationId xmlns:a16="http://schemas.microsoft.com/office/drawing/2014/main" id="{3FE37E87-C15A-869E-70CA-2DF14F12F4F7}"/>
                  </a:ext>
                </a:extLst>
              </p:cNvPr>
              <p:cNvSpPr/>
              <p:nvPr/>
            </p:nvSpPr>
            <p:spPr>
              <a:xfrm>
                <a:off x="812101" y="2571761"/>
                <a:ext cx="417066" cy="417024"/>
              </a:xfrm>
              <a:custGeom>
                <a:avLst/>
                <a:gdLst/>
                <a:ahLst/>
                <a:cxnLst/>
                <a:rect l="l" t="t" r="r" b="b"/>
                <a:pathLst>
                  <a:path w="19984" h="19982" extrusionOk="0">
                    <a:moveTo>
                      <a:pt x="17056" y="1172"/>
                    </a:moveTo>
                    <a:cubicBezTo>
                      <a:pt x="18025" y="1172"/>
                      <a:pt x="18812" y="1959"/>
                      <a:pt x="18812" y="2927"/>
                    </a:cubicBezTo>
                    <a:lnTo>
                      <a:pt x="18812" y="17056"/>
                    </a:lnTo>
                    <a:cubicBezTo>
                      <a:pt x="18812" y="18023"/>
                      <a:pt x="18025" y="18811"/>
                      <a:pt x="17056" y="18811"/>
                    </a:cubicBezTo>
                    <a:lnTo>
                      <a:pt x="2928" y="18811"/>
                    </a:lnTo>
                    <a:cubicBezTo>
                      <a:pt x="1961" y="18811"/>
                      <a:pt x="1172" y="18023"/>
                      <a:pt x="1172" y="17056"/>
                    </a:cubicBezTo>
                    <a:lnTo>
                      <a:pt x="1172" y="2927"/>
                    </a:lnTo>
                    <a:cubicBezTo>
                      <a:pt x="1172" y="1959"/>
                      <a:pt x="1961" y="1172"/>
                      <a:pt x="2928" y="1172"/>
                    </a:cubicBezTo>
                    <a:close/>
                    <a:moveTo>
                      <a:pt x="2928" y="1"/>
                    </a:moveTo>
                    <a:cubicBezTo>
                      <a:pt x="1313" y="1"/>
                      <a:pt x="1" y="1313"/>
                      <a:pt x="1" y="2927"/>
                    </a:cubicBezTo>
                    <a:lnTo>
                      <a:pt x="1" y="17056"/>
                    </a:lnTo>
                    <a:cubicBezTo>
                      <a:pt x="1" y="18669"/>
                      <a:pt x="1313" y="19982"/>
                      <a:pt x="2928" y="19982"/>
                    </a:cubicBezTo>
                    <a:lnTo>
                      <a:pt x="17056" y="19982"/>
                    </a:lnTo>
                    <a:cubicBezTo>
                      <a:pt x="18669" y="19982"/>
                      <a:pt x="19984" y="18669"/>
                      <a:pt x="19984" y="17056"/>
                    </a:cubicBezTo>
                    <a:lnTo>
                      <a:pt x="19984" y="2927"/>
                    </a:lnTo>
                    <a:cubicBezTo>
                      <a:pt x="19984" y="1313"/>
                      <a:pt x="18669" y="1"/>
                      <a:pt x="17056" y="1"/>
                    </a:cubicBezTo>
                    <a:close/>
                  </a:path>
                </a:pathLst>
              </a:custGeom>
              <a:solidFill>
                <a:srgbClr val="0074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400"/>
                <a:endParaRPr sz="1400">
                  <a:solidFill>
                    <a:srgbClr val="007434"/>
                  </a:solidFill>
                  <a:latin typeface="Acumin Variable Concept" panose="020B0304020202020204" pitchFamily="34" charset="0"/>
                </a:endParaRPr>
              </a:p>
            </p:txBody>
          </p:sp>
          <p:sp>
            <p:nvSpPr>
              <p:cNvPr id="63" name="Google Shape;549;p48">
                <a:extLst>
                  <a:ext uri="{FF2B5EF4-FFF2-40B4-BE49-F238E27FC236}">
                    <a16:creationId xmlns:a16="http://schemas.microsoft.com/office/drawing/2014/main" id="{94CA5DFE-05A5-424A-56E7-7FF2D13F5331}"/>
                  </a:ext>
                </a:extLst>
              </p:cNvPr>
              <p:cNvSpPr/>
              <p:nvPr/>
            </p:nvSpPr>
            <p:spPr>
              <a:xfrm>
                <a:off x="1081712" y="2670306"/>
                <a:ext cx="48878" cy="48898"/>
              </a:xfrm>
              <a:custGeom>
                <a:avLst/>
                <a:gdLst/>
                <a:ahLst/>
                <a:cxnLst/>
                <a:rect l="l" t="t" r="r" b="b"/>
                <a:pathLst>
                  <a:path w="2342" h="2343" extrusionOk="0">
                    <a:moveTo>
                      <a:pt x="1170" y="0"/>
                    </a:moveTo>
                    <a:cubicBezTo>
                      <a:pt x="524" y="0"/>
                      <a:pt x="1" y="526"/>
                      <a:pt x="1" y="1171"/>
                    </a:cubicBezTo>
                    <a:cubicBezTo>
                      <a:pt x="1" y="1817"/>
                      <a:pt x="524" y="2342"/>
                      <a:pt x="1170" y="2342"/>
                    </a:cubicBezTo>
                    <a:cubicBezTo>
                      <a:pt x="1816" y="2342"/>
                      <a:pt x="2341" y="1817"/>
                      <a:pt x="2341" y="1171"/>
                    </a:cubicBezTo>
                    <a:cubicBezTo>
                      <a:pt x="2341" y="526"/>
                      <a:pt x="1816" y="0"/>
                      <a:pt x="1170" y="0"/>
                    </a:cubicBezTo>
                    <a:close/>
                  </a:path>
                </a:pathLst>
              </a:custGeom>
              <a:solidFill>
                <a:srgbClr val="0074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400"/>
                <a:endParaRPr sz="1400">
                  <a:solidFill>
                    <a:srgbClr val="007434"/>
                  </a:solidFill>
                  <a:latin typeface="Acumin Variable Concept" panose="020B0304020202020204" pitchFamily="34" charset="0"/>
                </a:endParaRPr>
              </a:p>
            </p:txBody>
          </p:sp>
        </p:grpSp>
        <p:grpSp>
          <p:nvGrpSpPr>
            <p:cNvPr id="48" name="Google Shape;550;p48">
              <a:extLst>
                <a:ext uri="{FF2B5EF4-FFF2-40B4-BE49-F238E27FC236}">
                  <a16:creationId xmlns:a16="http://schemas.microsoft.com/office/drawing/2014/main" id="{30E67CFA-4D90-6FA4-D29A-20DCC90A9B2D}"/>
                </a:ext>
              </a:extLst>
            </p:cNvPr>
            <p:cNvGrpSpPr/>
            <p:nvPr/>
          </p:nvGrpSpPr>
          <p:grpSpPr>
            <a:xfrm>
              <a:off x="846296" y="2450565"/>
              <a:ext cx="407391" cy="407391"/>
              <a:chOff x="1323129" y="2571761"/>
              <a:chExt cx="417024" cy="417024"/>
            </a:xfrm>
            <a:solidFill>
              <a:srgbClr val="0CB358"/>
            </a:solidFill>
          </p:grpSpPr>
          <p:sp>
            <p:nvSpPr>
              <p:cNvPr id="56" name="Google Shape;551;p48">
                <a:extLst>
                  <a:ext uri="{FF2B5EF4-FFF2-40B4-BE49-F238E27FC236}">
                    <a16:creationId xmlns:a16="http://schemas.microsoft.com/office/drawing/2014/main" id="{3D3E1ABD-C35F-D049-DAB4-88EEBD4FA4C8}"/>
                  </a:ext>
                </a:extLst>
              </p:cNvPr>
              <p:cNvSpPr/>
              <p:nvPr/>
            </p:nvSpPr>
            <p:spPr>
              <a:xfrm>
                <a:off x="1385007" y="2719183"/>
                <a:ext cx="73337" cy="219907"/>
              </a:xfrm>
              <a:custGeom>
                <a:avLst/>
                <a:gdLst/>
                <a:ahLst/>
                <a:cxnLst/>
                <a:rect l="l" t="t" r="r" b="b"/>
                <a:pathLst>
                  <a:path w="3514" h="10537" extrusionOk="0">
                    <a:moveTo>
                      <a:pt x="2342" y="1171"/>
                    </a:moveTo>
                    <a:lnTo>
                      <a:pt x="2342" y="9367"/>
                    </a:lnTo>
                    <a:lnTo>
                      <a:pt x="1171" y="9367"/>
                    </a:lnTo>
                    <a:lnTo>
                      <a:pt x="1171" y="1171"/>
                    </a:lnTo>
                    <a:close/>
                    <a:moveTo>
                      <a:pt x="586" y="0"/>
                    </a:moveTo>
                    <a:cubicBezTo>
                      <a:pt x="264" y="0"/>
                      <a:pt x="0" y="262"/>
                      <a:pt x="0" y="586"/>
                    </a:cubicBezTo>
                    <a:lnTo>
                      <a:pt x="0" y="9951"/>
                    </a:lnTo>
                    <a:cubicBezTo>
                      <a:pt x="0" y="10275"/>
                      <a:pt x="264" y="10537"/>
                      <a:pt x="586" y="10537"/>
                    </a:cubicBezTo>
                    <a:lnTo>
                      <a:pt x="2928" y="10537"/>
                    </a:lnTo>
                    <a:cubicBezTo>
                      <a:pt x="3252" y="10537"/>
                      <a:pt x="3514" y="10275"/>
                      <a:pt x="3514" y="9951"/>
                    </a:cubicBezTo>
                    <a:lnTo>
                      <a:pt x="3514" y="586"/>
                    </a:lnTo>
                    <a:cubicBezTo>
                      <a:pt x="3514" y="262"/>
                      <a:pt x="3252" y="0"/>
                      <a:pt x="2928" y="0"/>
                    </a:cubicBezTo>
                    <a:close/>
                  </a:path>
                </a:pathLst>
              </a:custGeom>
              <a:solidFill>
                <a:srgbClr val="0074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400"/>
                <a:endParaRPr sz="1400">
                  <a:solidFill>
                    <a:srgbClr val="007434"/>
                  </a:solidFill>
                  <a:latin typeface="Acumin Variable Concept" panose="020B0304020202020204" pitchFamily="34" charset="0"/>
                </a:endParaRPr>
              </a:p>
            </p:txBody>
          </p:sp>
          <p:sp>
            <p:nvSpPr>
              <p:cNvPr id="57" name="Google Shape;552;p48">
                <a:extLst>
                  <a:ext uri="{FF2B5EF4-FFF2-40B4-BE49-F238E27FC236}">
                    <a16:creationId xmlns:a16="http://schemas.microsoft.com/office/drawing/2014/main" id="{D88DA110-609C-C287-E1F7-60DD23AB5A65}"/>
                  </a:ext>
                </a:extLst>
              </p:cNvPr>
              <p:cNvSpPr/>
              <p:nvPr/>
            </p:nvSpPr>
            <p:spPr>
              <a:xfrm>
                <a:off x="1385007" y="2621430"/>
                <a:ext cx="73337" cy="73337"/>
              </a:xfrm>
              <a:custGeom>
                <a:avLst/>
                <a:gdLst/>
                <a:ahLst/>
                <a:cxnLst/>
                <a:rect l="l" t="t" r="r" b="b"/>
                <a:pathLst>
                  <a:path w="3514" h="3514" extrusionOk="0">
                    <a:moveTo>
                      <a:pt x="1757" y="1171"/>
                    </a:moveTo>
                    <a:cubicBezTo>
                      <a:pt x="2081" y="1171"/>
                      <a:pt x="2342" y="1435"/>
                      <a:pt x="2342" y="1757"/>
                    </a:cubicBezTo>
                    <a:cubicBezTo>
                      <a:pt x="2342" y="2080"/>
                      <a:pt x="2081" y="2342"/>
                      <a:pt x="1757" y="2342"/>
                    </a:cubicBezTo>
                    <a:cubicBezTo>
                      <a:pt x="1435" y="2342"/>
                      <a:pt x="1171" y="2080"/>
                      <a:pt x="1171" y="1757"/>
                    </a:cubicBezTo>
                    <a:cubicBezTo>
                      <a:pt x="1171" y="1435"/>
                      <a:pt x="1435" y="1171"/>
                      <a:pt x="1757" y="1171"/>
                    </a:cubicBezTo>
                    <a:close/>
                    <a:moveTo>
                      <a:pt x="1757" y="0"/>
                    </a:moveTo>
                    <a:cubicBezTo>
                      <a:pt x="789" y="0"/>
                      <a:pt x="0" y="789"/>
                      <a:pt x="0" y="1757"/>
                    </a:cubicBezTo>
                    <a:cubicBezTo>
                      <a:pt x="0" y="2726"/>
                      <a:pt x="789" y="3513"/>
                      <a:pt x="1757" y="3513"/>
                    </a:cubicBezTo>
                    <a:cubicBezTo>
                      <a:pt x="2726" y="3513"/>
                      <a:pt x="3514" y="2726"/>
                      <a:pt x="3514" y="1757"/>
                    </a:cubicBezTo>
                    <a:cubicBezTo>
                      <a:pt x="3514" y="789"/>
                      <a:pt x="2726" y="0"/>
                      <a:pt x="1757" y="0"/>
                    </a:cubicBezTo>
                    <a:close/>
                  </a:path>
                </a:pathLst>
              </a:custGeom>
              <a:solidFill>
                <a:srgbClr val="0074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400"/>
                <a:endParaRPr sz="1400">
                  <a:solidFill>
                    <a:srgbClr val="007434"/>
                  </a:solidFill>
                  <a:latin typeface="Acumin Variable Concept" panose="020B0304020202020204" pitchFamily="34" charset="0"/>
                </a:endParaRPr>
              </a:p>
            </p:txBody>
          </p:sp>
          <p:sp>
            <p:nvSpPr>
              <p:cNvPr id="58" name="Google Shape;553;p48">
                <a:extLst>
                  <a:ext uri="{FF2B5EF4-FFF2-40B4-BE49-F238E27FC236}">
                    <a16:creationId xmlns:a16="http://schemas.microsoft.com/office/drawing/2014/main" id="{A3531055-4662-8EFD-3CB4-E391AB90DC11}"/>
                  </a:ext>
                </a:extLst>
              </p:cNvPr>
              <p:cNvSpPr/>
              <p:nvPr/>
            </p:nvSpPr>
            <p:spPr>
              <a:xfrm>
                <a:off x="1482759" y="2718786"/>
                <a:ext cx="195510" cy="220304"/>
              </a:xfrm>
              <a:custGeom>
                <a:avLst/>
                <a:gdLst/>
                <a:ahLst/>
                <a:cxnLst/>
                <a:rect l="l" t="t" r="r" b="b"/>
                <a:pathLst>
                  <a:path w="9368" h="10556" extrusionOk="0">
                    <a:moveTo>
                      <a:pt x="5559" y="1173"/>
                    </a:moveTo>
                    <a:cubicBezTo>
                      <a:pt x="5720" y="1173"/>
                      <a:pt x="5883" y="1186"/>
                      <a:pt x="6044" y="1212"/>
                    </a:cubicBezTo>
                    <a:cubicBezTo>
                      <a:pt x="7422" y="1435"/>
                      <a:pt x="8196" y="2535"/>
                      <a:pt x="8196" y="3669"/>
                    </a:cubicBezTo>
                    <a:lnTo>
                      <a:pt x="8196" y="9386"/>
                    </a:lnTo>
                    <a:lnTo>
                      <a:pt x="7025" y="9386"/>
                    </a:lnTo>
                    <a:lnTo>
                      <a:pt x="7025" y="4702"/>
                    </a:lnTo>
                    <a:cubicBezTo>
                      <a:pt x="7025" y="3411"/>
                      <a:pt x="5975" y="2360"/>
                      <a:pt x="4683" y="2360"/>
                    </a:cubicBezTo>
                    <a:cubicBezTo>
                      <a:pt x="3392" y="2360"/>
                      <a:pt x="2341" y="3411"/>
                      <a:pt x="2341" y="4702"/>
                    </a:cubicBezTo>
                    <a:lnTo>
                      <a:pt x="2341" y="9386"/>
                    </a:lnTo>
                    <a:lnTo>
                      <a:pt x="1170" y="9386"/>
                    </a:lnTo>
                    <a:lnTo>
                      <a:pt x="1170" y="1190"/>
                    </a:lnTo>
                    <a:lnTo>
                      <a:pt x="2341" y="1190"/>
                    </a:lnTo>
                    <a:lnTo>
                      <a:pt x="2341" y="1776"/>
                    </a:lnTo>
                    <a:cubicBezTo>
                      <a:pt x="2341" y="2011"/>
                      <a:pt x="2484" y="2225"/>
                      <a:pt x="2704" y="2316"/>
                    </a:cubicBezTo>
                    <a:cubicBezTo>
                      <a:pt x="2776" y="2346"/>
                      <a:pt x="2852" y="2361"/>
                      <a:pt x="2928" y="2361"/>
                    </a:cubicBezTo>
                    <a:cubicBezTo>
                      <a:pt x="3080" y="2361"/>
                      <a:pt x="3229" y="2301"/>
                      <a:pt x="3341" y="2190"/>
                    </a:cubicBezTo>
                    <a:lnTo>
                      <a:pt x="3615" y="1916"/>
                    </a:lnTo>
                    <a:cubicBezTo>
                      <a:pt x="4086" y="1443"/>
                      <a:pt x="4813" y="1173"/>
                      <a:pt x="5559" y="1173"/>
                    </a:cubicBezTo>
                    <a:close/>
                    <a:moveTo>
                      <a:pt x="5553" y="0"/>
                    </a:moveTo>
                    <a:cubicBezTo>
                      <a:pt x="4823" y="0"/>
                      <a:pt x="4110" y="189"/>
                      <a:pt x="3509" y="536"/>
                    </a:cubicBezTo>
                    <a:cubicBezTo>
                      <a:pt x="3475" y="246"/>
                      <a:pt x="3227" y="19"/>
                      <a:pt x="2927" y="19"/>
                    </a:cubicBezTo>
                    <a:lnTo>
                      <a:pt x="586" y="19"/>
                    </a:lnTo>
                    <a:cubicBezTo>
                      <a:pt x="262" y="19"/>
                      <a:pt x="1" y="281"/>
                      <a:pt x="1" y="605"/>
                    </a:cubicBezTo>
                    <a:lnTo>
                      <a:pt x="1" y="9970"/>
                    </a:lnTo>
                    <a:cubicBezTo>
                      <a:pt x="1" y="10294"/>
                      <a:pt x="262" y="10556"/>
                      <a:pt x="586" y="10556"/>
                    </a:cubicBezTo>
                    <a:lnTo>
                      <a:pt x="2927" y="10556"/>
                    </a:lnTo>
                    <a:cubicBezTo>
                      <a:pt x="3250" y="10556"/>
                      <a:pt x="3512" y="10294"/>
                      <a:pt x="3512" y="9970"/>
                    </a:cubicBezTo>
                    <a:lnTo>
                      <a:pt x="3512" y="4702"/>
                    </a:lnTo>
                    <a:cubicBezTo>
                      <a:pt x="3512" y="4056"/>
                      <a:pt x="4038" y="3531"/>
                      <a:pt x="4683" y="3531"/>
                    </a:cubicBezTo>
                    <a:cubicBezTo>
                      <a:pt x="5329" y="3531"/>
                      <a:pt x="5854" y="4056"/>
                      <a:pt x="5854" y="4702"/>
                    </a:cubicBezTo>
                    <a:lnTo>
                      <a:pt x="5854" y="9970"/>
                    </a:lnTo>
                    <a:cubicBezTo>
                      <a:pt x="5854" y="10294"/>
                      <a:pt x="6116" y="10556"/>
                      <a:pt x="6440" y="10556"/>
                    </a:cubicBezTo>
                    <a:lnTo>
                      <a:pt x="8782" y="10556"/>
                    </a:lnTo>
                    <a:cubicBezTo>
                      <a:pt x="9104" y="10556"/>
                      <a:pt x="9368" y="10294"/>
                      <a:pt x="9368" y="9970"/>
                    </a:cubicBezTo>
                    <a:lnTo>
                      <a:pt x="9368" y="3669"/>
                    </a:lnTo>
                    <a:cubicBezTo>
                      <a:pt x="9368" y="1921"/>
                      <a:pt x="8131" y="364"/>
                      <a:pt x="6231" y="55"/>
                    </a:cubicBezTo>
                    <a:cubicBezTo>
                      <a:pt x="6005" y="18"/>
                      <a:pt x="5779" y="0"/>
                      <a:pt x="5553" y="0"/>
                    </a:cubicBezTo>
                    <a:close/>
                  </a:path>
                </a:pathLst>
              </a:custGeom>
              <a:solidFill>
                <a:srgbClr val="0074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400"/>
                <a:endParaRPr sz="1400">
                  <a:solidFill>
                    <a:srgbClr val="007434"/>
                  </a:solidFill>
                  <a:latin typeface="Acumin Variable Concept" panose="020B0304020202020204" pitchFamily="34" charset="0"/>
                </a:endParaRPr>
              </a:p>
            </p:txBody>
          </p:sp>
          <p:sp>
            <p:nvSpPr>
              <p:cNvPr id="59" name="Google Shape;554;p48">
                <a:extLst>
                  <a:ext uri="{FF2B5EF4-FFF2-40B4-BE49-F238E27FC236}">
                    <a16:creationId xmlns:a16="http://schemas.microsoft.com/office/drawing/2014/main" id="{6FD759A5-72DB-737A-E4AA-532CE775411E}"/>
                  </a:ext>
                </a:extLst>
              </p:cNvPr>
              <p:cNvSpPr/>
              <p:nvPr/>
            </p:nvSpPr>
            <p:spPr>
              <a:xfrm>
                <a:off x="1323129" y="2571761"/>
                <a:ext cx="417024" cy="417024"/>
              </a:xfrm>
              <a:custGeom>
                <a:avLst/>
                <a:gdLst/>
                <a:ahLst/>
                <a:cxnLst/>
                <a:rect l="l" t="t" r="r" b="b"/>
                <a:pathLst>
                  <a:path w="19982" h="19982" extrusionOk="0">
                    <a:moveTo>
                      <a:pt x="17015" y="1170"/>
                    </a:moveTo>
                    <a:cubicBezTo>
                      <a:pt x="17989" y="1170"/>
                      <a:pt x="18810" y="1993"/>
                      <a:pt x="18810" y="2966"/>
                    </a:cubicBezTo>
                    <a:lnTo>
                      <a:pt x="18810" y="17015"/>
                    </a:lnTo>
                    <a:cubicBezTo>
                      <a:pt x="18810" y="17990"/>
                      <a:pt x="17989" y="18811"/>
                      <a:pt x="17015" y="18811"/>
                    </a:cubicBezTo>
                    <a:lnTo>
                      <a:pt x="2965" y="18811"/>
                    </a:lnTo>
                    <a:cubicBezTo>
                      <a:pt x="1992" y="18811"/>
                      <a:pt x="1170" y="17990"/>
                      <a:pt x="1170" y="17015"/>
                    </a:cubicBezTo>
                    <a:lnTo>
                      <a:pt x="1170" y="2966"/>
                    </a:lnTo>
                    <a:cubicBezTo>
                      <a:pt x="1170" y="1993"/>
                      <a:pt x="1992" y="1170"/>
                      <a:pt x="2965" y="1170"/>
                    </a:cubicBezTo>
                    <a:close/>
                    <a:moveTo>
                      <a:pt x="2965" y="1"/>
                    </a:moveTo>
                    <a:cubicBezTo>
                      <a:pt x="1347" y="1"/>
                      <a:pt x="0" y="1349"/>
                      <a:pt x="0" y="2966"/>
                    </a:cubicBezTo>
                    <a:lnTo>
                      <a:pt x="0" y="17015"/>
                    </a:lnTo>
                    <a:cubicBezTo>
                      <a:pt x="0" y="18635"/>
                      <a:pt x="1348" y="19982"/>
                      <a:pt x="2965" y="19982"/>
                    </a:cubicBezTo>
                    <a:lnTo>
                      <a:pt x="17017" y="19982"/>
                    </a:lnTo>
                    <a:cubicBezTo>
                      <a:pt x="18635" y="19982"/>
                      <a:pt x="19981" y="18634"/>
                      <a:pt x="19981" y="17015"/>
                    </a:cubicBezTo>
                    <a:lnTo>
                      <a:pt x="19981" y="2966"/>
                    </a:lnTo>
                    <a:cubicBezTo>
                      <a:pt x="19981" y="1347"/>
                      <a:pt x="18633" y="1"/>
                      <a:pt x="17017" y="1"/>
                    </a:cubicBezTo>
                    <a:close/>
                  </a:path>
                </a:pathLst>
              </a:custGeom>
              <a:solidFill>
                <a:srgbClr val="0074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400"/>
                <a:endParaRPr sz="1400" dirty="0">
                  <a:solidFill>
                    <a:srgbClr val="007434"/>
                  </a:solidFill>
                  <a:latin typeface="Acumin Variable Concept" panose="020B0304020202020204" pitchFamily="34" charset="0"/>
                </a:endParaRP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38DF54-D894-48CA-1653-ED9284DD11E8}"/>
                </a:ext>
              </a:extLst>
            </p:cNvPr>
            <p:cNvSpPr txBox="1"/>
            <p:nvPr/>
          </p:nvSpPr>
          <p:spPr>
            <a:xfrm>
              <a:off x="1347951" y="2998005"/>
              <a:ext cx="4658582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b="1" dirty="0">
                  <a:solidFill>
                    <a:srgbClr val="007434"/>
                  </a:solidFill>
                  <a:latin typeface="Century Gothic" panose="020B0502020202020204" pitchFamily="34" charset="0"/>
                  <a:cs typeface="Cairo" panose="020B0604020202020204" charset="-78"/>
                </a:rPr>
                <a:t>Information Technology Association of Nigeria ITAN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382BB5A-1007-35B6-0C82-C3FB8CDB540A}"/>
                </a:ext>
              </a:extLst>
            </p:cNvPr>
            <p:cNvSpPr txBox="1"/>
            <p:nvPr/>
          </p:nvSpPr>
          <p:spPr>
            <a:xfrm>
              <a:off x="1304667" y="3467452"/>
              <a:ext cx="1805405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b="1" dirty="0">
                  <a:solidFill>
                    <a:srgbClr val="007434"/>
                  </a:solidFill>
                  <a:latin typeface="Century Gothic" panose="020B0502020202020204" pitchFamily="34" charset="0"/>
                  <a:cs typeface="Cairo" panose="020B0604020202020204" charset="-78"/>
                </a:rPr>
                <a:t>@</a:t>
              </a:r>
              <a:r>
                <a:rPr lang="en-US" sz="1400" b="1" dirty="0" err="1">
                  <a:solidFill>
                    <a:srgbClr val="007434"/>
                  </a:solidFill>
                  <a:latin typeface="Century Gothic" panose="020B0502020202020204" pitchFamily="34" charset="0"/>
                  <a:cs typeface="Cairo" panose="020B0604020202020204" charset="-78"/>
                </a:rPr>
                <a:t>itannigeria</a:t>
              </a:r>
              <a:endParaRPr lang="en-US" sz="1400" b="1" dirty="0">
                <a:solidFill>
                  <a:srgbClr val="007434"/>
                </a:solidFill>
                <a:latin typeface="Century Gothic" panose="020B0502020202020204" pitchFamily="34" charset="0"/>
                <a:cs typeface="Cairo" panose="020B0604020202020204" charset="-78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EB4868C-F940-283C-7BC1-6673BB2C8432}"/>
                </a:ext>
              </a:extLst>
            </p:cNvPr>
            <p:cNvSpPr txBox="1"/>
            <p:nvPr/>
          </p:nvSpPr>
          <p:spPr>
            <a:xfrm>
              <a:off x="1347951" y="2550201"/>
              <a:ext cx="6741133" cy="29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1400" b="1" dirty="0">
                  <a:solidFill>
                    <a:srgbClr val="007434"/>
                  </a:solidFill>
                  <a:latin typeface="Century Gothic" panose="020B0502020202020204" pitchFamily="34" charset="0"/>
                  <a:cs typeface="Cairo" panose="020B0604020202020204" charset="-78"/>
                </a:rPr>
                <a:t>Information Technology (Industry) Association of Nigeria (ITAN)</a:t>
              </a:r>
            </a:p>
          </p:txBody>
        </p:sp>
        <p:sp>
          <p:nvSpPr>
            <p:cNvPr id="52" name="Google Shape;8324;p61">
              <a:extLst>
                <a:ext uri="{FF2B5EF4-FFF2-40B4-BE49-F238E27FC236}">
                  <a16:creationId xmlns:a16="http://schemas.microsoft.com/office/drawing/2014/main" id="{1F723470-9ACD-2CC3-B1B5-831942D33129}"/>
                </a:ext>
              </a:extLst>
            </p:cNvPr>
            <p:cNvSpPr/>
            <p:nvPr/>
          </p:nvSpPr>
          <p:spPr>
            <a:xfrm>
              <a:off x="846296" y="1698290"/>
              <a:ext cx="406998" cy="266410"/>
            </a:xfrm>
            <a:custGeom>
              <a:avLst/>
              <a:gdLst/>
              <a:ahLst/>
              <a:cxnLst/>
              <a:rect l="l" t="t" r="r" b="b"/>
              <a:pathLst>
                <a:path w="19325" h="12456" extrusionOk="0">
                  <a:moveTo>
                    <a:pt x="17057" y="1133"/>
                  </a:moveTo>
                  <a:lnTo>
                    <a:pt x="9662" y="6652"/>
                  </a:lnTo>
                  <a:lnTo>
                    <a:pt x="2268" y="1133"/>
                  </a:lnTo>
                  <a:close/>
                  <a:moveTo>
                    <a:pt x="18192" y="1697"/>
                  </a:moveTo>
                  <a:lnTo>
                    <a:pt x="18192" y="10756"/>
                  </a:lnTo>
                  <a:cubicBezTo>
                    <a:pt x="18192" y="11070"/>
                    <a:pt x="17939" y="11323"/>
                    <a:pt x="17628" y="11323"/>
                  </a:cubicBezTo>
                  <a:lnTo>
                    <a:pt x="1700" y="11323"/>
                  </a:lnTo>
                  <a:cubicBezTo>
                    <a:pt x="1386" y="11323"/>
                    <a:pt x="1132" y="11070"/>
                    <a:pt x="1132" y="10756"/>
                  </a:cubicBezTo>
                  <a:lnTo>
                    <a:pt x="1132" y="1697"/>
                  </a:lnTo>
                  <a:lnTo>
                    <a:pt x="9324" y="7812"/>
                  </a:lnTo>
                  <a:cubicBezTo>
                    <a:pt x="9424" y="7887"/>
                    <a:pt x="9543" y="7925"/>
                    <a:pt x="9663" y="7925"/>
                  </a:cubicBezTo>
                  <a:cubicBezTo>
                    <a:pt x="9782" y="7925"/>
                    <a:pt x="9902" y="7887"/>
                    <a:pt x="10004" y="7812"/>
                  </a:cubicBezTo>
                  <a:lnTo>
                    <a:pt x="18192" y="1697"/>
                  </a:lnTo>
                  <a:close/>
                  <a:moveTo>
                    <a:pt x="1688" y="0"/>
                  </a:moveTo>
                  <a:cubicBezTo>
                    <a:pt x="1287" y="0"/>
                    <a:pt x="900" y="145"/>
                    <a:pt x="598" y="405"/>
                  </a:cubicBezTo>
                  <a:cubicBezTo>
                    <a:pt x="583" y="417"/>
                    <a:pt x="571" y="429"/>
                    <a:pt x="556" y="444"/>
                  </a:cubicBezTo>
                  <a:cubicBezTo>
                    <a:pt x="202" y="764"/>
                    <a:pt x="0" y="1220"/>
                    <a:pt x="0" y="1697"/>
                  </a:cubicBezTo>
                  <a:lnTo>
                    <a:pt x="0" y="10756"/>
                  </a:lnTo>
                  <a:cubicBezTo>
                    <a:pt x="0" y="11695"/>
                    <a:pt x="761" y="12453"/>
                    <a:pt x="1700" y="12456"/>
                  </a:cubicBezTo>
                  <a:lnTo>
                    <a:pt x="17628" y="12456"/>
                  </a:lnTo>
                  <a:cubicBezTo>
                    <a:pt x="18564" y="12453"/>
                    <a:pt x="19325" y="11695"/>
                    <a:pt x="19325" y="10756"/>
                  </a:cubicBezTo>
                  <a:lnTo>
                    <a:pt x="19325" y="1697"/>
                  </a:lnTo>
                  <a:cubicBezTo>
                    <a:pt x="19325" y="1220"/>
                    <a:pt x="19122" y="764"/>
                    <a:pt x="18769" y="441"/>
                  </a:cubicBezTo>
                  <a:cubicBezTo>
                    <a:pt x="18757" y="429"/>
                    <a:pt x="18742" y="417"/>
                    <a:pt x="18727" y="405"/>
                  </a:cubicBezTo>
                  <a:cubicBezTo>
                    <a:pt x="18422" y="145"/>
                    <a:pt x="18037" y="0"/>
                    <a:pt x="17640" y="0"/>
                  </a:cubicBezTo>
                  <a:cubicBezTo>
                    <a:pt x="17636" y="0"/>
                    <a:pt x="17632" y="0"/>
                    <a:pt x="17628" y="1"/>
                  </a:cubicBezTo>
                  <a:lnTo>
                    <a:pt x="1700" y="1"/>
                  </a:lnTo>
                  <a:cubicBezTo>
                    <a:pt x="1696" y="0"/>
                    <a:pt x="1692" y="0"/>
                    <a:pt x="1688" y="0"/>
                  </a:cubicBezTo>
                  <a:close/>
                </a:path>
              </a:pathLst>
            </a:custGeom>
            <a:solidFill>
              <a:srgbClr val="0074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/>
              <a:endParaRPr sz="1400" dirty="0">
                <a:solidFill>
                  <a:srgbClr val="007434"/>
                </a:solidFill>
                <a:latin typeface="Acumin Variable Concept" panose="020B0304020202020204" pitchFamily="34" charset="0"/>
              </a:endParaRPr>
            </a:p>
          </p:txBody>
        </p:sp>
        <p:sp>
          <p:nvSpPr>
            <p:cNvPr id="53" name="Google Shape;8325;p61">
              <a:extLst>
                <a:ext uri="{FF2B5EF4-FFF2-40B4-BE49-F238E27FC236}">
                  <a16:creationId xmlns:a16="http://schemas.microsoft.com/office/drawing/2014/main" id="{81B9D4AE-7BFE-53D9-AF02-64DB1F81D416}"/>
                </a:ext>
              </a:extLst>
            </p:cNvPr>
            <p:cNvSpPr/>
            <p:nvPr/>
          </p:nvSpPr>
          <p:spPr>
            <a:xfrm>
              <a:off x="846296" y="2040386"/>
              <a:ext cx="398964" cy="320527"/>
            </a:xfrm>
            <a:custGeom>
              <a:avLst/>
              <a:gdLst/>
              <a:ahLst/>
              <a:cxnLst/>
              <a:rect l="l" t="t" r="r" b="b"/>
              <a:pathLst>
                <a:path w="20089" h="19323" extrusionOk="0">
                  <a:moveTo>
                    <a:pt x="4477" y="1134"/>
                  </a:moveTo>
                  <a:cubicBezTo>
                    <a:pt x="4624" y="1134"/>
                    <a:pt x="4765" y="1194"/>
                    <a:pt x="4868" y="1300"/>
                  </a:cubicBezTo>
                  <a:lnTo>
                    <a:pt x="7268" y="3694"/>
                  </a:lnTo>
                  <a:cubicBezTo>
                    <a:pt x="7489" y="3915"/>
                    <a:pt x="7489" y="4271"/>
                    <a:pt x="7268" y="4494"/>
                  </a:cubicBezTo>
                  <a:lnTo>
                    <a:pt x="6870" y="4893"/>
                  </a:lnTo>
                  <a:lnTo>
                    <a:pt x="3669" y="1692"/>
                  </a:lnTo>
                  <a:lnTo>
                    <a:pt x="4068" y="1300"/>
                  </a:lnTo>
                  <a:cubicBezTo>
                    <a:pt x="4173" y="1191"/>
                    <a:pt x="4315" y="1134"/>
                    <a:pt x="4466" y="1134"/>
                  </a:cubicBezTo>
                  <a:cubicBezTo>
                    <a:pt x="4470" y="1134"/>
                    <a:pt x="4473" y="1134"/>
                    <a:pt x="4477" y="1134"/>
                  </a:cubicBezTo>
                  <a:close/>
                  <a:moveTo>
                    <a:pt x="15822" y="12484"/>
                  </a:moveTo>
                  <a:cubicBezTo>
                    <a:pt x="15973" y="12484"/>
                    <a:pt x="16118" y="12544"/>
                    <a:pt x="16224" y="12650"/>
                  </a:cubicBezTo>
                  <a:lnTo>
                    <a:pt x="18624" y="15053"/>
                  </a:lnTo>
                  <a:cubicBezTo>
                    <a:pt x="18845" y="15274"/>
                    <a:pt x="18845" y="15633"/>
                    <a:pt x="18624" y="15854"/>
                  </a:cubicBezTo>
                  <a:lnTo>
                    <a:pt x="18226" y="16255"/>
                  </a:lnTo>
                  <a:lnTo>
                    <a:pt x="15022" y="13051"/>
                  </a:lnTo>
                  <a:lnTo>
                    <a:pt x="15421" y="12650"/>
                  </a:lnTo>
                  <a:cubicBezTo>
                    <a:pt x="15526" y="12544"/>
                    <a:pt x="15671" y="12484"/>
                    <a:pt x="15822" y="12484"/>
                  </a:cubicBezTo>
                  <a:close/>
                  <a:moveTo>
                    <a:pt x="2881" y="2508"/>
                  </a:moveTo>
                  <a:lnTo>
                    <a:pt x="6073" y="5699"/>
                  </a:lnTo>
                  <a:cubicBezTo>
                    <a:pt x="5227" y="6656"/>
                    <a:pt x="5275" y="8103"/>
                    <a:pt x="6175" y="9005"/>
                  </a:cubicBezTo>
                  <a:lnTo>
                    <a:pt x="10910" y="13743"/>
                  </a:lnTo>
                  <a:cubicBezTo>
                    <a:pt x="11379" y="14214"/>
                    <a:pt x="11998" y="14451"/>
                    <a:pt x="12618" y="14451"/>
                  </a:cubicBezTo>
                  <a:cubicBezTo>
                    <a:pt x="13188" y="14451"/>
                    <a:pt x="13758" y="14252"/>
                    <a:pt x="14216" y="13849"/>
                  </a:cubicBezTo>
                  <a:lnTo>
                    <a:pt x="17408" y="17040"/>
                  </a:lnTo>
                  <a:cubicBezTo>
                    <a:pt x="16480" y="17810"/>
                    <a:pt x="15350" y="18190"/>
                    <a:pt x="14222" y="18190"/>
                  </a:cubicBezTo>
                  <a:cubicBezTo>
                    <a:pt x="12939" y="18190"/>
                    <a:pt x="11660" y="17697"/>
                    <a:pt x="10689" y="16726"/>
                  </a:cubicBezTo>
                  <a:lnTo>
                    <a:pt x="10692" y="16726"/>
                  </a:lnTo>
                  <a:lnTo>
                    <a:pt x="3192" y="9226"/>
                  </a:lnTo>
                  <a:cubicBezTo>
                    <a:pt x="1371" y="7402"/>
                    <a:pt x="1235" y="4491"/>
                    <a:pt x="2881" y="2508"/>
                  </a:cubicBezTo>
                  <a:close/>
                  <a:moveTo>
                    <a:pt x="4468" y="1"/>
                  </a:moveTo>
                  <a:cubicBezTo>
                    <a:pt x="4034" y="1"/>
                    <a:pt x="3600" y="166"/>
                    <a:pt x="3267" y="497"/>
                  </a:cubicBezTo>
                  <a:lnTo>
                    <a:pt x="2473" y="1285"/>
                  </a:lnTo>
                  <a:lnTo>
                    <a:pt x="2464" y="1294"/>
                  </a:lnTo>
                  <a:lnTo>
                    <a:pt x="2458" y="1300"/>
                  </a:lnTo>
                  <a:lnTo>
                    <a:pt x="2392" y="1366"/>
                  </a:lnTo>
                  <a:cubicBezTo>
                    <a:pt x="0" y="3758"/>
                    <a:pt x="0" y="7635"/>
                    <a:pt x="2392" y="10026"/>
                  </a:cubicBezTo>
                  <a:lnTo>
                    <a:pt x="9889" y="17529"/>
                  </a:lnTo>
                  <a:cubicBezTo>
                    <a:pt x="11086" y="18725"/>
                    <a:pt x="12654" y="19323"/>
                    <a:pt x="14222" y="19323"/>
                  </a:cubicBezTo>
                  <a:cubicBezTo>
                    <a:pt x="15789" y="19323"/>
                    <a:pt x="17356" y="18725"/>
                    <a:pt x="18552" y="17529"/>
                  </a:cubicBezTo>
                  <a:lnTo>
                    <a:pt x="18624" y="17457"/>
                  </a:lnTo>
                  <a:lnTo>
                    <a:pt x="19425" y="16657"/>
                  </a:lnTo>
                  <a:cubicBezTo>
                    <a:pt x="20089" y="15992"/>
                    <a:pt x="20089" y="14917"/>
                    <a:pt x="19425" y="14253"/>
                  </a:cubicBezTo>
                  <a:lnTo>
                    <a:pt x="17024" y="11850"/>
                  </a:lnTo>
                  <a:cubicBezTo>
                    <a:pt x="16692" y="11518"/>
                    <a:pt x="16257" y="11352"/>
                    <a:pt x="15822" y="11352"/>
                  </a:cubicBezTo>
                  <a:cubicBezTo>
                    <a:pt x="15388" y="11352"/>
                    <a:pt x="14953" y="11518"/>
                    <a:pt x="14621" y="11850"/>
                  </a:cubicBezTo>
                  <a:lnTo>
                    <a:pt x="13820" y="12650"/>
                  </a:lnTo>
                  <a:lnTo>
                    <a:pt x="13531" y="12943"/>
                  </a:lnTo>
                  <a:cubicBezTo>
                    <a:pt x="13278" y="13193"/>
                    <a:pt x="12949" y="13319"/>
                    <a:pt x="12620" y="13319"/>
                  </a:cubicBezTo>
                  <a:cubicBezTo>
                    <a:pt x="12291" y="13319"/>
                    <a:pt x="11962" y="13193"/>
                    <a:pt x="11710" y="12943"/>
                  </a:cubicBezTo>
                  <a:lnTo>
                    <a:pt x="6978" y="8205"/>
                  </a:lnTo>
                  <a:cubicBezTo>
                    <a:pt x="6474" y="7704"/>
                    <a:pt x="6474" y="6889"/>
                    <a:pt x="6978" y="6385"/>
                  </a:cubicBezTo>
                  <a:lnTo>
                    <a:pt x="7268" y="6095"/>
                  </a:lnTo>
                  <a:lnTo>
                    <a:pt x="8068" y="5294"/>
                  </a:lnTo>
                  <a:cubicBezTo>
                    <a:pt x="8733" y="4630"/>
                    <a:pt x="8733" y="3555"/>
                    <a:pt x="8068" y="2891"/>
                  </a:cubicBezTo>
                  <a:lnTo>
                    <a:pt x="5668" y="497"/>
                  </a:lnTo>
                  <a:cubicBezTo>
                    <a:pt x="5336" y="166"/>
                    <a:pt x="4902" y="1"/>
                    <a:pt x="4468" y="1"/>
                  </a:cubicBezTo>
                  <a:close/>
                </a:path>
              </a:pathLst>
            </a:custGeom>
            <a:solidFill>
              <a:srgbClr val="0074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/>
              <a:endParaRPr sz="1400" dirty="0">
                <a:solidFill>
                  <a:srgbClr val="007434"/>
                </a:solidFill>
                <a:latin typeface="Acumin Variable Concept" panose="020B030402020202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8FC2281-061C-B884-A2A3-CF1B32991411}"/>
                </a:ext>
              </a:extLst>
            </p:cNvPr>
            <p:cNvSpPr/>
            <p:nvPr/>
          </p:nvSpPr>
          <p:spPr>
            <a:xfrm>
              <a:off x="1216305" y="2104428"/>
              <a:ext cx="3839707" cy="248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0330" defTabSz="914400">
                <a:lnSpc>
                  <a:spcPts val="1250"/>
                </a:lnSpc>
              </a:pPr>
              <a:r>
                <a:rPr lang="en-US" sz="1400" b="1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  <a:cs typeface="Cairo" panose="020B0604020202020204" charset="-78"/>
                </a:rPr>
                <a:t>+234-802-3608653</a:t>
              </a:r>
              <a:r>
                <a:rPr lang="en-US" sz="1400" b="1" spc="45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  <a:cs typeface="Cairo" panose="020B0604020202020204" charset="-78"/>
                </a:rPr>
                <a:t> </a:t>
              </a:r>
              <a:r>
                <a:rPr lang="en-US" sz="1400" b="1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  <a:cs typeface="Cairo" panose="020B0604020202020204" charset="-78"/>
                </a:rPr>
                <a:t>|</a:t>
              </a:r>
              <a:r>
                <a:rPr lang="en-US" sz="1400" b="1" spc="65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  <a:cs typeface="Cairo" panose="020B0604020202020204" charset="-78"/>
                </a:rPr>
                <a:t> </a:t>
              </a:r>
              <a:r>
                <a:rPr lang="en-US" sz="1400" b="1" spc="-10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  <a:cs typeface="Cairo" panose="020B0604020202020204" charset="-78"/>
                </a:rPr>
                <a:t>+234-802-3041367</a:t>
              </a:r>
              <a:endParaRPr lang="en-US" sz="1400" b="1" dirty="0">
                <a:solidFill>
                  <a:srgbClr val="007434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3DFDA99-A5FB-51E2-889F-F7DC116EBFCC}"/>
                </a:ext>
              </a:extLst>
            </p:cNvPr>
            <p:cNvSpPr/>
            <p:nvPr/>
          </p:nvSpPr>
          <p:spPr>
            <a:xfrm>
              <a:off x="1347951" y="1654787"/>
              <a:ext cx="3251789" cy="2950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en-US" sz="1400" u="sng" spc="-10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info@itan.org.ng</a:t>
              </a:r>
              <a:r>
                <a:rPr lang="en-US" sz="1400" spc="-55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 </a:t>
              </a:r>
              <a:r>
                <a:rPr lang="en-US" sz="1400" spc="-10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|</a:t>
              </a:r>
              <a:r>
                <a:rPr lang="en-US" sz="1400" spc="-175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 </a:t>
              </a:r>
              <a:r>
                <a:rPr lang="en-US" sz="1400" u="sng" spc="-10" dirty="0">
                  <a:solidFill>
                    <a:srgbClr val="007434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www.itan.org.ng</a:t>
              </a:r>
              <a:endParaRPr lang="en-US" sz="1400" dirty="0">
                <a:solidFill>
                  <a:srgbClr val="007434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49550B50-8359-42B0-4B33-A535DA57D8B4}"/>
              </a:ext>
            </a:extLst>
          </p:cNvPr>
          <p:cNvSpPr/>
          <p:nvPr/>
        </p:nvSpPr>
        <p:spPr>
          <a:xfrm>
            <a:off x="4709652" y="5220010"/>
            <a:ext cx="5063675" cy="545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330" defTabSz="914400">
              <a:spcBef>
                <a:spcPts val="295"/>
              </a:spcBef>
            </a:pPr>
            <a:r>
              <a:rPr lang="en-US" sz="1400" b="1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33,</a:t>
            </a:r>
            <a:r>
              <a:rPr lang="en-US" sz="1400" b="1" spc="-20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 </a:t>
            </a:r>
            <a:r>
              <a:rPr lang="en-US" sz="1400" b="1" dirty="0" err="1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Oyinkan</a:t>
            </a:r>
            <a:r>
              <a:rPr lang="en-US" sz="1400" b="1" spc="-15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 </a:t>
            </a:r>
            <a:r>
              <a:rPr lang="en-US" sz="1400" b="1" dirty="0" err="1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Abayomi</a:t>
            </a:r>
            <a:r>
              <a:rPr lang="en-US" sz="1400" b="1" spc="-20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 </a:t>
            </a:r>
            <a:r>
              <a:rPr lang="en-US" sz="1400" b="1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Drive,</a:t>
            </a:r>
            <a:r>
              <a:rPr lang="en-US" sz="1400" b="1" spc="-45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 </a:t>
            </a:r>
            <a:r>
              <a:rPr lang="en-US" sz="1400" b="1" dirty="0" err="1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Ikoyi</a:t>
            </a:r>
            <a:r>
              <a:rPr lang="en-US" sz="1400" b="1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,</a:t>
            </a:r>
            <a:r>
              <a:rPr lang="en-US" sz="1400" b="1" spc="-45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 </a:t>
            </a:r>
            <a:r>
              <a:rPr lang="en-US" sz="1400" b="1" spc="-10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Lagos</a:t>
            </a:r>
            <a:endParaRPr lang="en-US" sz="1400" b="1" dirty="0">
              <a:solidFill>
                <a:srgbClr val="003A1E"/>
              </a:solidFill>
              <a:latin typeface="Century Gothic" panose="020B0502020202020204" pitchFamily="34" charset="0"/>
              <a:ea typeface="Arial" panose="020B0604020202020204" pitchFamily="34" charset="0"/>
              <a:cs typeface="Cairo" panose="020B0604020202020204" charset="-78"/>
            </a:endParaRPr>
          </a:p>
          <a:p>
            <a:pPr marL="100330" defTabSz="914400">
              <a:lnSpc>
                <a:spcPct val="115000"/>
              </a:lnSpc>
              <a:spcBef>
                <a:spcPts val="190"/>
              </a:spcBef>
            </a:pPr>
            <a:r>
              <a:rPr lang="en-US" sz="1200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Suite 8, </a:t>
            </a:r>
            <a:r>
              <a:rPr lang="en-US" sz="1200" dirty="0" err="1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Siccons</a:t>
            </a:r>
            <a:r>
              <a:rPr lang="en-US" sz="1200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 Plaza, </a:t>
            </a:r>
            <a:r>
              <a:rPr lang="en-US" sz="1200" dirty="0" err="1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Ahmadu</a:t>
            </a:r>
            <a:r>
              <a:rPr lang="en-US" sz="1200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 Bello Way, Area 11 </a:t>
            </a:r>
            <a:r>
              <a:rPr lang="en-US" sz="1200" dirty="0" err="1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Garki</a:t>
            </a:r>
            <a:r>
              <a:rPr lang="en-US" sz="1200" dirty="0">
                <a:solidFill>
                  <a:srgbClr val="003A1E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iro" panose="020B0604020202020204" charset="-78"/>
              </a:rPr>
              <a:t>, Abuja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68836" y="460280"/>
            <a:ext cx="422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adelia" pitchFamily="50" charset="0"/>
              </a:rPr>
              <a:t>!</a:t>
            </a:r>
            <a:endParaRPr lang="en-US" sz="3600" dirty="0">
              <a:solidFill>
                <a:srgbClr val="C00000"/>
              </a:solidFill>
              <a:latin typeface="adelia" pitchFamily="5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902</Words>
  <Application>Microsoft Office PowerPoint</Application>
  <PresentationFormat>Widescreen</PresentationFormat>
  <Paragraphs>161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Acumin Variable Concept</vt:lpstr>
      <vt:lpstr>adelia</vt:lpstr>
      <vt:lpstr>Aptos</vt:lpstr>
      <vt:lpstr>Arial</vt:lpstr>
      <vt:lpstr>Cairo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Gbemi Akinwande;COLLINS AMBROSE</dc:creator>
  <cp:keywords/>
  <cp:lastModifiedBy>GBEMI AKINWANDE</cp:lastModifiedBy>
  <cp:revision>22</cp:revision>
  <dcterms:created xsi:type="dcterms:W3CDTF">2013-01-27T09:14:16Z</dcterms:created>
  <dcterms:modified xsi:type="dcterms:W3CDTF">2026-09-08T08:18:01Z</dcterms:modified>
  <cp:category/>
</cp:coreProperties>
</file>