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3"/>
  </p:sldMasterIdLst>
  <p:notesMasterIdLst>
    <p:notesMasterId r:id="rId8"/>
  </p:notesMasterIdLst>
  <p:sldIdLst>
    <p:sldId id="997" r:id="rId4"/>
    <p:sldId id="974" r:id="rId5"/>
    <p:sldId id="998" r:id="rId6"/>
    <p:sldId id="1003" r:id="rId7"/>
    <p:sldId id="1005" r:id="rId9"/>
    <p:sldId id="1004" r:id="rId10"/>
    <p:sldId id="1008" r:id="rId11"/>
    <p:sldId id="1009" r:id="rId12"/>
    <p:sldId id="1010" r:id="rId13"/>
    <p:sldId id="966" r:id="rId14"/>
    <p:sldId id="257" r:id="rId15"/>
    <p:sldId id="993" r:id="rId16"/>
    <p:sldId id="984" r:id="rId17"/>
    <p:sldId id="985" r:id="rId18"/>
    <p:sldId id="1011" r:id="rId19"/>
    <p:sldId id="1013" r:id="rId20"/>
    <p:sldId id="1014" r:id="rId21"/>
    <p:sldId id="1016" r:id="rId22"/>
    <p:sldId id="990" r:id="rId23"/>
    <p:sldId id="262" r:id="rId24"/>
    <p:sldId id="324" r:id="rId25"/>
    <p:sldId id="965" r:id="rId26"/>
    <p:sldId id="1018" r:id="rId27"/>
    <p:sldId id="326" r:id="rId28"/>
    <p:sldId id="329" r:id="rId29"/>
    <p:sldId id="970" r:id="rId30"/>
    <p:sldId id="994" r:id="rId31"/>
    <p:sldId id="995" r:id="rId32"/>
    <p:sldId id="975" r:id="rId33"/>
    <p:sldId id="1002" r:id="rId34"/>
    <p:sldId id="996"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CC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9" d="100"/>
          <a:sy n="69" d="100"/>
        </p:scale>
        <p:origin x="780"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notesMaster" Target="notesMasters/notesMaster1.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slide" Target="slides/slide1.xml"/><Relationship Id="rId38" Type="http://schemas.openxmlformats.org/officeDocument/2006/relationships/tableStyles" Target="tableStyles.xml"/><Relationship Id="rId37" Type="http://schemas.openxmlformats.org/officeDocument/2006/relationships/viewProps" Target="viewProps.xml"/><Relationship Id="rId36" Type="http://schemas.openxmlformats.org/officeDocument/2006/relationships/presProps" Target="presProps.xml"/><Relationship Id="rId35" Type="http://schemas.openxmlformats.org/officeDocument/2006/relationships/slide" Target="slides/slide31.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263308C-D75A-4A1A-B037-E052C3C6B49A}" type="datetimeFigureOut">
              <a:rPr lang="en-US" smtClean="0"/>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B51FC1E-0E5F-4A97-BBA5-2AB7502DB9AC}" type="slidenum">
              <a:rPr lang="en-US" smtClean="0"/>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idx="2"/>
          </p:nvPr>
        </p:nvSpPr>
        <p:spPr/>
      </p:sp>
      <p:sp>
        <p:nvSpPr>
          <p:cNvPr id="3" name="Text Placeholder 2"/>
          <p:cNvSpPr>
            <a:spLocks noGrp="1"/>
          </p:cNvSpPr>
          <p:nvPr>
            <p:ph type="body" idx="3"/>
          </p:nvPr>
        </p:nvSpPr>
        <p:spPr/>
        <p:txBody>
          <a:bodyPr/>
          <a:p>
            <a:r>
              <a:rPr lang="en-US" altLang="en-GB"/>
              <a:t>Every stage above creates opportunity for the below</a:t>
            </a:r>
            <a:endParaRPr lang="en-US" alt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idx="2"/>
          </p:nvPr>
        </p:nvSpPr>
        <p:spPr/>
      </p:sp>
      <p:sp>
        <p:nvSpPr>
          <p:cNvPr id="3" name="Text Placeholder 2"/>
          <p:cNvSpPr>
            <a:spLocks noGrp="1"/>
          </p:cNvSpPr>
          <p:nvPr>
            <p:ph type="body" idx="3"/>
          </p:nvPr>
        </p:nvSpPr>
        <p:spPr/>
        <p:txBody>
          <a:bodyPr/>
          <a:p>
            <a:endParaRPr lang="en-US" alt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idx="2"/>
          </p:nvPr>
        </p:nvSpPr>
        <p:spPr/>
      </p:sp>
      <p:sp>
        <p:nvSpPr>
          <p:cNvPr id="3" name="Text Placeholder 2"/>
          <p:cNvSpPr>
            <a:spLocks noGrp="1"/>
          </p:cNvSpPr>
          <p:nvPr>
            <p:ph type="body" idx="3"/>
          </p:nvPr>
        </p:nvSpPr>
        <p:spPr/>
        <p:txBody>
          <a:bodyPr/>
          <a:p>
            <a:r>
              <a:rPr lang="en-US" altLang="en-GB"/>
              <a:t>When we talk about election security, we often focus on whether the technology is secure. But security is only one component of trust.</a:t>
            </a:r>
            <a:endParaRPr lang="en-US" altLang="en-GB"/>
          </a:p>
          <a:p>
            <a:endParaRPr lang="en-US" altLang="en-GB"/>
          </a:p>
          <a:p>
            <a:r>
              <a:rPr lang="en-US" altLang="en-GB"/>
              <a:t>A citizen must first trust that their identity is protected. They must trust that the technology supporting the electoral process is reliable and resilient. And increasingly, they must trust the information they are receiving.</a:t>
            </a:r>
            <a:endParaRPr lang="en-US" altLang="en-GB"/>
          </a:p>
          <a:p>
            <a:endParaRPr lang="en-US" altLang="en-GB"/>
          </a:p>
          <a:p>
            <a:r>
              <a:rPr lang="en-US" altLang="en-GB"/>
              <a:t>Consider what happens when these three things fail.</a:t>
            </a:r>
            <a:endParaRPr lang="en-US" altLang="en-GB"/>
          </a:p>
          <a:p>
            <a:endParaRPr lang="en-US" altLang="en-GB"/>
          </a:p>
          <a:p>
            <a:r>
              <a:rPr lang="en-US" altLang="en-GB"/>
              <a:t>If my identity is compromised, I question whether I can participate safely. If the technology is compromised, I question whether the process can be relied upon. And if the information environment is compromised, I may no longer know what is true.</a:t>
            </a:r>
            <a:endParaRPr lang="en-US" altLang="en-GB"/>
          </a:p>
          <a:p>
            <a:endParaRPr lang="en-US" altLang="en-GB"/>
          </a:p>
          <a:p>
            <a:r>
              <a:rPr lang="en-US" altLang="en-GB"/>
              <a:t>That is the real challenge. An election can be technically secure and still lose public trust if citizens cannot distinguish reality from manipulation.</a:t>
            </a:r>
            <a:endParaRPr lang="en-US" altLang="en-GB"/>
          </a:p>
          <a:p>
            <a:endParaRPr lang="en-US" altLang="en-GB"/>
          </a:p>
          <a:p>
            <a:r>
              <a:rPr lang="en-US" altLang="en-GB"/>
              <a:t>So digital trust is bigger than cybersecurity. It is about protecting the integrity of the entire citizen experience.</a:t>
            </a:r>
            <a:endParaRPr lang="en-US" altLang="en-GB"/>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idx="2"/>
          </p:nvPr>
        </p:nvSpPr>
        <p:spPr/>
      </p:sp>
      <p:sp>
        <p:nvSpPr>
          <p:cNvPr id="3" name="Text Placeholder 2"/>
          <p:cNvSpPr>
            <a:spLocks noGrp="1"/>
          </p:cNvSpPr>
          <p:nvPr>
            <p:ph type="body" idx="3"/>
          </p:nvPr>
        </p:nvSpPr>
        <p:spPr/>
        <p:txBody>
          <a:bodyPr/>
          <a:p>
            <a:r>
              <a:rPr lang="en-US" altLang="en-GB"/>
              <a:t>From a cybersecurity perspective, we have to stop thinking about the election as a single system.</a:t>
            </a:r>
            <a:endParaRPr lang="en-US" altLang="en-GB"/>
          </a:p>
          <a:p>
            <a:endParaRPr lang="en-US" altLang="en-GB"/>
          </a:p>
          <a:p>
            <a:r>
              <a:rPr lang="en-US" altLang="en-GB"/>
              <a:t>The attack surface is much larger.</a:t>
            </a:r>
            <a:endParaRPr lang="en-US" altLang="en-GB"/>
          </a:p>
          <a:p>
            <a:endParaRPr lang="en-US" altLang="en-GB"/>
          </a:p>
          <a:p>
            <a:r>
              <a:rPr lang="en-US" altLang="en-GB"/>
              <a:t>It includes the citizen's device, identity, applications, databases, networks, technology providers, communication channels and the information ecosystem around the election.</a:t>
            </a:r>
            <a:endParaRPr lang="en-US" altLang="en-GB"/>
          </a:p>
          <a:p>
            <a:endParaRPr lang="en-US" altLang="en-GB"/>
          </a:p>
          <a:p>
            <a:r>
              <a:rPr lang="en-US" altLang="en-GB"/>
              <a:t>An attacker does not necessarily need to compromise the core electoral system to cause damage.</a:t>
            </a:r>
            <a:endParaRPr lang="en-US" altLang="en-GB"/>
          </a:p>
          <a:p>
            <a:endParaRPr lang="en-US" altLang="en-GB"/>
          </a:p>
          <a:p>
            <a:r>
              <a:rPr lang="en-US" altLang="en-GB"/>
              <a:t>They may compromise a person's identity. They may impersonate an institution. They may disrupt a service. They may compromise a third-party provider. Or they may simply inject false information into the information environment.</a:t>
            </a:r>
            <a:endParaRPr lang="en-US" altLang="en-GB"/>
          </a:p>
          <a:p>
            <a:endParaRPr lang="en-US" altLang="en-GB"/>
          </a:p>
          <a:p>
            <a:r>
              <a:rPr lang="en-US" altLang="en-GB"/>
              <a:t>And that brings us to an important distinction.</a:t>
            </a:r>
            <a:endParaRPr lang="en-US" altLang="en-GB"/>
          </a:p>
          <a:p>
            <a:endParaRPr lang="en-US" altLang="en-GB"/>
          </a:p>
          <a:p>
            <a:r>
              <a:rPr lang="en-US" altLang="en-GB"/>
              <a:t>Cybersecurity is traditionally concerned with confidentiality, integrity and availability. But in an election, we must add authenticity.</a:t>
            </a:r>
            <a:endParaRPr lang="en-US" altLang="en-GB"/>
          </a:p>
          <a:p>
            <a:endParaRPr lang="en-US" altLang="en-GB"/>
          </a:p>
          <a:p>
            <a:r>
              <a:rPr lang="en-US" altLang="en-GB"/>
              <a:t>Citizens need to know not only that the system is available, but that the information they are receiving is genuinely from the institution they believe it is from.</a:t>
            </a:r>
            <a:endParaRPr lang="en-US" altLang="en-GB"/>
          </a:p>
          <a:p>
            <a:endParaRPr lang="en-US" altLang="en-GB"/>
          </a:p>
          <a:p>
            <a:r>
              <a:rPr lang="en-US" altLang="en-GB"/>
              <a:t>So our objective cannot simply be to prevent every attack. That is an unrealistic standard.</a:t>
            </a:r>
            <a:endParaRPr lang="en-US" altLang="en-GB"/>
          </a:p>
          <a:p>
            <a:endParaRPr lang="en-US" altLang="en-GB"/>
          </a:p>
          <a:p>
            <a:r>
              <a:rPr lang="en-US" altLang="en-GB"/>
              <a:t>Our objective is to build an electoral ecosystem that can anticipate, resist, detect, respond to and recover from attacks without losing public confidence.</a:t>
            </a:r>
            <a:endParaRPr lang="en-US" altLang="en-GB"/>
          </a:p>
          <a:p>
            <a:endParaRPr lang="en-US" altLang="en-GB"/>
          </a:p>
          <a:p>
            <a:r>
              <a:rPr lang="en-US" altLang="en-GB"/>
              <a:t>That is what cyber resilience means.”</a:t>
            </a:r>
            <a:endParaRPr lang="en-US" altLang="en-GB"/>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idx="2"/>
          </p:nvPr>
        </p:nvSpPr>
        <p:spPr/>
      </p:sp>
      <p:sp>
        <p:nvSpPr>
          <p:cNvPr id="3" name="Text Placeholder 2"/>
          <p:cNvSpPr>
            <a:spLocks noGrp="1"/>
          </p:cNvSpPr>
          <p:nvPr>
            <p:ph type="body" idx="3"/>
          </p:nvPr>
        </p:nvSpPr>
        <p:spPr/>
        <p:txBody>
          <a:bodyPr/>
          <a:p>
            <a:r>
              <a:rPr lang="en-US" altLang="en-GB"/>
              <a:t>From a cybersecurity perspective, we have to stop thinking about the election as a single system.</a:t>
            </a:r>
            <a:endParaRPr lang="en-US" altLang="en-GB"/>
          </a:p>
          <a:p>
            <a:endParaRPr lang="en-US" altLang="en-GB"/>
          </a:p>
          <a:p>
            <a:r>
              <a:rPr lang="en-US" altLang="en-GB"/>
              <a:t>The attack surface is much larger.</a:t>
            </a:r>
            <a:endParaRPr lang="en-US" altLang="en-GB"/>
          </a:p>
          <a:p>
            <a:endParaRPr lang="en-US" altLang="en-GB"/>
          </a:p>
          <a:p>
            <a:r>
              <a:rPr lang="en-US" altLang="en-GB"/>
              <a:t>It includes the citizen's device, identity, applications, databases, networks, technology providers, communication channels and the information ecosystem around the election.</a:t>
            </a:r>
            <a:endParaRPr lang="en-US" altLang="en-GB"/>
          </a:p>
          <a:p>
            <a:endParaRPr lang="en-US" altLang="en-GB"/>
          </a:p>
          <a:p>
            <a:r>
              <a:rPr lang="en-US" altLang="en-GB"/>
              <a:t>An attacker does not necessarily need to compromise the core electoral system to cause damage.</a:t>
            </a:r>
            <a:endParaRPr lang="en-US" altLang="en-GB"/>
          </a:p>
          <a:p>
            <a:endParaRPr lang="en-US" altLang="en-GB"/>
          </a:p>
          <a:p>
            <a:r>
              <a:rPr lang="en-US" altLang="en-GB"/>
              <a:t>They may compromise a person's identity. They may impersonate an institution. They may disrupt a service. They may compromise a third-party provider. Or they may simply inject false information into the information environment.</a:t>
            </a:r>
            <a:endParaRPr lang="en-US" altLang="en-GB"/>
          </a:p>
          <a:p>
            <a:endParaRPr lang="en-US" altLang="en-GB"/>
          </a:p>
          <a:p>
            <a:r>
              <a:rPr lang="en-US" altLang="en-GB"/>
              <a:t>And that brings us to an important distinction.</a:t>
            </a:r>
            <a:endParaRPr lang="en-US" altLang="en-GB"/>
          </a:p>
          <a:p>
            <a:endParaRPr lang="en-US" altLang="en-GB"/>
          </a:p>
          <a:p>
            <a:r>
              <a:rPr lang="en-US" altLang="en-GB"/>
              <a:t>Cybersecurity is traditionally concerned with confidentiality, integrity and availability. But in an election, we must add authenticity.</a:t>
            </a:r>
            <a:endParaRPr lang="en-US" altLang="en-GB"/>
          </a:p>
          <a:p>
            <a:endParaRPr lang="en-US" altLang="en-GB"/>
          </a:p>
          <a:p>
            <a:r>
              <a:rPr lang="en-US" altLang="en-GB"/>
              <a:t>Citizens need to know not only that the system is available, but that the information they are receiving is genuinely from the institution they believe it is from.</a:t>
            </a:r>
            <a:endParaRPr lang="en-US" altLang="en-GB"/>
          </a:p>
          <a:p>
            <a:endParaRPr lang="en-US" altLang="en-GB"/>
          </a:p>
          <a:p>
            <a:r>
              <a:rPr lang="en-US" altLang="en-GB"/>
              <a:t>So our objective cannot simply be to prevent every attack. That is an unrealistic standard.</a:t>
            </a:r>
            <a:endParaRPr lang="en-US" altLang="en-GB"/>
          </a:p>
          <a:p>
            <a:endParaRPr lang="en-US" altLang="en-GB"/>
          </a:p>
          <a:p>
            <a:r>
              <a:rPr lang="en-US" altLang="en-GB"/>
              <a:t>Our objective is to build an electoral ecosystem that can anticipate, resist, detect, respond to and recover from attacks without losing public confidence.</a:t>
            </a:r>
            <a:endParaRPr lang="en-US" altLang="en-GB"/>
          </a:p>
          <a:p>
            <a:endParaRPr lang="en-US" altLang="en-GB"/>
          </a:p>
          <a:p>
            <a:r>
              <a:rPr lang="en-US" altLang="en-GB"/>
              <a:t>That is what cyber resilience means.”</a:t>
            </a:r>
            <a:endParaRPr lang="en-US" altLang="en-GB"/>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dirty="0"/>
              <a:t>1. </a:t>
            </a:r>
            <a:r>
              <a:rPr lang="en-US" b="1" dirty="0">
                <a:solidFill>
                  <a:srgbClr val="333333"/>
                </a:solidFill>
                <a:effectLst/>
                <a:highlight>
                  <a:srgbClr val="FFFFFF"/>
                </a:highlight>
                <a:latin typeface="TT Positive"/>
              </a:rPr>
              <a:t>Identify non-tolerable events and critical assets </a:t>
            </a:r>
            <a:r>
              <a:rPr lang="en-US" b="0" dirty="0">
                <a:solidFill>
                  <a:srgbClr val="333333"/>
                </a:solidFill>
                <a:effectLst/>
                <a:highlight>
                  <a:srgbClr val="FFFFFF"/>
                </a:highlight>
                <a:latin typeface="TT Positive"/>
              </a:rPr>
              <a:t>- </a:t>
            </a:r>
            <a:r>
              <a:rPr lang="en-US" b="0" i="0" dirty="0">
                <a:solidFill>
                  <a:srgbClr val="333333"/>
                </a:solidFill>
                <a:effectLst/>
                <a:highlight>
                  <a:srgbClr val="FFFFFF"/>
                </a:highlight>
                <a:latin typeface="TT Positive"/>
              </a:rPr>
              <a:t>To ensure the cyber-resilience of a company, it is necessary first of all to analyze the main risks and draw up a list of non-tolerable events that could cause significant damage to its activities. This step will help identify critical assets and focus on protecting the most valuable resources.</a:t>
            </a:r>
            <a:endParaRPr lang="en-US" b="0" dirty="0">
              <a:solidFill>
                <a:srgbClr val="333333"/>
              </a:solidFill>
              <a:effectLst/>
              <a:highlight>
                <a:srgbClr val="FFFFFF"/>
              </a:highlight>
              <a:latin typeface="TT Positive"/>
            </a:endParaRPr>
          </a:p>
          <a:p>
            <a:pPr marL="0" marR="0" lvl="0" indent="0" algn="l" defTabSz="914400" rtl="0" eaLnBrk="1" fontAlgn="auto" latinLnBrk="0" hangingPunct="1">
              <a:lnSpc>
                <a:spcPct val="100000"/>
              </a:lnSpc>
              <a:spcBef>
                <a:spcPts val="0"/>
              </a:spcBef>
              <a:spcAft>
                <a:spcPts val="0"/>
              </a:spcAft>
              <a:buClrTx/>
              <a:buSzTx/>
              <a:buFontTx/>
              <a:buNone/>
              <a:defRPr/>
            </a:pPr>
            <a:r>
              <a:rPr lang="en-US" dirty="0"/>
              <a:t>2. </a:t>
            </a:r>
            <a:r>
              <a:rPr lang="en-US" b="1" dirty="0">
                <a:solidFill>
                  <a:srgbClr val="333333"/>
                </a:solidFill>
                <a:effectLst/>
                <a:highlight>
                  <a:srgbClr val="FFFFFF"/>
                </a:highlight>
                <a:latin typeface="TT Positive"/>
              </a:rPr>
              <a:t>Monitor incidents and respond to cyberthreats </a:t>
            </a:r>
            <a:r>
              <a:rPr lang="en-US" b="0" dirty="0">
                <a:solidFill>
                  <a:srgbClr val="333333"/>
                </a:solidFill>
                <a:effectLst/>
                <a:highlight>
                  <a:srgbClr val="FFFFFF"/>
                </a:highlight>
                <a:latin typeface="TT Positive"/>
              </a:rPr>
              <a:t>- </a:t>
            </a:r>
            <a:r>
              <a:rPr lang="en-US" b="0" i="0" dirty="0">
                <a:solidFill>
                  <a:srgbClr val="333333"/>
                </a:solidFill>
                <a:effectLst/>
                <a:highlight>
                  <a:srgbClr val="FFFFFF"/>
                </a:highlight>
                <a:latin typeface="TT Positive"/>
              </a:rPr>
              <a:t>Incident monitoring and detection systems are needed to respond to potential threats and attacks in a timely manner. For this purpose, we recommend using SIEM systems that collect and analyze information about security events from various sources in real time. Together with XDR (extended threat detection and response) and NTA (network traffic analysis) solutions, this will help detect attacks in the early stages and ensure swift responses, reducing risks for your organization.</a:t>
            </a:r>
            <a:endParaRPr lang="en-US" b="0" dirty="0">
              <a:solidFill>
                <a:srgbClr val="333333"/>
              </a:solidFill>
              <a:effectLst/>
              <a:highlight>
                <a:srgbClr val="FFFFFF"/>
              </a:highlight>
              <a:latin typeface="TT Positive"/>
            </a:endParaRPr>
          </a:p>
          <a:p>
            <a:pPr marL="0" marR="0" lvl="0" indent="0" algn="l" defTabSz="914400" rtl="0" eaLnBrk="1" fontAlgn="auto" latinLnBrk="0" hangingPunct="1">
              <a:lnSpc>
                <a:spcPct val="100000"/>
              </a:lnSpc>
              <a:spcBef>
                <a:spcPts val="0"/>
              </a:spcBef>
              <a:spcAft>
                <a:spcPts val="0"/>
              </a:spcAft>
              <a:buClrTx/>
              <a:buSzTx/>
              <a:buFontTx/>
              <a:buNone/>
              <a:defRPr/>
            </a:pPr>
            <a:r>
              <a:rPr lang="en-US" dirty="0"/>
              <a:t>3. </a:t>
            </a:r>
            <a:r>
              <a:rPr lang="en-US" b="1" dirty="0">
                <a:solidFill>
                  <a:srgbClr val="333333"/>
                </a:solidFill>
                <a:effectLst/>
                <a:highlight>
                  <a:srgbClr val="FFFFFF"/>
                </a:highlight>
                <a:latin typeface="TT Positive"/>
              </a:rPr>
              <a:t>Evaluate cybersecurity effectiveness </a:t>
            </a:r>
            <a:r>
              <a:rPr lang="en-US" b="0" dirty="0">
                <a:solidFill>
                  <a:srgbClr val="333333"/>
                </a:solidFill>
                <a:effectLst/>
                <a:highlight>
                  <a:srgbClr val="FFFFFF"/>
                </a:highlight>
                <a:latin typeface="TT Positive"/>
              </a:rPr>
              <a:t>- </a:t>
            </a:r>
            <a:r>
              <a:rPr lang="en-US" b="0" i="0" dirty="0">
                <a:solidFill>
                  <a:srgbClr val="333333"/>
                </a:solidFill>
                <a:effectLst/>
                <a:highlight>
                  <a:srgbClr val="FFFFFF"/>
                </a:highlight>
                <a:latin typeface="TT Positive"/>
              </a:rPr>
              <a:t>The effectiveness of adopted cybersecurity measures should be regularly tested to assess the performance of the strategy and defenses. We recommend paying special attention to verification of the events non-tolerable for the organization.</a:t>
            </a:r>
            <a:endParaRPr lang="en-US" b="0" dirty="0">
              <a:solidFill>
                <a:srgbClr val="333333"/>
              </a:solidFill>
              <a:effectLst/>
              <a:highlight>
                <a:srgbClr val="FFFFFF"/>
              </a:highlight>
              <a:latin typeface="TT Positive"/>
            </a:endParaRPr>
          </a:p>
          <a:p>
            <a:r>
              <a:rPr lang="en-US" dirty="0"/>
              <a:t>4. </a:t>
            </a:r>
            <a:r>
              <a:rPr lang="en-US" b="1" dirty="0">
                <a:solidFill>
                  <a:srgbClr val="333333"/>
                </a:solidFill>
                <a:effectLst/>
                <a:highlight>
                  <a:srgbClr val="FFFFFF"/>
                </a:highlight>
                <a:latin typeface="TT Positive"/>
              </a:rPr>
              <a:t>Train employees and develop information security specialists </a:t>
            </a:r>
            <a:r>
              <a:rPr lang="en-US" b="0" dirty="0">
                <a:solidFill>
                  <a:srgbClr val="333333"/>
                </a:solidFill>
                <a:effectLst/>
                <a:highlight>
                  <a:srgbClr val="FFFFFF"/>
                </a:highlight>
                <a:latin typeface="TT Positive"/>
              </a:rPr>
              <a:t>- </a:t>
            </a:r>
            <a:r>
              <a:rPr lang="en-US" b="0" i="0" dirty="0">
                <a:solidFill>
                  <a:srgbClr val="333333"/>
                </a:solidFill>
                <a:effectLst/>
                <a:highlight>
                  <a:srgbClr val="FFFFFF"/>
                </a:highlight>
                <a:latin typeface="TT Positive"/>
              </a:rPr>
              <a:t>To effectively combat cyberthreats, African organizations should invest in the development of their cybersecurity experts. Regular training and certification of cybersecurity employees will enhance their skills and knowledge, boosting the company with expert support in preventing and responding to cyberattacks</a:t>
            </a:r>
            <a:endParaRPr lang="en-US" dirty="0"/>
          </a:p>
        </p:txBody>
      </p:sp>
      <p:sp>
        <p:nvSpPr>
          <p:cNvPr id="4" name="Slide Number Placeholder 3"/>
          <p:cNvSpPr>
            <a:spLocks noGrp="1"/>
          </p:cNvSpPr>
          <p:nvPr>
            <p:ph type="sldNum" sz="quarter" idx="5"/>
          </p:nvPr>
        </p:nvSpPr>
        <p:spPr/>
        <p:txBody>
          <a:bodyPr/>
          <a:lstStyle/>
          <a:p>
            <a:fld id="{1189E6C0-32E9-49BF-A423-310436DEDB90}" type="slidenum">
              <a:rPr lang="en-US" smtClean="0"/>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B1A7B03-4CB7-44E7-86C2-B09706379867}" type="slidenum">
              <a:rPr lang="en-US" smtClean="0"/>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a:p>
        </p:txBody>
      </p:sp>
      <p:sp>
        <p:nvSpPr>
          <p:cNvPr id="4" name="Date Placeholder 3"/>
          <p:cNvSpPr>
            <a:spLocks noGrp="1"/>
          </p:cNvSpPr>
          <p:nvPr>
            <p:ph type="dt" sz="half" idx="10"/>
          </p:nvPr>
        </p:nvSpPr>
        <p:spPr/>
        <p:txBody>
          <a:bodyPr/>
          <a:lstStyle/>
          <a:p>
            <a:fld id="{74EA58A6-9BBC-4114-85A3-DC82F13EC03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11E7A4-F25E-46F3-981B-B7111074207D}"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74EA58A6-9BBC-4114-85A3-DC82F13EC03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11E7A4-F25E-46F3-981B-B7111074207D}"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74EA58A6-9BBC-4114-85A3-DC82F13EC03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11E7A4-F25E-46F3-981B-B7111074207D}"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sz="half" idx="10"/>
          </p:nvPr>
        </p:nvSpPr>
        <p:spPr/>
        <p:txBody>
          <a:bodyPr/>
          <a:lstStyle/>
          <a:p>
            <a:fld id="{74EA58A6-9BBC-4114-85A3-DC82F13EC03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11E7A4-F25E-46F3-981B-B7111074207D}"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sz="half" idx="10"/>
          </p:nvPr>
        </p:nvSpPr>
        <p:spPr/>
        <p:txBody>
          <a:bodyPr/>
          <a:lstStyle/>
          <a:p>
            <a:fld id="{74EA58A6-9BBC-4114-85A3-DC82F13EC039}"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711E7A4-F25E-46F3-981B-B7111074207D}"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sz="half" idx="10"/>
          </p:nvPr>
        </p:nvSpPr>
        <p:spPr/>
        <p:txBody>
          <a:bodyPr/>
          <a:lstStyle/>
          <a:p>
            <a:fld id="{74EA58A6-9BBC-4114-85A3-DC82F13EC039}"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711E7A4-F25E-46F3-981B-B7111074207D}"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4EA58A6-9BBC-4114-85A3-DC82F13EC039}"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711E7A4-F25E-46F3-981B-B7111074207D}"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74EA58A6-9BBC-4114-85A3-DC82F13EC03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11E7A4-F25E-46F3-981B-B7111074207D}"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74EA58A6-9BBC-4114-85A3-DC82F13EC03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11E7A4-F25E-46F3-981B-B7111074207D}"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74EA58A6-9BBC-4114-85A3-DC82F13EC03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11E7A4-F25E-46F3-981B-B7111074207D}"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74EA58A6-9BBC-4114-85A3-DC82F13EC03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11E7A4-F25E-46F3-981B-B7111074207D}" type="slidenum">
              <a:rPr lang="en-US" smtClean="0"/>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74EA58A6-9BBC-4114-85A3-DC82F13EC03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11E7A4-F25E-46F3-981B-B7111074207D}" type="slidenum">
              <a:rPr lang="en-US" smtClean="0"/>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a:p>
        </p:txBody>
      </p:sp>
      <p:sp>
        <p:nvSpPr>
          <p:cNvPr id="4" name="Date Placeholder 3"/>
          <p:cNvSpPr>
            <a:spLocks noGrp="1"/>
          </p:cNvSpPr>
          <p:nvPr>
            <p:ph type="dt" sz="half" idx="10"/>
          </p:nvPr>
        </p:nvSpPr>
        <p:spPr/>
        <p:txBody>
          <a:bodyPr/>
          <a:lstStyle/>
          <a:p>
            <a:fld id="{74EA58A6-9BBC-4114-85A3-DC82F13EC03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11E7A4-F25E-46F3-981B-B7111074207D}" type="slidenum">
              <a:rPr lang="en-US" smtClean="0"/>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74EA58A6-9BBC-4114-85A3-DC82F13EC03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11E7A4-F25E-46F3-981B-B7111074207D}" type="slidenum">
              <a:rPr lang="en-US" smtClean="0"/>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74EA58A6-9BBC-4114-85A3-DC82F13EC03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11E7A4-F25E-46F3-981B-B7111074207D}" type="slidenum">
              <a:rPr lang="en-US" smtClean="0"/>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sz="half" idx="10"/>
          </p:nvPr>
        </p:nvSpPr>
        <p:spPr/>
        <p:txBody>
          <a:bodyPr/>
          <a:lstStyle/>
          <a:p>
            <a:fld id="{74EA58A6-9BBC-4114-85A3-DC82F13EC03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11E7A4-F25E-46F3-981B-B7111074207D}" type="slidenum">
              <a:rPr lang="en-US" smtClean="0"/>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sz="half" idx="10"/>
          </p:nvPr>
        </p:nvSpPr>
        <p:spPr/>
        <p:txBody>
          <a:bodyPr/>
          <a:lstStyle/>
          <a:p>
            <a:fld id="{74EA58A6-9BBC-4114-85A3-DC82F13EC039}"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711E7A4-F25E-46F3-981B-B7111074207D}" type="slidenum">
              <a:rPr lang="en-US" smtClean="0"/>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sz="half" idx="10"/>
          </p:nvPr>
        </p:nvSpPr>
        <p:spPr/>
        <p:txBody>
          <a:bodyPr/>
          <a:lstStyle/>
          <a:p>
            <a:fld id="{74EA58A6-9BBC-4114-85A3-DC82F13EC039}"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711E7A4-F25E-46F3-981B-B7111074207D}" type="slidenum">
              <a:rPr lang="en-US" smtClean="0"/>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4EA58A6-9BBC-4114-85A3-DC82F13EC039}"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711E7A4-F25E-46F3-981B-B7111074207D}" type="slidenum">
              <a:rPr lang="en-US" smtClean="0"/>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74EA58A6-9BBC-4114-85A3-DC82F13EC03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11E7A4-F25E-46F3-981B-B7111074207D}" type="slidenum">
              <a:rPr lang="en-US" smtClean="0"/>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74EA58A6-9BBC-4114-85A3-DC82F13EC03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11E7A4-F25E-46F3-981B-B7111074207D}" type="slidenum">
              <a:rPr lang="en-US" smtClean="0"/>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74EA58A6-9BBC-4114-85A3-DC82F13EC03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11E7A4-F25E-46F3-981B-B7111074207D}" type="slidenum">
              <a:rPr lang="en-US" smtClean="0"/>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74EA58A6-9BBC-4114-85A3-DC82F13EC03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11E7A4-F25E-46F3-981B-B7111074207D}" type="slidenum">
              <a:rPr lang="en-US" smtClean="0"/>
            </a:fld>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74EA58A6-9BBC-4114-85A3-DC82F13EC03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11E7A4-F25E-46F3-981B-B7111074207D}"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1.xml"/><Relationship Id="rId8" Type="http://schemas.openxmlformats.org/officeDocument/2006/relationships/slideLayout" Target="../slideLayouts/slideLayout20.xml"/><Relationship Id="rId7" Type="http://schemas.openxmlformats.org/officeDocument/2006/relationships/slideLayout" Target="../slideLayouts/slideLayout19.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 Id="rId3" Type="http://schemas.openxmlformats.org/officeDocument/2006/relationships/slideLayout" Target="../slideLayouts/slideLayout15.xml"/><Relationship Id="rId2" Type="http://schemas.openxmlformats.org/officeDocument/2006/relationships/slideLayout" Target="../slideLayouts/slideLayout14.xml"/><Relationship Id="rId13" Type="http://schemas.openxmlformats.org/officeDocument/2006/relationships/theme" Target="../theme/theme2.xml"/><Relationship Id="rId12" Type="http://schemas.openxmlformats.org/officeDocument/2006/relationships/slideLayout" Target="../slideLayouts/slideLayout24.xml"/><Relationship Id="rId11" Type="http://schemas.openxmlformats.org/officeDocument/2006/relationships/slideLayout" Target="../slideLayouts/slideLayout23.xml"/><Relationship Id="rId10" Type="http://schemas.openxmlformats.org/officeDocument/2006/relationships/slideLayout" Target="../slideLayouts/slideLayout22.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4EA58A6-9BBC-4114-85A3-DC82F13EC039}" type="datetimeFigureOut">
              <a:rPr lang="en-US" smtClean="0"/>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11E7A4-F25E-46F3-981B-B7111074207D}"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4EA58A6-9BBC-4114-85A3-DC82F13EC039}" type="datetimeFigureOut">
              <a:rPr lang="en-US" smtClean="0"/>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11E7A4-F25E-46F3-981B-B7111074207D}"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9" Type="http://schemas.openxmlformats.org/officeDocument/2006/relationships/tags" Target="../tags/tag8.xml"/><Relationship Id="rId8" Type="http://schemas.openxmlformats.org/officeDocument/2006/relationships/tags" Target="../tags/tag7.xml"/><Relationship Id="rId7" Type="http://schemas.openxmlformats.org/officeDocument/2006/relationships/tags" Target="../tags/tag6.xml"/><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6" Type="http://schemas.openxmlformats.org/officeDocument/2006/relationships/slideLayout" Target="../slideLayouts/slideLayout2.xml"/><Relationship Id="rId15" Type="http://schemas.openxmlformats.org/officeDocument/2006/relationships/image" Target="../media/image3.png"/><Relationship Id="rId14" Type="http://schemas.openxmlformats.org/officeDocument/2006/relationships/tags" Target="../tags/tag13.xml"/><Relationship Id="rId13" Type="http://schemas.openxmlformats.org/officeDocument/2006/relationships/tags" Target="../tags/tag12.xml"/><Relationship Id="rId12" Type="http://schemas.openxmlformats.org/officeDocument/2006/relationships/tags" Target="../tags/tag11.xml"/><Relationship Id="rId11" Type="http://schemas.openxmlformats.org/officeDocument/2006/relationships/tags" Target="../tags/tag10.xml"/><Relationship Id="rId10" Type="http://schemas.openxmlformats.org/officeDocument/2006/relationships/tags" Target="../tags/tag9.xml"/><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14.xml"/><Relationship Id="rId2" Type="http://schemas.openxmlformats.org/officeDocument/2006/relationships/image" Target="../media/image7.png"/><Relationship Id="rId1"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4.xml"/><Relationship Id="rId1" Type="http://schemas.openxmlformats.org/officeDocument/2006/relationships/image" Target="../media/image8.png"/></Relationships>
</file>

<file path=ppt/slides/_rels/slide7.xml.rels><?xml version="1.0" encoding="UTF-8" standalone="yes"?>
<Relationships xmlns="http://schemas.openxmlformats.org/package/2006/relationships"><Relationship Id="rId8" Type="http://schemas.openxmlformats.org/officeDocument/2006/relationships/slideLayout" Target="../slideLayouts/slideLayout19.xml"/><Relationship Id="rId7" Type="http://schemas.openxmlformats.org/officeDocument/2006/relationships/image" Target="../media/image15.png"/><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image" Target="../media/image9.png"/></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19.xml"/><Relationship Id="rId2" Type="http://schemas.openxmlformats.org/officeDocument/2006/relationships/image" Target="../media/image16.png"/><Relationship Id="rId1" Type="http://schemas.openxmlformats.org/officeDocument/2006/relationships/image" Target="../media/image9.png"/></Relationships>
</file>

<file path=ppt/slides/_rels/slide9.xml.rels><?xml version="1.0" encoding="UTF-8" standalone="yes"?>
<Relationships xmlns="http://schemas.openxmlformats.org/package/2006/relationships"><Relationship Id="rId9" Type="http://schemas.openxmlformats.org/officeDocument/2006/relationships/notesSlide" Target="../notesSlides/notesSlide5.xml"/><Relationship Id="rId8" Type="http://schemas.openxmlformats.org/officeDocument/2006/relationships/slideLayout" Target="../slideLayouts/slideLayout19.xml"/><Relationship Id="rId7" Type="http://schemas.openxmlformats.org/officeDocument/2006/relationships/image" Target="../media/image22.png"/><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 Id="rId3" Type="http://schemas.openxmlformats.org/officeDocument/2006/relationships/image" Target="../media/image18.png"/><Relationship Id="rId2" Type="http://schemas.openxmlformats.org/officeDocument/2006/relationships/image" Target="../media/image9.png"/><Relationship Id="rId1" Type="http://schemas.openxmlformats.org/officeDocument/2006/relationships/image" Target="../media/image1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9" Type="http://schemas.openxmlformats.org/officeDocument/2006/relationships/image" Target="../media/image31.png"/><Relationship Id="rId8" Type="http://schemas.openxmlformats.org/officeDocument/2006/relationships/image" Target="../media/image30.png"/><Relationship Id="rId7" Type="http://schemas.openxmlformats.org/officeDocument/2006/relationships/image" Target="../media/image29.png"/><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 Id="rId3" Type="http://schemas.openxmlformats.org/officeDocument/2006/relationships/image" Target="../media/image25.png"/><Relationship Id="rId2" Type="http://schemas.openxmlformats.org/officeDocument/2006/relationships/image" Target="../media/image24.png"/><Relationship Id="rId14" Type="http://schemas.openxmlformats.org/officeDocument/2006/relationships/slideLayout" Target="../slideLayouts/slideLayout2.xml"/><Relationship Id="rId13" Type="http://schemas.openxmlformats.org/officeDocument/2006/relationships/image" Target="../media/image35.png"/><Relationship Id="rId12" Type="http://schemas.openxmlformats.org/officeDocument/2006/relationships/image" Target="../media/image34.png"/><Relationship Id="rId11" Type="http://schemas.openxmlformats.org/officeDocument/2006/relationships/image" Target="../media/image33.jpeg"/><Relationship Id="rId10" Type="http://schemas.openxmlformats.org/officeDocument/2006/relationships/image" Target="../media/image32.jpeg"/><Relationship Id="rId1" Type="http://schemas.openxmlformats.org/officeDocument/2006/relationships/image" Target="../media/image23.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6.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8.png"/><Relationship Id="rId1" Type="http://schemas.openxmlformats.org/officeDocument/2006/relationships/image" Target="../media/image37.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8.pn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9.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image" Target="../media/image40.pn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2.pn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3.jpe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4.xml"/><Relationship Id="rId1" Type="http://schemas.openxmlformats.org/officeDocument/2006/relationships/tags" Target="../tags/tag14.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5.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6.jpeg"/></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7.jpeg"/></Relationships>
</file>

<file path=ppt/slides/_rels/slide29.xml.rels><?xml version="1.0" encoding="UTF-8" standalone="yes"?>
<Relationships xmlns="http://schemas.openxmlformats.org/package/2006/relationships"><Relationship Id="rId9" Type="http://schemas.openxmlformats.org/officeDocument/2006/relationships/hyperlink" Target="https://tradingeconomics.com/nigeria/corruption-rank" TargetMode="External"/><Relationship Id="rId8" Type="http://schemas.openxmlformats.org/officeDocument/2006/relationships/hyperlink" Target="https://dailytrust.com/how-cyber-attacks-exposed-nigerias-it-security-vulnerability-in-2023/" TargetMode="External"/><Relationship Id="rId7" Type="http://schemas.openxmlformats.org/officeDocument/2006/relationships/hyperlink" Target="https://www.thecable.ng/over-50-of-nigerias-population-live-in-poverty-says-world-bank/" TargetMode="External"/><Relationship Id="rId6" Type="http://schemas.openxmlformats.org/officeDocument/2006/relationships/hyperlink" Target="https://tribuneonlineng.com/cybersecurity-in-nigerias-digital-age-securing-the-future-of-our-nation/" TargetMode="External"/><Relationship Id="rId5" Type="http://schemas.openxmlformats.org/officeDocument/2006/relationships/hyperlink" Target="https://www.thecable.ng/breaking-nigerias-unemployment-rate-increased-to-5-3-in-q1-2024-says-nbs/" TargetMode="External"/><Relationship Id="rId4" Type="http://schemas.openxmlformats.org/officeDocument/2006/relationships/hyperlink" Target="https://arxiv.org/html/2402.01649v1#bib.bib12" TargetMode="External"/><Relationship Id="rId3" Type="http://schemas.openxmlformats.org/officeDocument/2006/relationships/hyperlink" Target="https://www.statista.com/statistics/1268372/literacy-rate-in-nigeria/" TargetMode="External"/><Relationship Id="rId2" Type="http://schemas.openxmlformats.org/officeDocument/2006/relationships/hyperlink" Target="https://nigerianstat.gov.ng/elibrary/read/1241549#:~:text=Nigeria's%20Gross%20Domestic%20Product%20(GDP,of%202024%20growth%20of%202.98%25" TargetMode="External"/><Relationship Id="rId11" Type="http://schemas.openxmlformats.org/officeDocument/2006/relationships/slideLayout" Target="../slideLayouts/slideLayout2.xml"/><Relationship Id="rId10" Type="http://schemas.openxmlformats.org/officeDocument/2006/relationships/hyperlink" Target="https://www.researchgate.net/publication/375090958_Emerging_Trends_in_Cybercrime_Awareness_in_Nigeria" TargetMode="External"/><Relationship Id="rId1" Type="http://schemas.openxmlformats.org/officeDocument/2006/relationships/hyperlink" Target="https://www.worldometers.info/world-population/nigeria-population/#:~:text=The%20current%20population%20of%20Nigeria,latest%20United%20Nations%20data1"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9" Type="http://schemas.openxmlformats.org/officeDocument/2006/relationships/hyperlink" Target="https://www.bing.com/search?pglt=161&amp;q=Business+Software+Alliance+report+on+unlicensed+softwraed+usage+in+nigeri+a&amp;cvid=e7d9e6c758ad4322b986ba1ed803e63f&amp;gs_lcrp=EgRlZGdlKgYIABBFGDkyBggAEEUYOTIICAEQ6QcY_FXSAQkyNDMxNGowajGoAgCwAgE&amp;FORM=ANNAB1&amp;PC=U531" TargetMode="External"/><Relationship Id="rId8" Type="http://schemas.openxmlformats.org/officeDocument/2006/relationships/hyperlink" Target="https://cert.gov.ng/ngcert/resources/NATIONAL_CYBERSECURITY_POLICY_AND_STRATEGY_2021.pdf" TargetMode="External"/><Relationship Id="rId7" Type="http://schemas.openxmlformats.org/officeDocument/2006/relationships/hyperlink" Target="https://tkcdn.tekedia.com/wp-content/uploads/2021/02/24065046/cybersecurity-strategy.pdf" TargetMode="External"/><Relationship Id="rId6" Type="http://schemas.openxmlformats.org/officeDocument/2006/relationships/hyperlink" Target="https://www.benjamindada.com/what-is-the-national-cybersecurity-policy-and-strategy-of-2021/" TargetMode="External"/><Relationship Id="rId5" Type="http://schemas.openxmlformats.org/officeDocument/2006/relationships/hyperlink" Target="file:///C:\Users\sn030929\Downloads\24COM005030-AJFOC_Africa%20Cyberthreat%20Assessment%20Report_2024_complet.pdf" TargetMode="External"/><Relationship Id="rId4" Type="http://schemas.openxmlformats.org/officeDocument/2006/relationships/hyperlink" Target="https://punchng.com/nigeria-records-second-highest-cyberattacks-in-africa-says-kaspersky/" TargetMode="External"/><Relationship Id="rId3" Type="http://schemas.openxmlformats.org/officeDocument/2006/relationships/hyperlink" Target="https://www.researchgate.net/publication/318668652_Cyber_Security_Issues_in_Nigeria_and_Challenges" TargetMode="External"/><Relationship Id="rId2" Type="http://schemas.openxmlformats.org/officeDocument/2006/relationships/hyperlink" Target="https://tribuneonlineng.com/cybersecurity-in-nigerias-digital-age-securing-the-future-of-our-nation/" TargetMode="External"/><Relationship Id="rId10" Type="http://schemas.openxmlformats.org/officeDocument/2006/relationships/slideLayout" Target="../slideLayouts/slideLayout2.xml"/><Relationship Id="rId1" Type="http://schemas.openxmlformats.org/officeDocument/2006/relationships/hyperlink" Target="https://au.int/sites/default/files/documents/38507-doc-dts-english.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1"/>
          <a:stretch>
            <a:fillRect/>
          </a:stretch>
        </p:blipFill>
        <p:spPr>
          <a:xfrm>
            <a:off x="1260764" y="-58236"/>
            <a:ext cx="9906000" cy="6985578"/>
          </a:xfrm>
          <a:prstGeom prst="rect">
            <a:avLst/>
          </a:prstGeom>
        </p:spPr>
      </p:pic>
      <p:sp>
        <p:nvSpPr>
          <p:cNvPr id="2" name="Title 1"/>
          <p:cNvSpPr>
            <a:spLocks noGrp="1"/>
          </p:cNvSpPr>
          <p:nvPr>
            <p:ph type="ctrTitle"/>
          </p:nvPr>
        </p:nvSpPr>
        <p:spPr>
          <a:xfrm>
            <a:off x="2489835" y="1546860"/>
            <a:ext cx="6565265" cy="3199765"/>
          </a:xfrm>
        </p:spPr>
        <p:txBody>
          <a:bodyPr>
            <a:noAutofit/>
          </a:bodyPr>
          <a:lstStyle/>
          <a:p>
            <a:r>
              <a:rPr lang="en-US" sz="4400" dirty="0">
                <a:latin typeface="Congenial Black" panose="02000503040000020004" pitchFamily="2" charset="0"/>
              </a:rPr>
              <a:t>Protecting Digital Trust in Nigeria: Cybersecurity, Privacy and the Future of Citizen-Centric Governance</a:t>
            </a:r>
            <a:endParaRPr lang="en-US" sz="4400" dirty="0">
              <a:latin typeface="Congenial Black" panose="02000503040000020004" pitchFamily="2" charset="0"/>
            </a:endParaRPr>
          </a:p>
        </p:txBody>
      </p:sp>
      <p:sp>
        <p:nvSpPr>
          <p:cNvPr id="3" name="TextBox 2"/>
          <p:cNvSpPr txBox="1"/>
          <p:nvPr/>
        </p:nvSpPr>
        <p:spPr>
          <a:xfrm>
            <a:off x="216565" y="6457889"/>
            <a:ext cx="3399692" cy="400110"/>
          </a:xfrm>
          <a:prstGeom prst="rect">
            <a:avLst/>
          </a:prstGeom>
          <a:noFill/>
        </p:spPr>
        <p:txBody>
          <a:bodyPr wrap="square" rtlCol="0">
            <a:spAutoFit/>
          </a:bodyPr>
          <a:lstStyle/>
          <a:p>
            <a:r>
              <a:rPr lang="en-US" sz="2000" dirty="0"/>
              <a:t>By: Dr. Harrison Nnaji</a:t>
            </a:r>
            <a:endParaRPr lang="en-US" sz="2000" dirty="0"/>
          </a:p>
        </p:txBody>
      </p:sp>
      <p:sp>
        <p:nvSpPr>
          <p:cNvPr id="5" name="Text Box 4"/>
          <p:cNvSpPr txBox="1"/>
          <p:nvPr/>
        </p:nvSpPr>
        <p:spPr>
          <a:xfrm>
            <a:off x="6738620" y="5781358"/>
            <a:ext cx="5080000" cy="1076325"/>
          </a:xfrm>
          <a:prstGeom prst="rect">
            <a:avLst/>
          </a:prstGeom>
        </p:spPr>
        <p:txBody>
          <a:bodyPr>
            <a:spAutoFit/>
          </a:bodyPr>
          <a:p>
            <a:r>
              <a:rPr sz="1600">
                <a:latin typeface="Congenial Black" panose="02000503040000020004" pitchFamily="2" charset="0"/>
                <a:cs typeface="Congenial Black" panose="02000503040000020004" pitchFamily="2" charset="0"/>
              </a:rPr>
              <a:t>The security of an election is no longer confined to the polling booth. It extends to every device, database, identity, platform </a:t>
            </a:r>
            <a:r>
              <a:rPr sz="1600">
                <a:latin typeface="Congenial Black" panose="02000503040000020004" pitchFamily="2" charset="0"/>
                <a:cs typeface="Congenial Black" panose="02000503040000020004" pitchFamily="2" charset="0"/>
              </a:rPr>
              <a:t>and piece of information that shapes a citizen's ability to participate</a:t>
            </a:r>
            <a:endParaRPr sz="1600">
              <a:latin typeface="Congenial Black" panose="02000503040000020004" pitchFamily="2" charset="0"/>
              <a:cs typeface="Congenial Black" panose="02000503040000020004" pitchFamily="2"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918741" y="83864"/>
            <a:ext cx="8244590" cy="6602242"/>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0" y="-44015"/>
            <a:ext cx="12201874" cy="6858000"/>
          </a:xfrm>
          <a:prstGeom prst="rect">
            <a:avLst/>
          </a:prstGeom>
          <a:solidFill>
            <a:schemeClr val="bg1">
              <a:lumMod val="95000"/>
              <a:alpha val="84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en-GB" dirty="0"/>
              <a:t>ion's digital economy.</a:t>
            </a:r>
            <a:endParaRPr lang="en-US" dirty="0"/>
          </a:p>
        </p:txBody>
      </p:sp>
      <p:sp>
        <p:nvSpPr>
          <p:cNvPr id="6" name="Title 1"/>
          <p:cNvSpPr>
            <a:spLocks noGrp="1"/>
          </p:cNvSpPr>
          <p:nvPr>
            <p:ph type="title"/>
          </p:nvPr>
        </p:nvSpPr>
        <p:spPr>
          <a:xfrm>
            <a:off x="0" y="0"/>
            <a:ext cx="10515600" cy="954107"/>
          </a:xfrm>
        </p:spPr>
        <p:txBody>
          <a:bodyPr>
            <a:normAutofit/>
          </a:bodyPr>
          <a:lstStyle/>
          <a:p>
            <a:r>
              <a:rPr lang="en-US" sz="3600" b="1" dirty="0">
                <a:latin typeface="Congenial Black" panose="02000503040000020004" pitchFamily="2" charset="0"/>
                <a:ea typeface="+mn-ea"/>
                <a:cs typeface="+mn-cs"/>
              </a:rPr>
              <a:t>Nigeria at a Glance</a:t>
            </a:r>
            <a:endParaRPr lang="en-US" sz="3600" b="1" dirty="0">
              <a:latin typeface="Congenial Black" panose="02000503040000020004" pitchFamily="2" charset="0"/>
              <a:ea typeface="+mn-ea"/>
              <a:cs typeface="+mn-cs"/>
            </a:endParaRPr>
          </a:p>
        </p:txBody>
      </p:sp>
      <p:sp>
        <p:nvSpPr>
          <p:cNvPr id="7" name="Google Shape;1048;p118"/>
          <p:cNvSpPr/>
          <p:nvPr>
            <p:custDataLst>
              <p:tags r:id="rId2"/>
            </p:custDataLst>
          </p:nvPr>
        </p:nvSpPr>
        <p:spPr>
          <a:xfrm>
            <a:off x="67945" y="1214045"/>
            <a:ext cx="3157540" cy="875100"/>
          </a:xfrm>
          <a:prstGeom prst="rect">
            <a:avLst/>
          </a:prstGeom>
          <a:solidFill>
            <a:srgbClr val="00B0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 name="Google Shape;1049;p118"/>
          <p:cNvSpPr txBox="1"/>
          <p:nvPr>
            <p:custDataLst>
              <p:tags r:id="rId3"/>
            </p:custDataLst>
          </p:nvPr>
        </p:nvSpPr>
        <p:spPr>
          <a:xfrm>
            <a:off x="298037" y="1509909"/>
            <a:ext cx="2557388" cy="473100"/>
          </a:xfrm>
          <a:prstGeom prst="rect">
            <a:avLst/>
          </a:prstGeom>
          <a:noFill/>
          <a:ln>
            <a:noFill/>
          </a:ln>
        </p:spPr>
        <p:txBody>
          <a:bodyPr spcFirstLastPara="1" wrap="square" lIns="0" tIns="0" rIns="0" bIns="0" anchor="ctr" anchorCtr="0">
            <a:noAutofit/>
          </a:bodyPr>
          <a:lstStyle/>
          <a:p>
            <a:pPr marL="0" lvl="0" indent="0" algn="l" rtl="0">
              <a:lnSpc>
                <a:spcPct val="70000"/>
              </a:lnSpc>
              <a:spcBef>
                <a:spcPts val="0"/>
              </a:spcBef>
              <a:spcAft>
                <a:spcPts val="0"/>
              </a:spcAft>
              <a:buNone/>
            </a:pPr>
            <a:r>
              <a:rPr lang="en-US" sz="2000" dirty="0">
                <a:solidFill>
                  <a:schemeClr val="bg1"/>
                </a:solidFill>
                <a:latin typeface="Congenial Black" panose="02000503040000020004" pitchFamily="2" charset="0"/>
              </a:rPr>
              <a:t>220+ Million People</a:t>
            </a:r>
            <a:endParaRPr sz="2000" dirty="0">
              <a:solidFill>
                <a:schemeClr val="bg1"/>
              </a:solidFill>
              <a:latin typeface="Congenial Black" panose="02000503040000020004" pitchFamily="2" charset="0"/>
              <a:sym typeface="Montserrat ExtraBold"/>
            </a:endParaRPr>
          </a:p>
        </p:txBody>
      </p:sp>
      <p:sp>
        <p:nvSpPr>
          <p:cNvPr id="9" name="TextBox 8"/>
          <p:cNvSpPr txBox="1"/>
          <p:nvPr>
            <p:custDataLst>
              <p:tags r:id="rId4"/>
            </p:custDataLst>
          </p:nvPr>
        </p:nvSpPr>
        <p:spPr>
          <a:xfrm>
            <a:off x="104663" y="2195281"/>
            <a:ext cx="3157540" cy="1322070"/>
          </a:xfrm>
          <a:prstGeom prst="rect">
            <a:avLst/>
          </a:prstGeom>
          <a:noFill/>
          <a:ln w="28575">
            <a:solidFill>
              <a:schemeClr val="accent1">
                <a:lumMod val="50000"/>
              </a:schemeClr>
            </a:solidFill>
            <a:prstDash val="lgDash"/>
          </a:ln>
        </p:spPr>
        <p:txBody>
          <a:bodyPr wrap="square">
            <a:spAutoFit/>
          </a:bodyPr>
          <a:lstStyle>
            <a:defPPr>
              <a:defRPr lang="en-US"/>
            </a:defPPr>
            <a:lvl1pPr>
              <a:defRPr sz="1200">
                <a:latin typeface="Congenial Black" panose="02000503040000020004" pitchFamily="2" charset="0"/>
              </a:defRPr>
            </a:lvl1pPr>
          </a:lstStyle>
          <a:p>
            <a:pPr algn="just"/>
            <a:r>
              <a:rPr lang="en-US" sz="1400" dirty="0">
                <a:latin typeface="Aptos" panose="020B0004020202020204" pitchFamily="34" charset="0"/>
              </a:rPr>
              <a:t>Nigeria population is equivalent to </a:t>
            </a:r>
            <a:r>
              <a:rPr lang="en-US" sz="1400" b="1" dirty="0">
                <a:latin typeface="Aptos" panose="020B0004020202020204" pitchFamily="34" charset="0"/>
              </a:rPr>
              <a:t>2.85% </a:t>
            </a:r>
            <a:r>
              <a:rPr lang="en-US" sz="1400" dirty="0">
                <a:latin typeface="Aptos" panose="020B0004020202020204" pitchFamily="34" charset="0"/>
              </a:rPr>
              <a:t>of the total world population ranking</a:t>
            </a:r>
            <a:r>
              <a:rPr lang="en-US" sz="1400" b="1" dirty="0">
                <a:latin typeface="Aptos" panose="020B0004020202020204" pitchFamily="34" charset="0"/>
              </a:rPr>
              <a:t> 6</a:t>
            </a:r>
            <a:r>
              <a:rPr lang="en-US" sz="1400" b="1" baseline="30000" dirty="0">
                <a:latin typeface="Aptos" panose="020B0004020202020204" pitchFamily="34" charset="0"/>
              </a:rPr>
              <a:t>th. </a:t>
            </a:r>
            <a:r>
              <a:rPr lang="en-US" sz="1400" b="1" dirty="0">
                <a:latin typeface="Aptos" panose="020B0004020202020204" pitchFamily="34" charset="0"/>
              </a:rPr>
              <a:t>53.9 % </a:t>
            </a:r>
            <a:r>
              <a:rPr lang="en-US" sz="1400" dirty="0">
                <a:latin typeface="Aptos" panose="020B0004020202020204" pitchFamily="34" charset="0"/>
              </a:rPr>
              <a:t>of the population is </a:t>
            </a:r>
            <a:r>
              <a:rPr lang="en-US" sz="1400" b="1" dirty="0">
                <a:latin typeface="Aptos" panose="020B0004020202020204" pitchFamily="34" charset="0"/>
              </a:rPr>
              <a:t>urban </a:t>
            </a:r>
            <a:r>
              <a:rPr lang="en-US" sz="1400" dirty="0">
                <a:latin typeface="Aptos" panose="020B0004020202020204" pitchFamily="34" charset="0"/>
              </a:rPr>
              <a:t>and</a:t>
            </a:r>
            <a:r>
              <a:rPr lang="en-US" sz="1400" b="1" dirty="0">
                <a:latin typeface="Aptos" panose="020B0004020202020204" pitchFamily="34" charset="0"/>
              </a:rPr>
              <a:t> Median age </a:t>
            </a:r>
            <a:r>
              <a:rPr lang="en-US" sz="1400" dirty="0">
                <a:latin typeface="Aptos" panose="020B0004020202020204" pitchFamily="34" charset="0"/>
              </a:rPr>
              <a:t>in Nigerian is </a:t>
            </a:r>
            <a:r>
              <a:rPr lang="en-US" sz="1400" b="1" dirty="0">
                <a:latin typeface="Aptos" panose="020B0004020202020204" pitchFamily="34" charset="0"/>
              </a:rPr>
              <a:t>17.9years </a:t>
            </a:r>
            <a:r>
              <a:rPr lang="en-US" sz="1000" b="1" i="1" dirty="0">
                <a:latin typeface="Aptos" panose="020B0004020202020204" pitchFamily="34" charset="0"/>
              </a:rPr>
              <a:t>- </a:t>
            </a:r>
            <a:r>
              <a:rPr lang="en-US" sz="1000" b="1" i="1" dirty="0" err="1">
                <a:latin typeface="Aptos" panose="020B0004020202020204" pitchFamily="34" charset="0"/>
              </a:rPr>
              <a:t>Statisca</a:t>
            </a:r>
            <a:endParaRPr lang="en-US" sz="1000" b="1" i="1" dirty="0">
              <a:latin typeface="Aptos" panose="020B0004020202020204" pitchFamily="34" charset="0"/>
            </a:endParaRPr>
          </a:p>
          <a:p>
            <a:endParaRPr lang="en-US" sz="1000" b="1" i="1" dirty="0">
              <a:latin typeface="Aptos" panose="020B0004020202020204" pitchFamily="34" charset="0"/>
              <a:sym typeface="Montserrat Medium"/>
            </a:endParaRPr>
          </a:p>
        </p:txBody>
      </p:sp>
      <p:sp>
        <p:nvSpPr>
          <p:cNvPr id="10" name="TextBox 9"/>
          <p:cNvSpPr txBox="1"/>
          <p:nvPr>
            <p:custDataLst>
              <p:tags r:id="rId5"/>
            </p:custDataLst>
          </p:nvPr>
        </p:nvSpPr>
        <p:spPr>
          <a:xfrm>
            <a:off x="3460306" y="2216749"/>
            <a:ext cx="3418665" cy="1168400"/>
          </a:xfrm>
          <a:prstGeom prst="rect">
            <a:avLst/>
          </a:prstGeom>
          <a:noFill/>
          <a:ln w="28575">
            <a:solidFill>
              <a:schemeClr val="accent1">
                <a:lumMod val="50000"/>
              </a:schemeClr>
            </a:solidFill>
            <a:prstDash val="lgDash"/>
          </a:ln>
        </p:spPr>
        <p:txBody>
          <a:bodyPr wrap="square">
            <a:spAutoFit/>
          </a:bodyPr>
          <a:lstStyle>
            <a:defPPr>
              <a:defRPr lang="en-US"/>
            </a:defPPr>
            <a:lvl1pPr>
              <a:defRPr sz="1400">
                <a:latin typeface="Aptos" panose="020B0004020202020204" pitchFamily="34" charset="0"/>
              </a:defRPr>
            </a:lvl1pPr>
          </a:lstStyle>
          <a:p>
            <a:r>
              <a:rPr lang="en-US" altLang="en-GB" dirty="0"/>
              <a:t>Over</a:t>
            </a:r>
            <a:r>
              <a:rPr lang="en-US" altLang="en-GB" b="1" dirty="0"/>
              <a:t> 53%</a:t>
            </a:r>
            <a:r>
              <a:rPr lang="en-US" altLang="en-GB" dirty="0"/>
              <a:t> of Nigeria's population uses the internet. Rapid expansion in digital payments, USSD banking, and mobile connectivity continuously broadens the national attack surface. </a:t>
            </a:r>
            <a:r>
              <a:rPr lang="en-US" sz="1000" b="1" i="1" dirty="0">
                <a:sym typeface="+mn-ea"/>
              </a:rPr>
              <a:t>- </a:t>
            </a:r>
            <a:r>
              <a:rPr lang="en-US" sz="1000" b="1" i="1" dirty="0" err="1">
                <a:sym typeface="+mn-ea"/>
              </a:rPr>
              <a:t>Statisca</a:t>
            </a:r>
            <a:endParaRPr lang="en-US" altLang="en-GB" sz="1000" b="1" i="1" dirty="0" err="1">
              <a:sym typeface="+mn-ea"/>
            </a:endParaRPr>
          </a:p>
        </p:txBody>
      </p:sp>
      <p:sp>
        <p:nvSpPr>
          <p:cNvPr id="11" name="Google Shape;1048;p118"/>
          <p:cNvSpPr/>
          <p:nvPr>
            <p:custDataLst>
              <p:tags r:id="rId6"/>
            </p:custDataLst>
          </p:nvPr>
        </p:nvSpPr>
        <p:spPr>
          <a:xfrm>
            <a:off x="3432315" y="1241149"/>
            <a:ext cx="3423822" cy="875100"/>
          </a:xfrm>
          <a:prstGeom prst="rect">
            <a:avLst/>
          </a:prstGeom>
          <a:solidFill>
            <a:srgbClr val="00B0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 name="Google Shape;1052;p118"/>
          <p:cNvSpPr txBox="1"/>
          <p:nvPr>
            <p:custDataLst>
              <p:tags r:id="rId7"/>
            </p:custDataLst>
          </p:nvPr>
        </p:nvSpPr>
        <p:spPr>
          <a:xfrm>
            <a:off x="3609340" y="1527810"/>
            <a:ext cx="3334385" cy="520700"/>
          </a:xfrm>
          <a:prstGeom prst="rect">
            <a:avLst/>
          </a:prstGeom>
          <a:noFill/>
          <a:ln>
            <a:noFill/>
          </a:ln>
        </p:spPr>
        <p:txBody>
          <a:bodyPr spcFirstLastPara="1" wrap="square" lIns="0" tIns="0" rIns="0" bIns="0" anchor="ctr" anchorCtr="0">
            <a:noAutofit/>
          </a:bodyPr>
          <a:lstStyle/>
          <a:p>
            <a:pPr marL="0" lvl="0" indent="0" algn="l" rtl="0">
              <a:lnSpc>
                <a:spcPct val="70000"/>
              </a:lnSpc>
              <a:spcBef>
                <a:spcPts val="0"/>
              </a:spcBef>
              <a:spcAft>
                <a:spcPts val="0"/>
              </a:spcAft>
              <a:buClr>
                <a:schemeClr val="dk2"/>
              </a:buClr>
              <a:buSzPts val="1100"/>
              <a:buFont typeface="Arial" panose="020B0604020202020204"/>
              <a:buNone/>
            </a:pPr>
            <a:r>
              <a:rPr lang="en-US" altLang="en-GB" sz="2000" dirty="0">
                <a:solidFill>
                  <a:schemeClr val="bg1"/>
                </a:solidFill>
                <a:latin typeface="Congenial Black" panose="02000503040000020004" pitchFamily="2" charset="0"/>
                <a:sym typeface="Montserrat ExtraBold"/>
              </a:rPr>
              <a:t>110M+ Connected Citizens</a:t>
            </a:r>
            <a:endParaRPr lang="en-US" altLang="en-GB" sz="2000" dirty="0">
              <a:solidFill>
                <a:schemeClr val="bg1"/>
              </a:solidFill>
              <a:latin typeface="Congenial Black" panose="02000503040000020004" pitchFamily="2" charset="0"/>
              <a:sym typeface="Montserrat ExtraBold"/>
            </a:endParaRPr>
          </a:p>
        </p:txBody>
      </p:sp>
      <p:sp>
        <p:nvSpPr>
          <p:cNvPr id="13" name="TextBox 12"/>
          <p:cNvSpPr txBox="1"/>
          <p:nvPr/>
        </p:nvSpPr>
        <p:spPr>
          <a:xfrm>
            <a:off x="7338301" y="1807527"/>
            <a:ext cx="4749035" cy="953135"/>
          </a:xfrm>
          <a:prstGeom prst="rect">
            <a:avLst/>
          </a:prstGeom>
          <a:noFill/>
          <a:ln w="28575">
            <a:solidFill>
              <a:schemeClr val="accent1">
                <a:lumMod val="50000"/>
              </a:schemeClr>
            </a:solidFill>
            <a:prstDash val="lgDash"/>
          </a:ln>
        </p:spPr>
        <p:txBody>
          <a:bodyPr wrap="square">
            <a:spAutoFit/>
          </a:bodyPr>
          <a:lstStyle>
            <a:defPPr>
              <a:defRPr lang="en-US"/>
            </a:defPPr>
            <a:lvl1pPr>
              <a:defRPr sz="1200">
                <a:latin typeface="Congenial Black" panose="02000503040000020004" pitchFamily="2" charset="0"/>
              </a:defRPr>
            </a:lvl1pPr>
          </a:lstStyle>
          <a:p>
            <a:r>
              <a:rPr lang="en-US" altLang="en-GB" sz="1400" dirty="0">
                <a:latin typeface="Aptos" panose="020B0004020202020204" pitchFamily="34" charset="0"/>
              </a:rPr>
              <a:t>Financial sector targets experience thousands of automated exploitation attempts per week, solidifying banking and fintech as the most heavily targeted industries in West Africa. </a:t>
            </a:r>
            <a:r>
              <a:rPr lang="en-US" sz="1000" b="1" i="1" dirty="0">
                <a:latin typeface="Aptos" panose="020B0004020202020204" pitchFamily="34" charset="0"/>
                <a:sym typeface="+mn-ea"/>
              </a:rPr>
              <a:t>- </a:t>
            </a:r>
            <a:r>
              <a:rPr lang="en-US" sz="1000" b="1" i="1" dirty="0" err="1">
                <a:latin typeface="Aptos" panose="020B0004020202020204" pitchFamily="34" charset="0"/>
                <a:sym typeface="+mn-ea"/>
              </a:rPr>
              <a:t>Checkpoint</a:t>
            </a:r>
            <a:endParaRPr lang="en-US" altLang="en-GB" sz="1000" b="1" i="1" dirty="0" err="1">
              <a:latin typeface="Aptos" panose="020B0004020202020204" pitchFamily="34" charset="0"/>
              <a:sym typeface="+mn-ea"/>
            </a:endParaRPr>
          </a:p>
        </p:txBody>
      </p:sp>
      <p:sp>
        <p:nvSpPr>
          <p:cNvPr id="14" name="Google Shape;1048;p118"/>
          <p:cNvSpPr/>
          <p:nvPr>
            <p:custDataLst>
              <p:tags r:id="rId8"/>
            </p:custDataLst>
          </p:nvPr>
        </p:nvSpPr>
        <p:spPr>
          <a:xfrm>
            <a:off x="94350" y="4014015"/>
            <a:ext cx="3157540" cy="875100"/>
          </a:xfrm>
          <a:prstGeom prst="rect">
            <a:avLst/>
          </a:prstGeom>
          <a:solidFill>
            <a:srgbClr val="00B050"/>
          </a:solidFill>
          <a:ln>
            <a:noFill/>
          </a:ln>
        </p:spPr>
        <p:txBody>
          <a:bodyPr spcFirstLastPara="1" wrap="square" lIns="91425" tIns="91425" rIns="91425" bIns="91425" anchor="ctr" anchorCtr="0">
            <a:noAutofit/>
          </a:bodyPr>
          <a:lstStyle/>
          <a:p/>
        </p:txBody>
      </p:sp>
      <p:sp>
        <p:nvSpPr>
          <p:cNvPr id="15" name="Google Shape;1049;p118"/>
          <p:cNvSpPr txBox="1"/>
          <p:nvPr>
            <p:custDataLst>
              <p:tags r:id="rId9"/>
            </p:custDataLst>
          </p:nvPr>
        </p:nvSpPr>
        <p:spPr>
          <a:xfrm>
            <a:off x="239777" y="4215015"/>
            <a:ext cx="2966645" cy="473100"/>
          </a:xfrm>
          <a:prstGeom prst="rect">
            <a:avLst/>
          </a:prstGeom>
          <a:noFill/>
          <a:ln>
            <a:noFill/>
          </a:ln>
        </p:spPr>
        <p:txBody>
          <a:bodyPr spcFirstLastPara="1" wrap="square" lIns="0" tIns="0" rIns="0" bIns="0" anchor="ctr" anchorCtr="0">
            <a:noAutofit/>
          </a:bodyPr>
          <a:lstStyle/>
          <a:p>
            <a:pPr marL="0" lvl="0" indent="0" algn="ctr" rtl="0">
              <a:lnSpc>
                <a:spcPct val="70000"/>
              </a:lnSpc>
              <a:spcBef>
                <a:spcPts val="0"/>
              </a:spcBef>
              <a:spcAft>
                <a:spcPts val="0"/>
              </a:spcAft>
              <a:buNone/>
            </a:pPr>
            <a:r>
              <a:rPr lang="en-US" altLang="en-GB" sz="2000" dirty="0">
                <a:solidFill>
                  <a:schemeClr val="bg1"/>
                </a:solidFill>
                <a:latin typeface="Congenial Black" panose="02000503040000020004" pitchFamily="2" charset="0"/>
                <a:sym typeface="Montserrat ExtraBold"/>
              </a:rPr>
              <a:t>90% Workforce Talent Gap</a:t>
            </a:r>
            <a:endParaRPr lang="en-US" altLang="en-GB" sz="2000" dirty="0">
              <a:solidFill>
                <a:schemeClr val="bg1"/>
              </a:solidFill>
              <a:latin typeface="Congenial Black" panose="02000503040000020004" pitchFamily="2" charset="0"/>
              <a:sym typeface="Montserrat ExtraBold"/>
            </a:endParaRPr>
          </a:p>
        </p:txBody>
      </p:sp>
      <p:sp>
        <p:nvSpPr>
          <p:cNvPr id="16" name="TextBox 15"/>
          <p:cNvSpPr txBox="1"/>
          <p:nvPr>
            <p:custDataLst>
              <p:tags r:id="rId10"/>
            </p:custDataLst>
          </p:nvPr>
        </p:nvSpPr>
        <p:spPr>
          <a:xfrm>
            <a:off x="85573" y="4972979"/>
            <a:ext cx="3157540" cy="1168400"/>
          </a:xfrm>
          <a:prstGeom prst="rect">
            <a:avLst/>
          </a:prstGeom>
          <a:noFill/>
          <a:ln w="28575">
            <a:solidFill>
              <a:schemeClr val="accent1">
                <a:lumMod val="50000"/>
              </a:schemeClr>
            </a:solidFill>
            <a:prstDash val="lgDash"/>
          </a:ln>
        </p:spPr>
        <p:txBody>
          <a:bodyPr wrap="square">
            <a:spAutoFit/>
          </a:bodyPr>
          <a:lstStyle>
            <a:defPPr>
              <a:defRPr lang="en-US"/>
            </a:defPPr>
            <a:lvl1pPr>
              <a:defRPr sz="1200">
                <a:latin typeface="Congenial Black" panose="02000503040000020004" pitchFamily="2" charset="0"/>
              </a:defRPr>
            </a:lvl1pPr>
          </a:lstStyle>
          <a:p>
            <a:pPr algn="just"/>
            <a:r>
              <a:rPr lang="en-US" altLang="en-GB" sz="1400" dirty="0">
                <a:latin typeface="Aptos" panose="020B0004020202020204" pitchFamily="34" charset="0"/>
                <a:sym typeface="Montserrat Medium"/>
              </a:rPr>
              <a:t>High emigration rates among skilled tech professionals ("Japa") leave organizations with severe shortages in specialized security operations and incident response staff.</a:t>
            </a:r>
            <a:r>
              <a:rPr lang="en-US" altLang="en-GB" sz="1000" i="1" dirty="0">
                <a:latin typeface="Aptos" panose="020B0004020202020204" pitchFamily="34" charset="0"/>
                <a:sym typeface="Montserrat Medium"/>
              </a:rPr>
              <a:t> </a:t>
            </a:r>
            <a:r>
              <a:rPr lang="en-US" sz="1000" b="1" i="1" dirty="0">
                <a:latin typeface="Aptos" panose="020B0004020202020204" pitchFamily="34" charset="0"/>
                <a:sym typeface="+mn-ea"/>
              </a:rPr>
              <a:t>- ISC2</a:t>
            </a:r>
            <a:endParaRPr lang="en-US" altLang="en-GB" sz="1000" b="1" i="1" dirty="0">
              <a:latin typeface="Aptos" panose="020B0004020202020204" pitchFamily="34" charset="0"/>
              <a:sym typeface="+mn-ea"/>
            </a:endParaRPr>
          </a:p>
        </p:txBody>
      </p:sp>
      <p:sp>
        <p:nvSpPr>
          <p:cNvPr id="18" name="TextBox 17"/>
          <p:cNvSpPr txBox="1"/>
          <p:nvPr>
            <p:custDataLst>
              <p:tags r:id="rId11"/>
            </p:custDataLst>
          </p:nvPr>
        </p:nvSpPr>
        <p:spPr>
          <a:xfrm>
            <a:off x="3460115" y="4892675"/>
            <a:ext cx="3418840" cy="1386840"/>
          </a:xfrm>
          <a:prstGeom prst="rect">
            <a:avLst/>
          </a:prstGeom>
          <a:noFill/>
          <a:ln w="28575">
            <a:solidFill>
              <a:schemeClr val="accent1">
                <a:lumMod val="50000"/>
              </a:schemeClr>
            </a:solidFill>
            <a:prstDash val="lgDash"/>
          </a:ln>
        </p:spPr>
        <p:txBody>
          <a:bodyPr wrap="square">
            <a:noAutofit/>
          </a:bodyPr>
          <a:lstStyle>
            <a:defPPr>
              <a:defRPr lang="en-US"/>
            </a:defPPr>
            <a:lvl1pPr>
              <a:defRPr sz="1400">
                <a:latin typeface="Aptos" panose="020B0004020202020204" pitchFamily="34" charset="0"/>
              </a:defRPr>
            </a:lvl1pPr>
          </a:lstStyle>
          <a:p>
            <a:r>
              <a:rPr lang="en-US" altLang="en-GB" dirty="0"/>
              <a:t>Confirmed financial sector losses from cyber-enabled fraud exceed tens of billions of Naira annually, driven by targeted credential theft, API exploits, and Business Email Compromise (BEC). </a:t>
            </a:r>
            <a:r>
              <a:rPr lang="en-US" b="1" dirty="0">
                <a:sym typeface="+mn-ea"/>
              </a:rPr>
              <a:t>- </a:t>
            </a:r>
            <a:r>
              <a:rPr lang="en-US" sz="1000" b="1" i="1" dirty="0">
                <a:sym typeface="+mn-ea"/>
              </a:rPr>
              <a:t>CBN ANti Fraud Report</a:t>
            </a:r>
            <a:endParaRPr lang="en-US" altLang="en-GB" sz="1000" b="1" i="1" dirty="0">
              <a:sym typeface="+mn-ea"/>
            </a:endParaRPr>
          </a:p>
        </p:txBody>
      </p:sp>
      <p:sp>
        <p:nvSpPr>
          <p:cNvPr id="20" name="Google Shape;1048;p118"/>
          <p:cNvSpPr/>
          <p:nvPr/>
        </p:nvSpPr>
        <p:spPr>
          <a:xfrm>
            <a:off x="7338301" y="1015175"/>
            <a:ext cx="4749035" cy="758761"/>
          </a:xfrm>
          <a:prstGeom prst="rect">
            <a:avLst/>
          </a:prstGeom>
          <a:solidFill>
            <a:srgbClr val="00B050"/>
          </a:solidFill>
          <a:ln>
            <a:noFill/>
          </a:ln>
        </p:spPr>
        <p:txBody>
          <a:bodyPr spcFirstLastPara="1" wrap="square" lIns="91425" tIns="91425" rIns="91425" bIns="91425" anchor="ctr" anchorCtr="0">
            <a:noAutofit/>
          </a:bodyPr>
          <a:lstStyle/>
          <a:p/>
        </p:txBody>
      </p:sp>
      <p:sp>
        <p:nvSpPr>
          <p:cNvPr id="21" name="Google Shape;1052;p118"/>
          <p:cNvSpPr txBox="1"/>
          <p:nvPr/>
        </p:nvSpPr>
        <p:spPr>
          <a:xfrm>
            <a:off x="7449616" y="1285627"/>
            <a:ext cx="4599526" cy="272865"/>
          </a:xfrm>
          <a:prstGeom prst="rect">
            <a:avLst/>
          </a:prstGeom>
          <a:noFill/>
          <a:ln>
            <a:noFill/>
          </a:ln>
        </p:spPr>
        <p:txBody>
          <a:bodyPr spcFirstLastPara="1" wrap="square" lIns="0" tIns="0" rIns="0" bIns="0" anchor="ctr" anchorCtr="0">
            <a:noAutofit/>
          </a:bodyPr>
          <a:lstStyle/>
          <a:p>
            <a:pPr marL="0" lvl="0" indent="0" algn="l" rtl="0">
              <a:lnSpc>
                <a:spcPct val="70000"/>
              </a:lnSpc>
              <a:spcBef>
                <a:spcPts val="0"/>
              </a:spcBef>
              <a:spcAft>
                <a:spcPts val="0"/>
              </a:spcAft>
              <a:buClr>
                <a:schemeClr val="dk2"/>
              </a:buClr>
              <a:buSzPts val="1100"/>
              <a:buFont typeface="Arial" panose="020B0604020202020204"/>
              <a:buNone/>
            </a:pPr>
            <a:r>
              <a:rPr lang="en-US" altLang="en-GB" sz="2000" dirty="0">
                <a:solidFill>
                  <a:schemeClr val="bg1"/>
                </a:solidFill>
                <a:latin typeface="Congenial Black" panose="02000503040000020004" pitchFamily="2" charset="0"/>
                <a:sym typeface="Montserrat ExtraBold"/>
              </a:rPr>
              <a:t>~4,700+ Weekly Attack Attempts</a:t>
            </a:r>
            <a:endParaRPr lang="en-US" altLang="en-GB" sz="2000" dirty="0">
              <a:solidFill>
                <a:schemeClr val="bg1"/>
              </a:solidFill>
              <a:latin typeface="Congenial Black" panose="02000503040000020004" pitchFamily="2" charset="0"/>
              <a:sym typeface="Montserrat ExtraBold"/>
            </a:endParaRPr>
          </a:p>
        </p:txBody>
      </p:sp>
      <p:grpSp>
        <p:nvGrpSpPr>
          <p:cNvPr id="28" name="Group 27"/>
          <p:cNvGrpSpPr/>
          <p:nvPr>
            <p:custDataLst>
              <p:tags r:id="rId12"/>
            </p:custDataLst>
          </p:nvPr>
        </p:nvGrpSpPr>
        <p:grpSpPr>
          <a:xfrm>
            <a:off x="3432175" y="4001135"/>
            <a:ext cx="3423920" cy="789305"/>
            <a:chOff x="3390775" y="4704902"/>
            <a:chExt cx="3423822" cy="875100"/>
          </a:xfrm>
          <a:solidFill>
            <a:srgbClr val="00B050"/>
          </a:solidFill>
        </p:grpSpPr>
        <p:sp>
          <p:nvSpPr>
            <p:cNvPr id="19" name="Google Shape;1048;p118"/>
            <p:cNvSpPr/>
            <p:nvPr>
              <p:custDataLst>
                <p:tags r:id="rId13"/>
              </p:custDataLst>
            </p:nvPr>
          </p:nvSpPr>
          <p:spPr>
            <a:xfrm>
              <a:off x="3390775" y="4704902"/>
              <a:ext cx="3423822" cy="875100"/>
            </a:xfrm>
            <a:prstGeom prst="rect">
              <a:avLst/>
            </a:prstGeom>
            <a:grpFill/>
            <a:ln>
              <a:noFill/>
            </a:ln>
          </p:spPr>
          <p:txBody>
            <a:bodyPr spcFirstLastPara="1" wrap="square" lIns="91425" tIns="91425" rIns="91425" bIns="91425" anchor="ctr" anchorCtr="0">
              <a:noAutofit/>
            </a:bodyPr>
            <a:lstStyle/>
            <a:p>
              <a:endParaRPr dirty="0"/>
            </a:p>
          </p:txBody>
        </p:sp>
        <p:sp>
          <p:nvSpPr>
            <p:cNvPr id="22" name="Google Shape;1049;p118"/>
            <p:cNvSpPr txBox="1"/>
            <p:nvPr>
              <p:custDataLst>
                <p:tags r:id="rId14"/>
              </p:custDataLst>
            </p:nvPr>
          </p:nvSpPr>
          <p:spPr>
            <a:xfrm>
              <a:off x="3660903" y="4889115"/>
              <a:ext cx="2966645" cy="473100"/>
            </a:xfrm>
            <a:prstGeom prst="rect">
              <a:avLst/>
            </a:prstGeom>
            <a:grpFill/>
            <a:ln>
              <a:noFill/>
            </a:ln>
          </p:spPr>
          <p:txBody>
            <a:bodyPr spcFirstLastPara="1" wrap="square" lIns="0" tIns="0" rIns="0" bIns="0" anchor="ctr" anchorCtr="0">
              <a:noAutofit/>
            </a:bodyPr>
            <a:lstStyle/>
            <a:p>
              <a:pPr marL="0" lvl="0" indent="0" algn="ctr" rtl="0">
                <a:lnSpc>
                  <a:spcPct val="70000"/>
                </a:lnSpc>
                <a:spcBef>
                  <a:spcPts val="0"/>
                </a:spcBef>
                <a:spcAft>
                  <a:spcPts val="0"/>
                </a:spcAft>
                <a:buNone/>
              </a:pPr>
              <a:r>
                <a:rPr lang="en-US" altLang="en-US" sz="2000" dirty="0">
                  <a:solidFill>
                    <a:schemeClr val="bg1"/>
                  </a:solidFill>
                  <a:latin typeface="Congenial Black" panose="02000503040000020004" pitchFamily="2" charset="0"/>
                  <a:sym typeface="Montserrat ExtraBold"/>
                </a:rPr>
                <a:t>₦</a:t>
              </a:r>
              <a:r>
                <a:rPr lang="en-US" altLang="en-GB" sz="2000" dirty="0">
                  <a:solidFill>
                    <a:schemeClr val="bg1"/>
                  </a:solidFill>
                  <a:latin typeface="Congenial Black" panose="02000503040000020004" pitchFamily="2" charset="0"/>
                  <a:sym typeface="Montserrat ExtraBold"/>
                </a:rPr>
                <a:t>25B+ Annual Fraud Losses</a:t>
              </a:r>
              <a:endParaRPr lang="en-US" altLang="en-GB" sz="2000" dirty="0">
                <a:solidFill>
                  <a:schemeClr val="bg1"/>
                </a:solidFill>
                <a:latin typeface="Congenial Black" panose="02000503040000020004" pitchFamily="2" charset="0"/>
                <a:sym typeface="Montserrat ExtraBold"/>
              </a:endParaRPr>
            </a:p>
          </p:txBody>
        </p:sp>
      </p:grpSp>
      <p:sp>
        <p:nvSpPr>
          <p:cNvPr id="26" name="Google Shape;1048;p118"/>
          <p:cNvSpPr/>
          <p:nvPr/>
        </p:nvSpPr>
        <p:spPr>
          <a:xfrm>
            <a:off x="7338300" y="3060941"/>
            <a:ext cx="4837658" cy="750307"/>
          </a:xfrm>
          <a:prstGeom prst="rect">
            <a:avLst/>
          </a:prstGeom>
          <a:solidFill>
            <a:srgbClr val="00B0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7" name="Google Shape;1052;p118"/>
          <p:cNvSpPr txBox="1"/>
          <p:nvPr/>
        </p:nvSpPr>
        <p:spPr>
          <a:xfrm>
            <a:off x="7934743" y="3220465"/>
            <a:ext cx="3556149" cy="520843"/>
          </a:xfrm>
          <a:prstGeom prst="rect">
            <a:avLst/>
          </a:prstGeom>
          <a:noFill/>
          <a:ln>
            <a:noFill/>
          </a:ln>
        </p:spPr>
        <p:txBody>
          <a:bodyPr spcFirstLastPara="1" wrap="square" lIns="0" tIns="0" rIns="0" bIns="0" anchor="ctr" anchorCtr="0">
            <a:noAutofit/>
          </a:bodyPr>
          <a:lstStyle/>
          <a:p>
            <a:pPr marL="0" lvl="0" indent="0" algn="l" rtl="0">
              <a:lnSpc>
                <a:spcPct val="70000"/>
              </a:lnSpc>
              <a:spcBef>
                <a:spcPts val="0"/>
              </a:spcBef>
              <a:spcAft>
                <a:spcPts val="0"/>
              </a:spcAft>
              <a:buClr>
                <a:schemeClr val="dk2"/>
              </a:buClr>
              <a:buSzPts val="1100"/>
              <a:buFont typeface="Arial" panose="020B0604020202020204"/>
              <a:buNone/>
            </a:pPr>
            <a:r>
              <a:rPr lang="en-US" sz="2000" dirty="0">
                <a:solidFill>
                  <a:schemeClr val="bg1"/>
                </a:solidFill>
                <a:latin typeface="Congenial Black" panose="02000503040000020004" pitchFamily="2" charset="0"/>
                <a:sym typeface="Montserrat ExtraBold"/>
              </a:rPr>
              <a:t>97 Million  + INTERNET USERS</a:t>
            </a:r>
            <a:endParaRPr sz="2000" dirty="0">
              <a:solidFill>
                <a:schemeClr val="bg1"/>
              </a:solidFill>
              <a:latin typeface="Congenial Black" panose="02000503040000020004" pitchFamily="2" charset="0"/>
              <a:sym typeface="Montserrat ExtraBold"/>
            </a:endParaRPr>
          </a:p>
        </p:txBody>
      </p:sp>
      <p:sp>
        <p:nvSpPr>
          <p:cNvPr id="2" name="Text Box 1"/>
          <p:cNvSpPr txBox="1"/>
          <p:nvPr/>
        </p:nvSpPr>
        <p:spPr>
          <a:xfrm>
            <a:off x="67945" y="6499860"/>
            <a:ext cx="10077450" cy="275590"/>
          </a:xfrm>
          <a:prstGeom prst="rect">
            <a:avLst/>
          </a:prstGeom>
          <a:noFill/>
        </p:spPr>
        <p:txBody>
          <a:bodyPr wrap="square" rtlCol="0" anchor="t">
            <a:spAutoFit/>
          </a:bodyPr>
          <a:p>
            <a:r>
              <a:rPr lang="en-US" altLang="en-GB" sz="1200" i="1" dirty="0">
                <a:sym typeface="+mn-ea"/>
              </a:rPr>
              <a:t>Every Nigerian citizen is now a digital citizen. Protecting this footprint is no longer just about securing networks—it is about preserving trust in the nat</a:t>
            </a:r>
            <a:endParaRPr lang="en-US" altLang="en-GB" sz="1200" i="1" dirty="0">
              <a:sym typeface="+mn-ea"/>
            </a:endParaRPr>
          </a:p>
        </p:txBody>
      </p:sp>
      <p:pic>
        <p:nvPicPr>
          <p:cNvPr id="3" name="Picture 2"/>
          <p:cNvPicPr>
            <a:picLocks noChangeAspect="1"/>
          </p:cNvPicPr>
          <p:nvPr/>
        </p:nvPicPr>
        <p:blipFill>
          <a:blip r:embed="rId15">
            <a:duotone>
              <a:prstClr val="black"/>
              <a:schemeClr val="accent6">
                <a:tint val="45000"/>
                <a:satMod val="400000"/>
              </a:schemeClr>
            </a:duotone>
          </a:blip>
          <a:stretch>
            <a:fillRect/>
          </a:stretch>
        </p:blipFill>
        <p:spPr>
          <a:xfrm>
            <a:off x="7338695" y="3894455"/>
            <a:ext cx="4837430" cy="245237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1"/>
          <a:stretch>
            <a:fillRect/>
          </a:stretch>
        </p:blipFill>
        <p:spPr>
          <a:xfrm>
            <a:off x="2875280" y="481330"/>
            <a:ext cx="9316085" cy="6162040"/>
          </a:xfrm>
          <a:prstGeom prst="rect">
            <a:avLst/>
          </a:prstGeom>
        </p:spPr>
      </p:pic>
      <p:sp>
        <p:nvSpPr>
          <p:cNvPr id="6" name="Title 1"/>
          <p:cNvSpPr>
            <a:spLocks noGrp="1"/>
          </p:cNvSpPr>
          <p:nvPr>
            <p:ph type="title"/>
          </p:nvPr>
        </p:nvSpPr>
        <p:spPr>
          <a:xfrm>
            <a:off x="194945" y="118745"/>
            <a:ext cx="10515600" cy="954107"/>
          </a:xfrm>
        </p:spPr>
        <p:txBody>
          <a:bodyPr>
            <a:normAutofit/>
          </a:bodyPr>
          <a:lstStyle/>
          <a:p>
            <a:pPr algn="l">
              <a:buClrTx/>
              <a:buSzTx/>
              <a:buFontTx/>
            </a:pPr>
            <a:r>
              <a:rPr lang="en-US" sz="3600" b="1" dirty="0">
                <a:latin typeface="Congenial Black" panose="02000503040000020004" pitchFamily="2" charset="0"/>
                <a:ea typeface="+mn-ea"/>
                <a:cs typeface="+mn-cs"/>
              </a:rPr>
              <a:t>Nigeria’s Digital Trust Landscape</a:t>
            </a:r>
            <a:endParaRPr lang="en-US" sz="3600" b="1" dirty="0">
              <a:latin typeface="Congenial Black" panose="02000503040000020004" pitchFamily="2" charset="0"/>
              <a:ea typeface="+mn-ea"/>
              <a:cs typeface="+mn-cs"/>
            </a:endParaRPr>
          </a:p>
        </p:txBody>
      </p:sp>
      <p:sp>
        <p:nvSpPr>
          <p:cNvPr id="3" name="Text Box 2"/>
          <p:cNvSpPr txBox="1"/>
          <p:nvPr/>
        </p:nvSpPr>
        <p:spPr>
          <a:xfrm>
            <a:off x="194945" y="6591935"/>
            <a:ext cx="11839575" cy="306705"/>
          </a:xfrm>
          <a:prstGeom prst="rect">
            <a:avLst/>
          </a:prstGeom>
          <a:noFill/>
        </p:spPr>
        <p:txBody>
          <a:bodyPr wrap="square" rtlCol="0">
            <a:spAutoFit/>
          </a:bodyPr>
          <a:p>
            <a:r>
              <a:rPr lang="en-US" altLang="en-GB" sz="1400" i="1"/>
              <a:t>Digital Transformation succeeds only when citizen trust the system that serve them: Cybersecurity is no just protecting Technology</a:t>
            </a:r>
            <a:endParaRPr lang="en-US" altLang="en-GB" sz="1400" i="1"/>
          </a:p>
        </p:txBody>
      </p:sp>
      <p:grpSp>
        <p:nvGrpSpPr>
          <p:cNvPr id="8" name="Group 7"/>
          <p:cNvGrpSpPr/>
          <p:nvPr/>
        </p:nvGrpSpPr>
        <p:grpSpPr>
          <a:xfrm>
            <a:off x="8361045" y="3296920"/>
            <a:ext cx="3793985" cy="3209147"/>
            <a:chOff x="307" y="2020"/>
            <a:chExt cx="11927" cy="5186"/>
          </a:xfrm>
        </p:grpSpPr>
        <p:sp>
          <p:nvSpPr>
            <p:cNvPr id="5" name="Rectangles 4"/>
            <p:cNvSpPr/>
            <p:nvPr/>
          </p:nvSpPr>
          <p:spPr>
            <a:xfrm>
              <a:off x="307" y="2020"/>
              <a:ext cx="11925" cy="5186"/>
            </a:xfrm>
            <a:prstGeom prst="rect">
              <a:avLst/>
            </a:prstGeom>
            <a:solidFill>
              <a:schemeClr val="accent6"/>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en-GB" altLang="en-US"/>
            </a:p>
          </p:txBody>
        </p:sp>
        <p:sp>
          <p:nvSpPr>
            <p:cNvPr id="4" name="Text Box 3"/>
            <p:cNvSpPr txBox="1"/>
            <p:nvPr/>
          </p:nvSpPr>
          <p:spPr>
            <a:xfrm>
              <a:off x="850" y="2346"/>
              <a:ext cx="11384" cy="4590"/>
            </a:xfrm>
            <a:prstGeom prst="rect">
              <a:avLst/>
            </a:prstGeom>
            <a:noFill/>
          </p:spPr>
          <p:txBody>
            <a:bodyPr wrap="square" rtlCol="0" anchor="t">
              <a:noAutofit/>
            </a:bodyPr>
            <a:p>
              <a:pPr marL="342900" indent="-342900">
                <a:buFont typeface="Arial" panose="020B0604020202020204" pitchFamily="34" charset="0"/>
                <a:buChar char="•"/>
              </a:pPr>
              <a:r>
                <a:rPr lang="en-US" altLang="en-GB" sz="2000">
                  <a:solidFill>
                    <a:schemeClr val="tx1"/>
                  </a:solidFill>
                  <a:latin typeface="Congenial Black" panose="02000503040000020004" pitchFamily="2" charset="0"/>
                  <a:cs typeface="Congenial Black" panose="02000503040000020004" pitchFamily="2" charset="0"/>
                </a:rPr>
                <a:t>Every Nigerian citizen is now a digital citizen.</a:t>
              </a:r>
              <a:endParaRPr lang="en-US" altLang="en-GB" sz="2000">
                <a:solidFill>
                  <a:schemeClr val="tx1"/>
                </a:solidFill>
                <a:latin typeface="Congenial Black" panose="02000503040000020004" pitchFamily="2" charset="0"/>
                <a:cs typeface="Congenial Black" panose="02000503040000020004" pitchFamily="2" charset="0"/>
              </a:endParaRPr>
            </a:p>
            <a:p>
              <a:pPr marL="342900" indent="-342900">
                <a:buFont typeface="Arial" panose="020B0604020202020204" pitchFamily="34" charset="0"/>
                <a:buChar char="•"/>
              </a:pPr>
              <a:r>
                <a:rPr lang="en-US" altLang="en-GB" sz="2000">
                  <a:solidFill>
                    <a:schemeClr val="tx1"/>
                  </a:solidFill>
                  <a:latin typeface="Congenial Black" panose="02000503040000020004" pitchFamily="2" charset="0"/>
                  <a:cs typeface="Congenial Black" panose="02000503040000020004" pitchFamily="2" charset="0"/>
                </a:rPr>
                <a:t>Every citizen leaves a digital footprint.</a:t>
              </a:r>
              <a:endParaRPr lang="en-US" altLang="en-GB" sz="2000">
                <a:solidFill>
                  <a:schemeClr val="tx1"/>
                </a:solidFill>
                <a:latin typeface="Congenial Black" panose="02000503040000020004" pitchFamily="2" charset="0"/>
                <a:cs typeface="Congenial Black" panose="02000503040000020004" pitchFamily="2" charset="0"/>
              </a:endParaRPr>
            </a:p>
            <a:p>
              <a:pPr marL="342900" indent="-342900">
                <a:buFont typeface="Arial" panose="020B0604020202020204" pitchFamily="34" charset="0"/>
                <a:buChar char="•"/>
              </a:pPr>
              <a:r>
                <a:rPr lang="en-US" altLang="en-GB" sz="2000">
                  <a:solidFill>
                    <a:schemeClr val="tx1"/>
                  </a:solidFill>
                  <a:latin typeface="Congenial Black" panose="02000503040000020004" pitchFamily="2" charset="0"/>
                  <a:cs typeface="Congenial Black" panose="02000503040000020004" pitchFamily="2" charset="0"/>
                </a:rPr>
                <a:t>Every digital footprint is a target.</a:t>
              </a:r>
              <a:endParaRPr lang="en-US" altLang="en-GB" sz="2000">
                <a:solidFill>
                  <a:schemeClr val="tx1"/>
                </a:solidFill>
                <a:latin typeface="Congenial Black" panose="02000503040000020004" pitchFamily="2" charset="0"/>
                <a:cs typeface="Congenial Black" panose="02000503040000020004" pitchFamily="2" charset="0"/>
              </a:endParaRPr>
            </a:p>
            <a:p>
              <a:pPr marL="342900" indent="-342900">
                <a:buFont typeface="Arial" panose="020B0604020202020204" pitchFamily="34" charset="0"/>
                <a:buChar char="•"/>
              </a:pPr>
              <a:r>
                <a:rPr lang="en-US" altLang="en-GB" sz="2000">
                  <a:solidFill>
                    <a:schemeClr val="tx1"/>
                  </a:solidFill>
                  <a:latin typeface="Congenial Black" panose="02000503040000020004" pitchFamily="2" charset="0"/>
                  <a:cs typeface="Congenial Black" panose="02000503040000020004" pitchFamily="2" charset="0"/>
                </a:rPr>
                <a:t>The future challenge is no longer just cybersecurity.It is protecting trust itself.</a:t>
              </a:r>
              <a:endParaRPr lang="en-US" altLang="en-GB" sz="2000">
                <a:solidFill>
                  <a:schemeClr val="tx1"/>
                </a:solidFill>
                <a:latin typeface="Congenial Black" panose="02000503040000020004" pitchFamily="2" charset="0"/>
                <a:cs typeface="Congenial Black" panose="02000503040000020004" pitchFamily="2" charset="0"/>
              </a:endParaRPr>
            </a:p>
          </p:txBody>
        </p:sp>
      </p:grpSp>
      <p:grpSp>
        <p:nvGrpSpPr>
          <p:cNvPr id="12" name="Group 11"/>
          <p:cNvGrpSpPr/>
          <p:nvPr/>
        </p:nvGrpSpPr>
        <p:grpSpPr>
          <a:xfrm>
            <a:off x="194945" y="1075690"/>
            <a:ext cx="7086600" cy="1725295"/>
            <a:chOff x="4191" y="3474"/>
            <a:chExt cx="11160" cy="2717"/>
          </a:xfrm>
        </p:grpSpPr>
        <p:sp>
          <p:nvSpPr>
            <p:cNvPr id="9" name="Rectangles 8"/>
            <p:cNvSpPr/>
            <p:nvPr/>
          </p:nvSpPr>
          <p:spPr>
            <a:xfrm>
              <a:off x="4191" y="3474"/>
              <a:ext cx="11160" cy="2717"/>
            </a:xfrm>
            <a:prstGeom prst="rect">
              <a:avLst/>
            </a:prstGeom>
            <a:solidFill>
              <a:schemeClr val="accent6"/>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en-GB" altLang="en-US"/>
            </a:p>
          </p:txBody>
        </p:sp>
        <p:sp>
          <p:nvSpPr>
            <p:cNvPr id="11" name="Text Box 10"/>
            <p:cNvSpPr txBox="1"/>
            <p:nvPr/>
          </p:nvSpPr>
          <p:spPr>
            <a:xfrm>
              <a:off x="4628" y="3779"/>
              <a:ext cx="10723" cy="2082"/>
            </a:xfrm>
            <a:prstGeom prst="rect">
              <a:avLst/>
            </a:prstGeom>
            <a:noFill/>
          </p:spPr>
          <p:txBody>
            <a:bodyPr wrap="square" rtlCol="0">
              <a:spAutoFit/>
            </a:bodyPr>
            <a:p>
              <a:r>
                <a:rPr lang="en-US" altLang="en-GB" sz="2000" b="1">
                  <a:latin typeface="Congenial Black" panose="02000503040000020004" pitchFamily="2" charset="0"/>
                  <a:cs typeface="Congenial Black" panose="02000503040000020004" pitchFamily="2" charset="0"/>
                </a:rPr>
                <a:t>The Trust Paradox: </a:t>
              </a:r>
              <a:r>
                <a:rPr lang="en-US" altLang="en-GB" sz="2000">
                  <a:latin typeface="Congenial Black" panose="02000503040000020004" pitchFamily="2" charset="0"/>
                  <a:cs typeface="Congenial Black" panose="02000503040000020004" pitchFamily="2" charset="0"/>
                </a:rPr>
                <a:t>While consumer adoption of digital channels is at an all-time high, exposure to phishing, social engineering, and payment fraud threatens user confidence across the ecosystem.</a:t>
              </a:r>
              <a:endParaRPr lang="en-GB" altLang="en-US" sz="2000">
                <a:latin typeface="Congenial Black" panose="02000503040000020004" pitchFamily="2" charset="0"/>
                <a:cs typeface="Congenial Black" panose="02000503040000020004" pitchFamily="2" charset="0"/>
              </a:endParaRPr>
            </a:p>
          </p:txBody>
        </p:sp>
      </p:grpSp>
      <p:grpSp>
        <p:nvGrpSpPr>
          <p:cNvPr id="13" name="Group 12"/>
          <p:cNvGrpSpPr/>
          <p:nvPr/>
        </p:nvGrpSpPr>
        <p:grpSpPr>
          <a:xfrm>
            <a:off x="194945" y="2969895"/>
            <a:ext cx="7086600" cy="1725295"/>
            <a:chOff x="4498" y="3264"/>
            <a:chExt cx="11160" cy="2717"/>
          </a:xfrm>
        </p:grpSpPr>
        <p:sp>
          <p:nvSpPr>
            <p:cNvPr id="14" name="Rectangles 13"/>
            <p:cNvSpPr/>
            <p:nvPr/>
          </p:nvSpPr>
          <p:spPr>
            <a:xfrm>
              <a:off x="4498" y="3264"/>
              <a:ext cx="11160" cy="2717"/>
            </a:xfrm>
            <a:prstGeom prst="rect">
              <a:avLst/>
            </a:prstGeom>
            <a:solidFill>
              <a:schemeClr val="bg1"/>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en-GB" altLang="en-US"/>
            </a:p>
          </p:txBody>
        </p:sp>
        <p:sp>
          <p:nvSpPr>
            <p:cNvPr id="15" name="Text Box 14"/>
            <p:cNvSpPr txBox="1"/>
            <p:nvPr/>
          </p:nvSpPr>
          <p:spPr>
            <a:xfrm>
              <a:off x="4628" y="3779"/>
              <a:ext cx="10723" cy="2082"/>
            </a:xfrm>
            <a:prstGeom prst="rect">
              <a:avLst/>
            </a:prstGeom>
            <a:noFill/>
          </p:spPr>
          <p:txBody>
            <a:bodyPr wrap="square" rtlCol="0">
              <a:spAutoFit/>
            </a:bodyPr>
            <a:p>
              <a:r>
                <a:rPr lang="en-US" altLang="en-GB" sz="2000" b="1">
                  <a:latin typeface="Congenial Black" panose="02000503040000020004" pitchFamily="2" charset="0"/>
                  <a:cs typeface="Congenial Black" panose="02000503040000020004" pitchFamily="2" charset="0"/>
                </a:rPr>
                <a:t>Massive Scale &amp; Speed: </a:t>
              </a:r>
              <a:r>
                <a:rPr lang="en-US" altLang="en-GB" sz="2000">
                  <a:latin typeface="Congenial Black" panose="02000503040000020004" pitchFamily="2" charset="0"/>
                  <a:cs typeface="Congenial Black" panose="02000503040000020004" pitchFamily="2" charset="0"/>
                </a:rPr>
                <a:t>Nigeria's digital economy is expanding rapidly, making digital platforms the primary interaction point for commerce, banking, and government services.</a:t>
              </a:r>
              <a:endParaRPr lang="en-US" altLang="en-GB" sz="2000">
                <a:latin typeface="Congenial Black" panose="02000503040000020004" pitchFamily="2" charset="0"/>
                <a:cs typeface="Congenial Black" panose="02000503040000020004" pitchFamily="2" charset="0"/>
              </a:endParaRPr>
            </a:p>
          </p:txBody>
        </p:sp>
      </p:grpSp>
      <p:grpSp>
        <p:nvGrpSpPr>
          <p:cNvPr id="17" name="Group 16"/>
          <p:cNvGrpSpPr/>
          <p:nvPr/>
        </p:nvGrpSpPr>
        <p:grpSpPr>
          <a:xfrm>
            <a:off x="194945" y="4851400"/>
            <a:ext cx="7086600" cy="1725295"/>
            <a:chOff x="4496" y="3474"/>
            <a:chExt cx="11160" cy="2717"/>
          </a:xfrm>
        </p:grpSpPr>
        <p:sp>
          <p:nvSpPr>
            <p:cNvPr id="18" name="Rectangles 17"/>
            <p:cNvSpPr/>
            <p:nvPr/>
          </p:nvSpPr>
          <p:spPr>
            <a:xfrm>
              <a:off x="4496" y="3474"/>
              <a:ext cx="11160" cy="2717"/>
            </a:xfrm>
            <a:prstGeom prst="rect">
              <a:avLst/>
            </a:prstGeom>
            <a:solidFill>
              <a:schemeClr val="accent6"/>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en-GB" altLang="en-US"/>
            </a:p>
          </p:txBody>
        </p:sp>
        <p:sp>
          <p:nvSpPr>
            <p:cNvPr id="19" name="Text Box 18"/>
            <p:cNvSpPr txBox="1"/>
            <p:nvPr/>
          </p:nvSpPr>
          <p:spPr>
            <a:xfrm>
              <a:off x="4628" y="3779"/>
              <a:ext cx="10723" cy="2082"/>
            </a:xfrm>
            <a:prstGeom prst="rect">
              <a:avLst/>
            </a:prstGeom>
            <a:noFill/>
          </p:spPr>
          <p:txBody>
            <a:bodyPr wrap="square" rtlCol="0">
              <a:spAutoFit/>
            </a:bodyPr>
            <a:p>
              <a:r>
                <a:rPr lang="en-US" altLang="en-GB" sz="2000" b="1">
                  <a:latin typeface="Congenial Black" panose="02000503040000020004" pitchFamily="2" charset="0"/>
                  <a:cs typeface="Congenial Black" panose="02000503040000020004" pitchFamily="2" charset="0"/>
                </a:rPr>
                <a:t>Economic Impact:</a:t>
              </a:r>
              <a:r>
                <a:rPr lang="en-US" altLang="en-GB" sz="2000">
                  <a:latin typeface="Congenial Black" panose="02000503040000020004" pitchFamily="2" charset="0"/>
                  <a:cs typeface="Congenial Black" panose="02000503040000020004" pitchFamily="2" charset="0"/>
                </a:rPr>
                <a:t> Establishing and maintaining digital trust is essential to securing foreign direct investment, supporting open banking initiatives, and sustaining the broader fintech explosion.</a:t>
              </a:r>
              <a:endParaRPr lang="en-US" altLang="en-GB" sz="2000">
                <a:latin typeface="Congenial Black" panose="02000503040000020004" pitchFamily="2" charset="0"/>
                <a:cs typeface="Congenial Black" panose="02000503040000020004" pitchFamily="2" charset="0"/>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Picture 4"/>
          <p:cNvPicPr>
            <a:picLocks noChangeAspect="1"/>
          </p:cNvPicPr>
          <p:nvPr/>
        </p:nvPicPr>
        <p:blipFill>
          <a:blip r:embed="rId1"/>
          <a:stretch>
            <a:fillRect/>
          </a:stretch>
        </p:blipFill>
        <p:spPr>
          <a:xfrm>
            <a:off x="778510" y="825500"/>
            <a:ext cx="10375265" cy="5795645"/>
          </a:xfrm>
          <a:prstGeom prst="rect">
            <a:avLst/>
          </a:prstGeom>
        </p:spPr>
      </p:pic>
      <p:sp>
        <p:nvSpPr>
          <p:cNvPr id="6" name="Text Box 5"/>
          <p:cNvSpPr txBox="1"/>
          <p:nvPr/>
        </p:nvSpPr>
        <p:spPr>
          <a:xfrm>
            <a:off x="0" y="6480175"/>
            <a:ext cx="6794500" cy="337185"/>
          </a:xfrm>
          <a:prstGeom prst="rect">
            <a:avLst/>
          </a:prstGeom>
        </p:spPr>
        <p:txBody>
          <a:bodyPr wrap="square">
            <a:spAutoFit/>
          </a:bodyPr>
          <a:p>
            <a:r>
              <a:rPr lang="en-US" sz="1200" i="1">
                <a:solidFill>
                  <a:schemeClr val="tx1"/>
                </a:solidFill>
              </a:rPr>
              <a:t>Pr</a:t>
            </a:r>
            <a:r>
              <a:rPr sz="1200" i="1">
                <a:solidFill>
                  <a:schemeClr val="tx1"/>
                </a:solidFill>
              </a:rPr>
              <a:t>otecting the voter means protecting the entire digital ecosystem around the voter</a:t>
            </a:r>
            <a:r>
              <a:rPr sz="1600" i="1">
                <a:solidFill>
                  <a:schemeClr val="tx1"/>
                </a:solidFill>
              </a:rPr>
              <a:t>.</a:t>
            </a:r>
            <a:endParaRPr sz="1600" i="1">
              <a:solidFill>
                <a:schemeClr val="tx1"/>
              </a:solidFill>
            </a:endParaRPr>
          </a:p>
        </p:txBody>
      </p:sp>
      <p:sp>
        <p:nvSpPr>
          <p:cNvPr id="7" name="Title 1"/>
          <p:cNvSpPr>
            <a:spLocks noGrp="1"/>
          </p:cNvSpPr>
          <p:nvPr>
            <p:ph type="title"/>
          </p:nvPr>
        </p:nvSpPr>
        <p:spPr>
          <a:xfrm>
            <a:off x="194945" y="118745"/>
            <a:ext cx="10515600" cy="954107"/>
          </a:xfrm>
        </p:spPr>
        <p:txBody>
          <a:bodyPr>
            <a:normAutofit/>
          </a:bodyPr>
          <a:lstStyle/>
          <a:p>
            <a:r>
              <a:rPr lang="en-US" altLang="en-GB" sz="3600" b="1" dirty="0">
                <a:latin typeface="Congenial Black" panose="02000503040000020004" pitchFamily="2" charset="0"/>
                <a:ea typeface="+mn-ea"/>
                <a:cs typeface="+mn-cs"/>
              </a:rPr>
              <a:t>T</a:t>
            </a:r>
            <a:r>
              <a:rPr lang="en-US" sz="3600" b="1" dirty="0">
                <a:latin typeface="Congenial Black" panose="02000503040000020004" pitchFamily="2" charset="0"/>
                <a:ea typeface="+mn-ea"/>
                <a:cs typeface="+mn-cs"/>
              </a:rPr>
              <a:t>HE DIGITAL VOTER IS THE NEW PERIMETER</a:t>
            </a:r>
            <a:endParaRPr lang="en-US" sz="3600" b="1" dirty="0">
              <a:latin typeface="Congenial Black" panose="02000503040000020004" pitchFamily="2" charset="0"/>
              <a:ea typeface="+mn-ea"/>
              <a:cs typeface="+mn-c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7" name="Picture 6"/>
          <p:cNvPicPr/>
          <p:nvPr/>
        </p:nvPicPr>
        <p:blipFill>
          <a:blip r:embed="rId1"/>
          <a:stretch>
            <a:fillRect/>
          </a:stretch>
        </p:blipFill>
        <p:spPr>
          <a:xfrm>
            <a:off x="7219315" y="3103245"/>
            <a:ext cx="5059045" cy="3783965"/>
          </a:xfrm>
          <a:prstGeom prst="rect">
            <a:avLst/>
          </a:prstGeom>
        </p:spPr>
      </p:pic>
      <p:pic>
        <p:nvPicPr>
          <p:cNvPr id="8" name="Picture 7"/>
          <p:cNvPicPr>
            <a:picLocks noChangeAspect="1"/>
          </p:cNvPicPr>
          <p:nvPr/>
        </p:nvPicPr>
        <p:blipFill>
          <a:blip r:embed="rId2"/>
          <a:stretch>
            <a:fillRect/>
          </a:stretch>
        </p:blipFill>
        <p:spPr>
          <a:xfrm>
            <a:off x="0" y="1448435"/>
            <a:ext cx="8197215" cy="3200400"/>
          </a:xfrm>
          <a:prstGeom prst="rect">
            <a:avLst/>
          </a:prstGeom>
        </p:spPr>
      </p:pic>
      <p:sp>
        <p:nvSpPr>
          <p:cNvPr id="9" name="Text Box 8"/>
          <p:cNvSpPr txBox="1"/>
          <p:nvPr/>
        </p:nvSpPr>
        <p:spPr>
          <a:xfrm>
            <a:off x="0" y="4851400"/>
            <a:ext cx="7866380" cy="2006600"/>
          </a:xfrm>
          <a:prstGeom prst="rect">
            <a:avLst/>
          </a:prstGeom>
          <a:noFill/>
          <a:ln>
            <a:solidFill>
              <a:schemeClr val="tx1"/>
            </a:solidFill>
            <a:prstDash val="dash"/>
          </a:ln>
        </p:spPr>
        <p:txBody>
          <a:bodyPr wrap="square" rtlCol="0" anchor="t">
            <a:noAutofit/>
          </a:bodyPr>
          <a:p>
            <a:pPr marL="285750" indent="-285750">
              <a:buFont typeface="Arial" panose="020B0604020202020204" pitchFamily="34" charset="0"/>
              <a:buChar char="•"/>
            </a:pPr>
            <a:r>
              <a:rPr lang="en-US" altLang="en-GB" sz="2000">
                <a:latin typeface="Congenial Black" panose="02000503040000020004" pitchFamily="2" charset="0"/>
                <a:cs typeface="Congenial Black" panose="02000503040000020004" pitchFamily="2" charset="0"/>
              </a:rPr>
              <a:t>The modern voter does not interact with the electoral system only at the polling unit. </a:t>
            </a:r>
            <a:endParaRPr lang="en-US" altLang="en-GB" sz="2000">
              <a:latin typeface="Congenial Black" panose="02000503040000020004" pitchFamily="2" charset="0"/>
              <a:cs typeface="Congenial Black" panose="02000503040000020004" pitchFamily="2" charset="0"/>
            </a:endParaRPr>
          </a:p>
          <a:p>
            <a:pPr indent="0">
              <a:buFont typeface="Arial" panose="020B0604020202020204" pitchFamily="34" charset="0"/>
              <a:buNone/>
            </a:pPr>
            <a:endParaRPr lang="en-US" altLang="en-GB" sz="2000">
              <a:latin typeface="Congenial Black" panose="02000503040000020004" pitchFamily="2" charset="0"/>
              <a:cs typeface="Congenial Black" panose="02000503040000020004" pitchFamily="2" charset="0"/>
            </a:endParaRPr>
          </a:p>
          <a:p>
            <a:pPr marL="285750" indent="-285750">
              <a:buFont typeface="Arial" panose="020B0604020202020204" pitchFamily="34" charset="0"/>
              <a:buChar char="•"/>
            </a:pPr>
            <a:r>
              <a:rPr lang="en-US" altLang="en-GB" sz="2000">
                <a:latin typeface="Congenial Black" panose="02000503040000020004" pitchFamily="2" charset="0"/>
                <a:cs typeface="Congenial Black" panose="02000503040000020004" pitchFamily="2" charset="0"/>
              </a:rPr>
              <a:t>The journey increasingly begins long before election day and continues through a network of digital identities, databases, devices, platforms and information channels.</a:t>
            </a:r>
            <a:endParaRPr lang="en-US" altLang="en-GB" sz="2000">
              <a:latin typeface="Congenial Black" panose="02000503040000020004" pitchFamily="2" charset="0"/>
              <a:cs typeface="Congenial Black" panose="02000503040000020004" pitchFamily="2" charset="0"/>
            </a:endParaRPr>
          </a:p>
        </p:txBody>
      </p:sp>
      <p:sp>
        <p:nvSpPr>
          <p:cNvPr id="10" name="Title 1"/>
          <p:cNvSpPr>
            <a:spLocks noGrp="1"/>
          </p:cNvSpPr>
          <p:nvPr>
            <p:ph type="title"/>
          </p:nvPr>
        </p:nvSpPr>
        <p:spPr>
          <a:xfrm>
            <a:off x="0" y="0"/>
            <a:ext cx="10515600" cy="954107"/>
          </a:xfrm>
        </p:spPr>
        <p:txBody>
          <a:bodyPr>
            <a:normAutofit/>
          </a:bodyPr>
          <a:lstStyle/>
          <a:p>
            <a:r>
              <a:rPr lang="en-US" altLang="en-GB" sz="3600" b="1" dirty="0">
                <a:latin typeface="Congenial Black" panose="02000503040000020004" pitchFamily="2" charset="0"/>
                <a:ea typeface="+mn-ea"/>
                <a:cs typeface="+mn-cs"/>
              </a:rPr>
              <a:t>THE DIGITAL VOTER IS THE NEW PERIMETER</a:t>
            </a:r>
            <a:endParaRPr lang="en-US" altLang="en-GB" sz="3600" b="1" dirty="0">
              <a:latin typeface="Congenial Black" panose="02000503040000020004" pitchFamily="2" charset="0"/>
              <a:ea typeface="+mn-ea"/>
              <a:cs typeface="+mn-cs"/>
            </a:endParaRPr>
          </a:p>
        </p:txBody>
      </p:sp>
      <p:sp>
        <p:nvSpPr>
          <p:cNvPr id="11" name="Text Box 10"/>
          <p:cNvSpPr txBox="1"/>
          <p:nvPr/>
        </p:nvSpPr>
        <p:spPr>
          <a:xfrm>
            <a:off x="193675" y="1080135"/>
            <a:ext cx="6096000" cy="368300"/>
          </a:xfrm>
          <a:prstGeom prst="rect">
            <a:avLst/>
          </a:prstGeom>
          <a:noFill/>
        </p:spPr>
        <p:txBody>
          <a:bodyPr wrap="square" rtlCol="0" anchor="t">
            <a:spAutoFit/>
          </a:bodyPr>
          <a:p>
            <a:r>
              <a:rPr lang="en-US" altLang="en-GB" b="1">
                <a:latin typeface="Congenial Black" panose="02000503040000020004" pitchFamily="2" charset="0"/>
                <a:cs typeface="Congenial Black" panose="02000503040000020004" pitchFamily="2" charset="0"/>
              </a:rPr>
              <a:t>THE DIGITAL VOTER JOURNEY</a:t>
            </a:r>
            <a:endParaRPr lang="en-GB" altLang="en-US" b="1">
              <a:latin typeface="Congenial Black" panose="02000503040000020004" pitchFamily="2" charset="0"/>
              <a:cs typeface="Congenial Black" panose="02000503040000020004" pitchFamily="2" charset="0"/>
            </a:endParaRPr>
          </a:p>
        </p:txBody>
      </p:sp>
      <p:sp>
        <p:nvSpPr>
          <p:cNvPr id="12" name="Text Box 11"/>
          <p:cNvSpPr txBox="1"/>
          <p:nvPr/>
        </p:nvSpPr>
        <p:spPr>
          <a:xfrm>
            <a:off x="8360410" y="954405"/>
            <a:ext cx="3699510" cy="2306955"/>
          </a:xfrm>
          <a:prstGeom prst="rect">
            <a:avLst/>
          </a:prstGeom>
          <a:noFill/>
        </p:spPr>
        <p:txBody>
          <a:bodyPr wrap="square" rtlCol="0" anchor="t">
            <a:spAutoFit/>
          </a:bodyPr>
          <a:p>
            <a:pPr marL="285750" indent="-285750">
              <a:buFont typeface="Arial" panose="020B0604020202020204" pitchFamily="34" charset="0"/>
              <a:buChar char="•"/>
            </a:pPr>
            <a:r>
              <a:rPr lang="en-US" altLang="en-GB"/>
              <a:t>Every connection creates a trust responsibility.</a:t>
            </a:r>
            <a:endParaRPr lang="en-US" altLang="en-GB"/>
          </a:p>
          <a:p>
            <a:pPr marL="285750" indent="-285750">
              <a:buFont typeface="Arial" panose="020B0604020202020204" pitchFamily="34" charset="0"/>
              <a:buChar char="•"/>
            </a:pPr>
            <a:r>
              <a:rPr lang="en-US" altLang="en-GB"/>
              <a:t>Their identity is registered, their data is stored, information reaches them through digital channels, and their perception of the election is increasingly shaped online.</a:t>
            </a:r>
            <a:endParaRPr lang="en-US" altLang="en-GB"/>
          </a:p>
        </p:txBody>
      </p:sp>
      <p:cxnSp>
        <p:nvCxnSpPr>
          <p:cNvPr id="14" name="Elbow Connector 13"/>
          <p:cNvCxnSpPr/>
          <p:nvPr/>
        </p:nvCxnSpPr>
        <p:spPr>
          <a:xfrm rot="5400000" flipV="1">
            <a:off x="8007985" y="2797175"/>
            <a:ext cx="777875" cy="667385"/>
          </a:xfrm>
          <a:prstGeom prst="bentConnector3">
            <a:avLst>
              <a:gd name="adj1" fmla="val 50041"/>
            </a:avLst>
          </a:prstGeom>
          <a:ln w="31750">
            <a:gradFill>
              <a:gsLst>
                <a:gs pos="0">
                  <a:schemeClr val="accent1">
                    <a:hueOff val="-4200000"/>
                  </a:schemeClr>
                </a:gs>
                <a:gs pos="100000">
                  <a:schemeClr val="accent1"/>
                </a:gs>
              </a:gsLst>
            </a:gradFill>
            <a:headEnd type="arrow" w="med" len="med"/>
            <a:tailEnd type="arrow" w="med" len="med"/>
          </a:ln>
        </p:spPr>
        <p:style>
          <a:lnRef idx="0">
            <a:srgbClr val="FFFFFF"/>
          </a:lnRef>
          <a:fillRef idx="0">
            <a:srgbClr val="FFFFFF"/>
          </a:fillRef>
          <a:effectRef idx="0">
            <a:srgbClr val="FFFFFF"/>
          </a:effectRef>
          <a:fontRef idx="minor">
            <a:schemeClr val="tx1"/>
          </a:fontRef>
        </p:style>
      </p:cxn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4" name="Group 3"/>
          <p:cNvGrpSpPr/>
          <p:nvPr/>
        </p:nvGrpSpPr>
        <p:grpSpPr>
          <a:xfrm>
            <a:off x="78105" y="0"/>
            <a:ext cx="12113260" cy="6667500"/>
            <a:chOff x="123" y="0"/>
            <a:chExt cx="19076" cy="10500"/>
          </a:xfrm>
        </p:grpSpPr>
        <p:pic>
          <p:nvPicPr>
            <p:cNvPr id="2" name="Picture 1"/>
            <p:cNvPicPr/>
            <p:nvPr/>
          </p:nvPicPr>
          <p:blipFill>
            <a:blip r:embed="rId1"/>
            <a:stretch>
              <a:fillRect/>
            </a:stretch>
          </p:blipFill>
          <p:spPr>
            <a:xfrm>
              <a:off x="123" y="0"/>
              <a:ext cx="19076" cy="10500"/>
            </a:xfrm>
            <a:prstGeom prst="rect">
              <a:avLst/>
            </a:prstGeom>
          </p:spPr>
        </p:pic>
        <p:sp>
          <p:nvSpPr>
            <p:cNvPr id="3" name="Rectangles 2"/>
            <p:cNvSpPr/>
            <p:nvPr/>
          </p:nvSpPr>
          <p:spPr>
            <a:xfrm>
              <a:off x="2548" y="621"/>
              <a:ext cx="7278" cy="1596"/>
            </a:xfrm>
            <a:prstGeom prst="rect">
              <a:avLst/>
            </a:prstGeom>
            <a:solidFill>
              <a:schemeClr val="bg1"/>
            </a:solidFill>
            <a:ln>
              <a:solidFill>
                <a:schemeClr val="bg1"/>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en-GB" altLang="en-US"/>
            </a:p>
          </p:txBody>
        </p:sp>
      </p:grpSp>
      <p:sp>
        <p:nvSpPr>
          <p:cNvPr id="6" name="Title 1"/>
          <p:cNvSpPr>
            <a:spLocks noGrp="1"/>
          </p:cNvSpPr>
          <p:nvPr>
            <p:ph type="title"/>
          </p:nvPr>
        </p:nvSpPr>
        <p:spPr>
          <a:xfrm>
            <a:off x="0" y="0"/>
            <a:ext cx="10515600" cy="954107"/>
          </a:xfrm>
        </p:spPr>
        <p:txBody>
          <a:bodyPr>
            <a:normAutofit/>
          </a:bodyPr>
          <a:lstStyle/>
          <a:p>
            <a:r>
              <a:rPr lang="en-US" altLang="en-GB" sz="3600" b="1" dirty="0">
                <a:latin typeface="Congenial Black" panose="02000503040000020004" pitchFamily="2" charset="0"/>
                <a:ea typeface="+mn-ea"/>
                <a:cs typeface="+mn-cs"/>
              </a:rPr>
              <a:t>Why Trust Matter</a:t>
            </a:r>
            <a:endParaRPr lang="en-US" altLang="en-GB" sz="3600" b="1" dirty="0">
              <a:latin typeface="Congenial Black" panose="02000503040000020004" pitchFamily="2" charset="0"/>
              <a:ea typeface="+mn-ea"/>
              <a:cs typeface="+mn-c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Picture 2"/>
          <p:cNvPicPr>
            <a:picLocks noChangeAspect="1"/>
          </p:cNvPicPr>
          <p:nvPr/>
        </p:nvPicPr>
        <p:blipFill>
          <a:blip r:embed="rId1"/>
          <a:stretch>
            <a:fillRect/>
          </a:stretch>
        </p:blipFill>
        <p:spPr>
          <a:xfrm>
            <a:off x="0" y="5612765"/>
            <a:ext cx="1416050" cy="1143000"/>
          </a:xfrm>
          <a:prstGeom prst="rect">
            <a:avLst/>
          </a:prstGeom>
        </p:spPr>
      </p:pic>
      <p:sp>
        <p:nvSpPr>
          <p:cNvPr id="5" name="Text Box 4"/>
          <p:cNvSpPr txBox="1"/>
          <p:nvPr/>
        </p:nvSpPr>
        <p:spPr>
          <a:xfrm>
            <a:off x="1490980" y="5315585"/>
            <a:ext cx="10481310" cy="1599565"/>
          </a:xfrm>
          <a:prstGeom prst="rect">
            <a:avLst/>
          </a:prstGeom>
          <a:noFill/>
          <a:ln>
            <a:solidFill>
              <a:schemeClr val="tx1"/>
            </a:solidFill>
            <a:prstDash val="dashDot"/>
          </a:ln>
        </p:spPr>
        <p:txBody>
          <a:bodyPr wrap="square" rtlCol="0" anchor="t">
            <a:spAutoFit/>
          </a:bodyPr>
          <a:p>
            <a:r>
              <a:rPr lang="en-US" altLang="en-GB" b="1"/>
              <a:t>~</a:t>
            </a:r>
            <a:r>
              <a:rPr lang="en-US" altLang="en-GB" b="1">
                <a:latin typeface="Congenial Black" panose="02000503040000020004" pitchFamily="2" charset="0"/>
                <a:cs typeface="Congenial Black" panose="02000503040000020004" pitchFamily="2" charset="0"/>
              </a:rPr>
              <a:t>94 MILLION</a:t>
            </a:r>
            <a:endParaRPr lang="en-US" altLang="en-GB" b="1">
              <a:latin typeface="Congenial Black" panose="02000503040000020004" pitchFamily="2" charset="0"/>
              <a:cs typeface="Congenial Black" panose="02000503040000020004" pitchFamily="2" charset="0"/>
            </a:endParaRPr>
          </a:p>
          <a:p>
            <a:r>
              <a:rPr lang="en-US" altLang="en-GB">
                <a:latin typeface="Congenial Black" panose="02000503040000020004" pitchFamily="2" charset="0"/>
                <a:cs typeface="Congenial Black" panose="02000503040000020004" pitchFamily="2" charset="0"/>
              </a:rPr>
              <a:t>Nigerian identities referenced by the NDPC in its 2026 strategic collaboration with INEC</a:t>
            </a:r>
            <a:r>
              <a:rPr lang="en-US" altLang="en-GB"/>
              <a:t> - </a:t>
            </a:r>
            <a:r>
              <a:rPr lang="en-US" altLang="en-GB" sz="1000" b="1"/>
              <a:t>April 15, 2026, NDPC  </a:t>
            </a:r>
            <a:r>
              <a:rPr lang="en-US" altLang="en-GB" sz="2000">
                <a:latin typeface="Congenial Black" panose="02000503040000020004" pitchFamily="2" charset="0"/>
                <a:cs typeface="Congenial Black" panose="02000503040000020004" pitchFamily="2" charset="0"/>
              </a:rPr>
              <a:t>A voter database is not simply a collection of records. Behind every record is a citizen, an identity and a democratic right . The question is, ‘How do we protect the citizen throughout the entire lifecycle of their data?’</a:t>
            </a:r>
            <a:endParaRPr lang="en-US" altLang="en-GB" sz="2000">
              <a:latin typeface="Congenial Black" panose="02000503040000020004" pitchFamily="2" charset="0"/>
              <a:cs typeface="Congenial Black" panose="02000503040000020004" pitchFamily="2" charset="0"/>
            </a:endParaRPr>
          </a:p>
        </p:txBody>
      </p:sp>
      <p:sp>
        <p:nvSpPr>
          <p:cNvPr id="7" name="Title 1"/>
          <p:cNvSpPr>
            <a:spLocks noGrp="1"/>
          </p:cNvSpPr>
          <p:nvPr/>
        </p:nvSpPr>
        <p:spPr>
          <a:xfrm>
            <a:off x="0" y="0"/>
            <a:ext cx="10515600" cy="95410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en-GB" sz="3600" b="1" dirty="0">
                <a:latin typeface="Congenial Black" panose="02000503040000020004" pitchFamily="2" charset="0"/>
                <a:ea typeface="+mn-ea"/>
                <a:cs typeface="+mn-cs"/>
              </a:rPr>
              <a:t>Why Trust Matter</a:t>
            </a:r>
            <a:endParaRPr lang="en-US" altLang="en-GB" sz="3600" b="1" dirty="0">
              <a:latin typeface="Congenial Black" panose="02000503040000020004" pitchFamily="2" charset="0"/>
              <a:ea typeface="+mn-ea"/>
              <a:cs typeface="+mn-cs"/>
            </a:endParaRPr>
          </a:p>
        </p:txBody>
      </p:sp>
      <p:pic>
        <p:nvPicPr>
          <p:cNvPr id="6" name="Picture 5"/>
          <p:cNvPicPr>
            <a:picLocks noChangeAspect="1"/>
          </p:cNvPicPr>
          <p:nvPr/>
        </p:nvPicPr>
        <p:blipFill>
          <a:blip r:embed="rId2"/>
          <a:stretch>
            <a:fillRect/>
          </a:stretch>
        </p:blipFill>
        <p:spPr>
          <a:xfrm>
            <a:off x="22860" y="1344930"/>
            <a:ext cx="5114925" cy="3705860"/>
          </a:xfrm>
          <a:prstGeom prst="rect">
            <a:avLst/>
          </a:prstGeom>
        </p:spPr>
      </p:pic>
      <p:sp>
        <p:nvSpPr>
          <p:cNvPr id="8" name="Text Box 7"/>
          <p:cNvSpPr txBox="1"/>
          <p:nvPr/>
        </p:nvSpPr>
        <p:spPr>
          <a:xfrm>
            <a:off x="22860" y="965200"/>
            <a:ext cx="6096000" cy="368300"/>
          </a:xfrm>
          <a:prstGeom prst="rect">
            <a:avLst/>
          </a:prstGeom>
          <a:noFill/>
        </p:spPr>
        <p:txBody>
          <a:bodyPr wrap="square" rtlCol="0" anchor="t">
            <a:spAutoFit/>
          </a:bodyPr>
          <a:p>
            <a:r>
              <a:rPr lang="en-US" altLang="en-GB" b="1">
                <a:latin typeface="Congenial Black" panose="02000503040000020004" pitchFamily="2" charset="0"/>
                <a:cs typeface="Congenial Black" panose="02000503040000020004" pitchFamily="2" charset="0"/>
              </a:rPr>
              <a:t>WHAT ARE WE PROTECTING?</a:t>
            </a:r>
            <a:endParaRPr lang="en-GB" altLang="en-US" b="1">
              <a:latin typeface="Congenial Black" panose="02000503040000020004" pitchFamily="2" charset="0"/>
              <a:cs typeface="Congenial Black" panose="02000503040000020004" pitchFamily="2" charset="0"/>
            </a:endParaRPr>
          </a:p>
        </p:txBody>
      </p:sp>
      <p:sp>
        <p:nvSpPr>
          <p:cNvPr id="9" name="Text Box 8"/>
          <p:cNvSpPr txBox="1"/>
          <p:nvPr/>
        </p:nvSpPr>
        <p:spPr>
          <a:xfrm>
            <a:off x="6000750" y="954405"/>
            <a:ext cx="6096000" cy="368300"/>
          </a:xfrm>
          <a:prstGeom prst="rect">
            <a:avLst/>
          </a:prstGeom>
          <a:noFill/>
        </p:spPr>
        <p:txBody>
          <a:bodyPr wrap="square" rtlCol="0" anchor="t">
            <a:spAutoFit/>
          </a:bodyPr>
          <a:p>
            <a:r>
              <a:rPr lang="en-US" altLang="en-GB" b="1">
                <a:latin typeface="Congenial Black" panose="02000503040000020004" pitchFamily="2" charset="0"/>
                <a:cs typeface="Congenial Black" panose="02000503040000020004" pitchFamily="2" charset="0"/>
              </a:rPr>
              <a:t>WHY IS THIS DATA SO S</a:t>
            </a:r>
            <a:r>
              <a:rPr lang="en-US" altLang="en-GB" b="1">
                <a:latin typeface="Congenial Black" panose="02000503040000020004" pitchFamily="2" charset="0"/>
                <a:cs typeface="Congenial Black" panose="02000503040000020004" pitchFamily="2" charset="0"/>
                <a:sym typeface="+mn-ea"/>
              </a:rPr>
              <a:t>ENSITIVE?</a:t>
            </a:r>
            <a:endParaRPr lang="en-US" altLang="en-GB" b="1">
              <a:latin typeface="Congenial Black" panose="02000503040000020004" pitchFamily="2" charset="0"/>
              <a:cs typeface="Congenial Black" panose="02000503040000020004" pitchFamily="2" charset="0"/>
              <a:sym typeface="+mn-ea"/>
            </a:endParaRPr>
          </a:p>
        </p:txBody>
      </p:sp>
      <p:grpSp>
        <p:nvGrpSpPr>
          <p:cNvPr id="16" name="Group 15"/>
          <p:cNvGrpSpPr/>
          <p:nvPr/>
        </p:nvGrpSpPr>
        <p:grpSpPr>
          <a:xfrm>
            <a:off x="5763260" y="1489075"/>
            <a:ext cx="6209030" cy="3844290"/>
            <a:chOff x="9076" y="2345"/>
            <a:chExt cx="9778" cy="6054"/>
          </a:xfrm>
        </p:grpSpPr>
        <p:pic>
          <p:nvPicPr>
            <p:cNvPr id="11" name="Picture 10"/>
            <p:cNvPicPr>
              <a:picLocks noChangeAspect="1"/>
            </p:cNvPicPr>
            <p:nvPr/>
          </p:nvPicPr>
          <p:blipFill>
            <a:blip r:embed="rId3"/>
            <a:stretch>
              <a:fillRect/>
            </a:stretch>
          </p:blipFill>
          <p:spPr>
            <a:xfrm>
              <a:off x="9076" y="2345"/>
              <a:ext cx="3166" cy="3054"/>
            </a:xfrm>
            <a:prstGeom prst="rect">
              <a:avLst/>
            </a:prstGeom>
          </p:spPr>
        </p:pic>
        <p:pic>
          <p:nvPicPr>
            <p:cNvPr id="12" name="Picture 11"/>
            <p:cNvPicPr>
              <a:picLocks noChangeAspect="1"/>
            </p:cNvPicPr>
            <p:nvPr/>
          </p:nvPicPr>
          <p:blipFill>
            <a:blip r:embed="rId4"/>
            <a:stretch>
              <a:fillRect/>
            </a:stretch>
          </p:blipFill>
          <p:spPr>
            <a:xfrm>
              <a:off x="12855" y="2354"/>
              <a:ext cx="3104" cy="3088"/>
            </a:xfrm>
            <a:prstGeom prst="rect">
              <a:avLst/>
            </a:prstGeom>
          </p:spPr>
        </p:pic>
        <p:pic>
          <p:nvPicPr>
            <p:cNvPr id="13" name="Picture 12"/>
            <p:cNvPicPr>
              <a:picLocks noChangeAspect="1"/>
            </p:cNvPicPr>
            <p:nvPr/>
          </p:nvPicPr>
          <p:blipFill>
            <a:blip r:embed="rId5"/>
            <a:stretch>
              <a:fillRect/>
            </a:stretch>
          </p:blipFill>
          <p:spPr>
            <a:xfrm>
              <a:off x="15862" y="2354"/>
              <a:ext cx="2992" cy="3045"/>
            </a:xfrm>
            <a:prstGeom prst="rect">
              <a:avLst/>
            </a:prstGeom>
          </p:spPr>
        </p:pic>
        <p:pic>
          <p:nvPicPr>
            <p:cNvPr id="14" name="Picture 13"/>
            <p:cNvPicPr>
              <a:picLocks noChangeAspect="1"/>
            </p:cNvPicPr>
            <p:nvPr/>
          </p:nvPicPr>
          <p:blipFill>
            <a:blip r:embed="rId6"/>
            <a:stretch>
              <a:fillRect/>
            </a:stretch>
          </p:blipFill>
          <p:spPr>
            <a:xfrm>
              <a:off x="12890" y="5675"/>
              <a:ext cx="3069" cy="2725"/>
            </a:xfrm>
            <a:prstGeom prst="rect">
              <a:avLst/>
            </a:prstGeom>
          </p:spPr>
        </p:pic>
        <p:pic>
          <p:nvPicPr>
            <p:cNvPr id="15" name="Picture 14"/>
            <p:cNvPicPr>
              <a:picLocks noChangeAspect="1"/>
            </p:cNvPicPr>
            <p:nvPr/>
          </p:nvPicPr>
          <p:blipFill>
            <a:blip r:embed="rId7"/>
            <a:stretch>
              <a:fillRect/>
            </a:stretch>
          </p:blipFill>
          <p:spPr>
            <a:xfrm>
              <a:off x="9185" y="5712"/>
              <a:ext cx="3057" cy="2659"/>
            </a:xfrm>
            <a:prstGeom prst="rect">
              <a:avLst/>
            </a:prstGeom>
          </p:spPr>
        </p:pic>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Picture 2"/>
          <p:cNvPicPr>
            <a:picLocks noChangeAspect="1"/>
          </p:cNvPicPr>
          <p:nvPr/>
        </p:nvPicPr>
        <p:blipFill>
          <a:blip r:embed="rId1"/>
          <a:stretch>
            <a:fillRect/>
          </a:stretch>
        </p:blipFill>
        <p:spPr>
          <a:xfrm>
            <a:off x="0" y="6349365"/>
            <a:ext cx="629285" cy="508000"/>
          </a:xfrm>
          <a:prstGeom prst="rect">
            <a:avLst/>
          </a:prstGeom>
        </p:spPr>
      </p:pic>
      <p:sp>
        <p:nvSpPr>
          <p:cNvPr id="7" name="Title 1"/>
          <p:cNvSpPr>
            <a:spLocks noGrp="1"/>
          </p:cNvSpPr>
          <p:nvPr/>
        </p:nvSpPr>
        <p:spPr>
          <a:xfrm>
            <a:off x="0" y="0"/>
            <a:ext cx="10515600" cy="95410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en-GB" sz="3600" b="1" dirty="0">
                <a:latin typeface="Congenial Black" panose="02000503040000020004" pitchFamily="2" charset="0"/>
                <a:ea typeface="+mn-ea"/>
                <a:cs typeface="+mn-cs"/>
              </a:rPr>
              <a:t>The Electoral Attack Surface</a:t>
            </a:r>
            <a:endParaRPr lang="en-US" altLang="en-GB" sz="3600" b="1" dirty="0">
              <a:latin typeface="Congenial Black" panose="02000503040000020004" pitchFamily="2" charset="0"/>
              <a:ea typeface="+mn-ea"/>
              <a:cs typeface="+mn-cs"/>
            </a:endParaRPr>
          </a:p>
        </p:txBody>
      </p:sp>
      <p:sp>
        <p:nvSpPr>
          <p:cNvPr id="8" name="Text Box 7"/>
          <p:cNvSpPr txBox="1"/>
          <p:nvPr/>
        </p:nvSpPr>
        <p:spPr>
          <a:xfrm>
            <a:off x="0" y="763270"/>
            <a:ext cx="11087100" cy="368300"/>
          </a:xfrm>
          <a:prstGeom prst="rect">
            <a:avLst/>
          </a:prstGeom>
          <a:noFill/>
        </p:spPr>
        <p:txBody>
          <a:bodyPr wrap="square" rtlCol="0" anchor="t">
            <a:spAutoFit/>
          </a:bodyPr>
          <a:p>
            <a:r>
              <a:rPr lang="en-US" altLang="en-GB" b="1">
                <a:latin typeface="Congenial Black" panose="02000503040000020004" pitchFamily="2" charset="0"/>
                <a:cs typeface="Congenial Black" panose="02000503040000020004" pitchFamily="2" charset="0"/>
              </a:rPr>
              <a:t>The Election Attack Surface Is Bigger Than the Election System.</a:t>
            </a:r>
            <a:endParaRPr lang="en-US" altLang="en-GB" b="1">
              <a:latin typeface="Congenial Black" panose="02000503040000020004" pitchFamily="2" charset="0"/>
              <a:cs typeface="Congenial Black" panose="02000503040000020004" pitchFamily="2" charset="0"/>
            </a:endParaRPr>
          </a:p>
        </p:txBody>
      </p:sp>
      <p:grpSp>
        <p:nvGrpSpPr>
          <p:cNvPr id="10" name="Group 9"/>
          <p:cNvGrpSpPr/>
          <p:nvPr/>
        </p:nvGrpSpPr>
        <p:grpSpPr>
          <a:xfrm>
            <a:off x="114300" y="1131570"/>
            <a:ext cx="11936730" cy="5080000"/>
            <a:chOff x="180" y="1659"/>
            <a:chExt cx="18798" cy="8222"/>
          </a:xfrm>
        </p:grpSpPr>
        <p:pic>
          <p:nvPicPr>
            <p:cNvPr id="2" name="Picture 1"/>
            <p:cNvPicPr/>
            <p:nvPr/>
          </p:nvPicPr>
          <p:blipFill>
            <a:blip r:embed="rId2"/>
            <a:stretch>
              <a:fillRect/>
            </a:stretch>
          </p:blipFill>
          <p:spPr>
            <a:xfrm>
              <a:off x="180" y="1659"/>
              <a:ext cx="18799" cy="8222"/>
            </a:xfrm>
            <a:prstGeom prst="rect">
              <a:avLst/>
            </a:prstGeom>
          </p:spPr>
        </p:pic>
        <p:sp>
          <p:nvSpPr>
            <p:cNvPr id="4" name="Rectangles 3"/>
            <p:cNvSpPr/>
            <p:nvPr/>
          </p:nvSpPr>
          <p:spPr>
            <a:xfrm>
              <a:off x="2619" y="1990"/>
              <a:ext cx="14100" cy="1140"/>
            </a:xfrm>
            <a:prstGeom prst="rect">
              <a:avLst/>
            </a:prstGeom>
            <a:solidFill>
              <a:schemeClr val="bg1"/>
            </a:solidFill>
            <a:ln>
              <a:solidFill>
                <a:schemeClr val="bg1"/>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en-GB" altLang="en-US"/>
            </a:p>
          </p:txBody>
        </p:sp>
      </p:grpSp>
      <p:sp>
        <p:nvSpPr>
          <p:cNvPr id="17" name="Text Box 16"/>
          <p:cNvSpPr txBox="1"/>
          <p:nvPr/>
        </p:nvSpPr>
        <p:spPr>
          <a:xfrm>
            <a:off x="736600" y="5789295"/>
            <a:ext cx="11188065" cy="922020"/>
          </a:xfrm>
          <a:prstGeom prst="rect">
            <a:avLst/>
          </a:prstGeom>
          <a:noFill/>
          <a:ln>
            <a:solidFill>
              <a:schemeClr val="tx1"/>
            </a:solidFill>
            <a:prstDash val="dashDot"/>
          </a:ln>
        </p:spPr>
        <p:txBody>
          <a:bodyPr wrap="square" rtlCol="0" anchor="t">
            <a:spAutoFit/>
          </a:bodyPr>
          <a:p>
            <a:r>
              <a:rPr lang="en-US" altLang="en-GB"/>
              <a:t>The digital voter interacts with an ecosystem of identities, applications, networks, databases, devices, people and information platforms. The Shift moves </a:t>
            </a:r>
            <a:r>
              <a:rPr lang="en-US" altLang="en-GB" b="1"/>
              <a:t>from</a:t>
            </a:r>
            <a:r>
              <a:rPr lang="en-US" altLang="en-GB"/>
              <a:t> How do we prevent every attack? </a:t>
            </a:r>
            <a:r>
              <a:rPr lang="en-US" altLang="en-GB" b="1"/>
              <a:t>To</a:t>
            </a:r>
            <a:r>
              <a:rPr lang="en-US" altLang="en-GB"/>
              <a:t> “How do we ensure that an attack cannot compromise the integrity, availability or credibility of the electoral process?”</a:t>
            </a:r>
            <a:endParaRPr lang="en-US" altLang="en-GB"/>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Picture 4"/>
          <p:cNvPicPr/>
          <p:nvPr/>
        </p:nvPicPr>
        <p:blipFill>
          <a:blip r:embed="rId1"/>
          <a:stretch>
            <a:fillRect/>
          </a:stretch>
        </p:blipFill>
        <p:spPr>
          <a:xfrm>
            <a:off x="82550" y="954405"/>
            <a:ext cx="5193665" cy="5168900"/>
          </a:xfrm>
          <a:prstGeom prst="rect">
            <a:avLst/>
          </a:prstGeom>
        </p:spPr>
      </p:pic>
      <p:pic>
        <p:nvPicPr>
          <p:cNvPr id="3" name="Picture 2"/>
          <p:cNvPicPr>
            <a:picLocks noChangeAspect="1"/>
          </p:cNvPicPr>
          <p:nvPr/>
        </p:nvPicPr>
        <p:blipFill>
          <a:blip r:embed="rId2"/>
          <a:stretch>
            <a:fillRect/>
          </a:stretch>
        </p:blipFill>
        <p:spPr>
          <a:xfrm>
            <a:off x="0" y="6349365"/>
            <a:ext cx="629285" cy="508000"/>
          </a:xfrm>
          <a:prstGeom prst="rect">
            <a:avLst/>
          </a:prstGeom>
        </p:spPr>
      </p:pic>
      <p:sp>
        <p:nvSpPr>
          <p:cNvPr id="7" name="Title 1"/>
          <p:cNvSpPr>
            <a:spLocks noGrp="1"/>
          </p:cNvSpPr>
          <p:nvPr/>
        </p:nvSpPr>
        <p:spPr>
          <a:xfrm>
            <a:off x="0" y="0"/>
            <a:ext cx="10515600" cy="95410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en-GB" sz="3600" b="1" dirty="0">
                <a:latin typeface="Congenial Black" panose="02000503040000020004" pitchFamily="2" charset="0"/>
                <a:ea typeface="+mn-ea"/>
                <a:cs typeface="+mn-cs"/>
              </a:rPr>
              <a:t>THE THREAT LANDSCAPE HAS CHANGED</a:t>
            </a:r>
            <a:endParaRPr lang="en-US" altLang="en-GB" sz="3600" b="1" dirty="0">
              <a:latin typeface="Congenial Black" panose="02000503040000020004" pitchFamily="2" charset="0"/>
              <a:ea typeface="+mn-ea"/>
              <a:cs typeface="+mn-cs"/>
            </a:endParaRPr>
          </a:p>
        </p:txBody>
      </p:sp>
      <p:sp>
        <p:nvSpPr>
          <p:cNvPr id="8" name="Text Box 7"/>
          <p:cNvSpPr txBox="1"/>
          <p:nvPr/>
        </p:nvSpPr>
        <p:spPr>
          <a:xfrm>
            <a:off x="0" y="763270"/>
            <a:ext cx="11087100" cy="368300"/>
          </a:xfrm>
          <a:prstGeom prst="rect">
            <a:avLst/>
          </a:prstGeom>
          <a:noFill/>
        </p:spPr>
        <p:txBody>
          <a:bodyPr wrap="square" rtlCol="0" anchor="t">
            <a:spAutoFit/>
          </a:bodyPr>
          <a:p>
            <a:r>
              <a:rPr lang="en-US" altLang="en-GB" b="1">
                <a:latin typeface="Congenial Black" panose="02000503040000020004" pitchFamily="2" charset="0"/>
                <a:cs typeface="Congenial Black" panose="02000503040000020004" pitchFamily="2" charset="0"/>
              </a:rPr>
              <a:t>Election Threats Are No Longer Just About Hacking Systems</a:t>
            </a:r>
            <a:endParaRPr lang="en-US" altLang="en-GB" b="1">
              <a:latin typeface="Congenial Black" panose="02000503040000020004" pitchFamily="2" charset="0"/>
              <a:cs typeface="Congenial Black" panose="02000503040000020004" pitchFamily="2" charset="0"/>
            </a:endParaRPr>
          </a:p>
        </p:txBody>
      </p:sp>
      <p:sp>
        <p:nvSpPr>
          <p:cNvPr id="17" name="Text Box 16"/>
          <p:cNvSpPr txBox="1"/>
          <p:nvPr/>
        </p:nvSpPr>
        <p:spPr>
          <a:xfrm>
            <a:off x="736600" y="6123305"/>
            <a:ext cx="11188065" cy="702945"/>
          </a:xfrm>
          <a:prstGeom prst="rect">
            <a:avLst/>
          </a:prstGeom>
          <a:noFill/>
          <a:ln>
            <a:solidFill>
              <a:schemeClr val="tx1"/>
            </a:solidFill>
            <a:prstDash val="dashDot"/>
          </a:ln>
        </p:spPr>
        <p:txBody>
          <a:bodyPr wrap="square" rtlCol="0" anchor="t">
            <a:noAutofit/>
          </a:bodyPr>
          <a:p>
            <a:r>
              <a:rPr lang="en-US" altLang="en-GB">
                <a:latin typeface="Congenial Black" panose="02000503040000020004" pitchFamily="2" charset="0"/>
                <a:cs typeface="Congenial Black" panose="02000503040000020004" pitchFamily="2" charset="0"/>
              </a:rPr>
              <a:t>The most damaging attack may not be the one that takes a system offline. It may be the one that makes citizens believe the system cannot be trusted</a:t>
            </a:r>
            <a:endParaRPr lang="en-US" altLang="en-GB">
              <a:latin typeface="Congenial Black" panose="02000503040000020004" pitchFamily="2" charset="0"/>
              <a:cs typeface="Congenial Black" panose="02000503040000020004" pitchFamily="2" charset="0"/>
            </a:endParaRPr>
          </a:p>
        </p:txBody>
      </p:sp>
      <p:grpSp>
        <p:nvGrpSpPr>
          <p:cNvPr id="14" name="Group 13"/>
          <p:cNvGrpSpPr/>
          <p:nvPr/>
        </p:nvGrpSpPr>
        <p:grpSpPr>
          <a:xfrm>
            <a:off x="5918200" y="1241425"/>
            <a:ext cx="6107430" cy="4631690"/>
            <a:chOff x="9320" y="1955"/>
            <a:chExt cx="9618" cy="7294"/>
          </a:xfrm>
        </p:grpSpPr>
        <p:pic>
          <p:nvPicPr>
            <p:cNvPr id="6" name="Picture 5"/>
            <p:cNvPicPr>
              <a:picLocks noChangeAspect="1"/>
            </p:cNvPicPr>
            <p:nvPr/>
          </p:nvPicPr>
          <p:blipFill>
            <a:blip r:embed="rId3"/>
            <a:stretch>
              <a:fillRect/>
            </a:stretch>
          </p:blipFill>
          <p:spPr>
            <a:xfrm>
              <a:off x="9360" y="1955"/>
              <a:ext cx="9519" cy="1301"/>
            </a:xfrm>
            <a:prstGeom prst="rect">
              <a:avLst/>
            </a:prstGeom>
          </p:spPr>
        </p:pic>
        <p:pic>
          <p:nvPicPr>
            <p:cNvPr id="9" name="Picture 8"/>
            <p:cNvPicPr>
              <a:picLocks noChangeAspect="1"/>
            </p:cNvPicPr>
            <p:nvPr/>
          </p:nvPicPr>
          <p:blipFill>
            <a:blip r:embed="rId4"/>
            <a:stretch>
              <a:fillRect/>
            </a:stretch>
          </p:blipFill>
          <p:spPr>
            <a:xfrm>
              <a:off x="9420" y="3256"/>
              <a:ext cx="9518" cy="1491"/>
            </a:xfrm>
            <a:prstGeom prst="rect">
              <a:avLst/>
            </a:prstGeom>
          </p:spPr>
        </p:pic>
        <p:pic>
          <p:nvPicPr>
            <p:cNvPr id="11" name="Picture 10"/>
            <p:cNvPicPr>
              <a:picLocks noChangeAspect="1"/>
            </p:cNvPicPr>
            <p:nvPr/>
          </p:nvPicPr>
          <p:blipFill>
            <a:blip r:embed="rId5"/>
            <a:stretch>
              <a:fillRect/>
            </a:stretch>
          </p:blipFill>
          <p:spPr>
            <a:xfrm>
              <a:off x="9320" y="4667"/>
              <a:ext cx="9517" cy="1631"/>
            </a:xfrm>
            <a:prstGeom prst="rect">
              <a:avLst/>
            </a:prstGeom>
          </p:spPr>
        </p:pic>
        <p:pic>
          <p:nvPicPr>
            <p:cNvPr id="12" name="Picture 11"/>
            <p:cNvPicPr>
              <a:picLocks noChangeAspect="1"/>
            </p:cNvPicPr>
            <p:nvPr/>
          </p:nvPicPr>
          <p:blipFill>
            <a:blip r:embed="rId6"/>
            <a:stretch>
              <a:fillRect/>
            </a:stretch>
          </p:blipFill>
          <p:spPr>
            <a:xfrm>
              <a:off x="9400" y="6221"/>
              <a:ext cx="9516" cy="1591"/>
            </a:xfrm>
            <a:prstGeom prst="rect">
              <a:avLst/>
            </a:prstGeom>
          </p:spPr>
        </p:pic>
        <p:pic>
          <p:nvPicPr>
            <p:cNvPr id="13" name="Picture 12"/>
            <p:cNvPicPr>
              <a:picLocks noChangeAspect="1"/>
            </p:cNvPicPr>
            <p:nvPr/>
          </p:nvPicPr>
          <p:blipFill>
            <a:blip r:embed="rId7"/>
            <a:stretch>
              <a:fillRect/>
            </a:stretch>
          </p:blipFill>
          <p:spPr>
            <a:xfrm>
              <a:off x="9320" y="7709"/>
              <a:ext cx="9559" cy="1540"/>
            </a:xfrm>
            <a:prstGeom prst="rect">
              <a:avLst/>
            </a:prstGeom>
          </p:spPr>
        </p:pic>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930B5CD-230D-41EA-8C44-E0031D6C1835}" type="slidenum">
              <a:rPr lang="en-ZA" smtClean="0"/>
            </a:fld>
            <a:endParaRPr lang="en-ZA"/>
          </a:p>
        </p:txBody>
      </p:sp>
      <p:grpSp>
        <p:nvGrpSpPr>
          <p:cNvPr id="28" name="Group 27"/>
          <p:cNvGrpSpPr/>
          <p:nvPr/>
        </p:nvGrpSpPr>
        <p:grpSpPr>
          <a:xfrm>
            <a:off x="1788715" y="711344"/>
            <a:ext cx="3345712" cy="1297587"/>
            <a:chOff x="3001926" y="765129"/>
            <a:chExt cx="3345712" cy="1297587"/>
          </a:xfrm>
        </p:grpSpPr>
        <p:sp>
          <p:nvSpPr>
            <p:cNvPr id="6" name="Rectangle: Rounded Corners 5"/>
            <p:cNvSpPr/>
            <p:nvPr/>
          </p:nvSpPr>
          <p:spPr>
            <a:xfrm>
              <a:off x="3001926" y="765129"/>
              <a:ext cx="2519917" cy="1020726"/>
            </a:xfrm>
            <a:prstGeom prst="roundRect">
              <a:avLst/>
            </a:prstGeom>
            <a:solidFill>
              <a:schemeClr val="accent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Rounded Corners 6"/>
            <p:cNvSpPr/>
            <p:nvPr/>
          </p:nvSpPr>
          <p:spPr>
            <a:xfrm>
              <a:off x="3827722" y="999460"/>
              <a:ext cx="2519916" cy="1063256"/>
            </a:xfrm>
            <a:prstGeom prst="roundRect">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latin typeface="Abadi" panose="020B0604020104020204" pitchFamily="34" charset="0"/>
                </a:rPr>
                <a:t>Huge Data Theft</a:t>
              </a:r>
              <a:endParaRPr lang="en-US" sz="2400" dirty="0">
                <a:latin typeface="Abadi" panose="020B0604020104020204" pitchFamily="34" charset="0"/>
              </a:endParaRPr>
            </a:p>
          </p:txBody>
        </p:sp>
        <p:sp>
          <p:nvSpPr>
            <p:cNvPr id="8" name="TextBox 7"/>
            <p:cNvSpPr txBox="1"/>
            <p:nvPr/>
          </p:nvSpPr>
          <p:spPr>
            <a:xfrm>
              <a:off x="3285461" y="871041"/>
              <a:ext cx="478465" cy="830997"/>
            </a:xfrm>
            <a:prstGeom prst="rect">
              <a:avLst/>
            </a:prstGeom>
            <a:noFill/>
          </p:spPr>
          <p:txBody>
            <a:bodyPr wrap="square" rtlCol="0">
              <a:spAutoFit/>
            </a:bodyPr>
            <a:lstStyle/>
            <a:p>
              <a:r>
                <a:rPr lang="en-US" sz="4800" dirty="0">
                  <a:solidFill>
                    <a:schemeClr val="bg1"/>
                  </a:solidFill>
                  <a:latin typeface="Congenial Black" panose="02000503040000020004" pitchFamily="2" charset="0"/>
                </a:rPr>
                <a:t>1</a:t>
              </a:r>
              <a:endParaRPr lang="en-US" sz="4800" dirty="0">
                <a:solidFill>
                  <a:schemeClr val="bg1"/>
                </a:solidFill>
                <a:latin typeface="Congenial Black" panose="02000503040000020004" pitchFamily="2" charset="0"/>
              </a:endParaRPr>
            </a:p>
          </p:txBody>
        </p:sp>
      </p:grpSp>
      <p:grpSp>
        <p:nvGrpSpPr>
          <p:cNvPr id="30" name="Group 29"/>
          <p:cNvGrpSpPr/>
          <p:nvPr/>
        </p:nvGrpSpPr>
        <p:grpSpPr>
          <a:xfrm>
            <a:off x="2002467" y="4572001"/>
            <a:ext cx="3359890" cy="1286539"/>
            <a:chOff x="3182679" y="4572001"/>
            <a:chExt cx="3359890" cy="1286539"/>
          </a:xfrm>
        </p:grpSpPr>
        <p:sp>
          <p:nvSpPr>
            <p:cNvPr id="13" name="Rectangle: Rounded Corners 12"/>
            <p:cNvSpPr/>
            <p:nvPr/>
          </p:nvSpPr>
          <p:spPr>
            <a:xfrm>
              <a:off x="3182679" y="4572001"/>
              <a:ext cx="2519917" cy="1020726"/>
            </a:xfrm>
            <a:prstGeom prst="roundRect">
              <a:avLst/>
            </a:prstGeom>
            <a:solidFill>
              <a:schemeClr val="accent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Rounded Corners 13"/>
            <p:cNvSpPr/>
            <p:nvPr/>
          </p:nvSpPr>
          <p:spPr>
            <a:xfrm>
              <a:off x="4022653" y="4795284"/>
              <a:ext cx="2519916" cy="1063256"/>
            </a:xfrm>
            <a:prstGeom prst="roundRect">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latin typeface="Abadi" panose="020B0604020104020204" pitchFamily="34" charset="0"/>
                </a:rPr>
                <a:t>Reputational Damage</a:t>
              </a:r>
              <a:endParaRPr lang="en-US" sz="2400" dirty="0">
                <a:latin typeface="Abadi" panose="020B0604020104020204" pitchFamily="34" charset="0"/>
              </a:endParaRPr>
            </a:p>
          </p:txBody>
        </p:sp>
        <p:sp>
          <p:nvSpPr>
            <p:cNvPr id="15" name="TextBox 14"/>
            <p:cNvSpPr txBox="1"/>
            <p:nvPr/>
          </p:nvSpPr>
          <p:spPr>
            <a:xfrm>
              <a:off x="3480392" y="4666865"/>
              <a:ext cx="478465" cy="830997"/>
            </a:xfrm>
            <a:prstGeom prst="rect">
              <a:avLst/>
            </a:prstGeom>
            <a:noFill/>
          </p:spPr>
          <p:txBody>
            <a:bodyPr wrap="square" rtlCol="0">
              <a:spAutoFit/>
            </a:bodyPr>
            <a:lstStyle/>
            <a:p>
              <a:r>
                <a:rPr lang="en-US" sz="4800" dirty="0">
                  <a:solidFill>
                    <a:schemeClr val="bg1"/>
                  </a:solidFill>
                  <a:latin typeface="Congenial Black" panose="02000503040000020004" pitchFamily="2" charset="0"/>
                </a:rPr>
                <a:t>3</a:t>
              </a:r>
              <a:endParaRPr lang="en-US" sz="4800" dirty="0">
                <a:solidFill>
                  <a:schemeClr val="bg1"/>
                </a:solidFill>
                <a:latin typeface="Congenial Black" panose="02000503040000020004" pitchFamily="2" charset="0"/>
              </a:endParaRPr>
            </a:p>
          </p:txBody>
        </p:sp>
      </p:grpSp>
      <p:grpSp>
        <p:nvGrpSpPr>
          <p:cNvPr id="29" name="Group 28"/>
          <p:cNvGrpSpPr/>
          <p:nvPr/>
        </p:nvGrpSpPr>
        <p:grpSpPr>
          <a:xfrm>
            <a:off x="225061" y="2641776"/>
            <a:ext cx="3335077" cy="1351165"/>
            <a:chOff x="1405273" y="2641776"/>
            <a:chExt cx="3335077" cy="1351165"/>
          </a:xfrm>
        </p:grpSpPr>
        <p:sp>
          <p:nvSpPr>
            <p:cNvPr id="16" name="Rectangle: Rounded Corners 15"/>
            <p:cNvSpPr/>
            <p:nvPr/>
          </p:nvSpPr>
          <p:spPr>
            <a:xfrm>
              <a:off x="2220433" y="2641776"/>
              <a:ext cx="2519917" cy="1020726"/>
            </a:xfrm>
            <a:prstGeom prst="roundRect">
              <a:avLst/>
            </a:prstGeom>
            <a:solidFill>
              <a:schemeClr val="accent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Rounded Corners 16"/>
            <p:cNvSpPr/>
            <p:nvPr/>
          </p:nvSpPr>
          <p:spPr>
            <a:xfrm>
              <a:off x="1405273" y="2929685"/>
              <a:ext cx="2519916" cy="1063256"/>
            </a:xfrm>
            <a:prstGeom prst="roundRect">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latin typeface="Abadi" panose="020B0604020104020204" pitchFamily="34" charset="0"/>
                </a:rPr>
                <a:t>Financial Loss</a:t>
              </a:r>
              <a:endParaRPr lang="en-US" sz="2400" dirty="0">
                <a:latin typeface="Abadi" panose="020B0604020104020204" pitchFamily="34" charset="0"/>
              </a:endParaRPr>
            </a:p>
          </p:txBody>
        </p:sp>
        <p:sp>
          <p:nvSpPr>
            <p:cNvPr id="18" name="TextBox 17"/>
            <p:cNvSpPr txBox="1"/>
            <p:nvPr/>
          </p:nvSpPr>
          <p:spPr>
            <a:xfrm>
              <a:off x="4022653" y="2710890"/>
              <a:ext cx="478465" cy="830997"/>
            </a:xfrm>
            <a:prstGeom prst="rect">
              <a:avLst/>
            </a:prstGeom>
            <a:noFill/>
          </p:spPr>
          <p:txBody>
            <a:bodyPr wrap="square" rtlCol="0">
              <a:spAutoFit/>
            </a:bodyPr>
            <a:lstStyle/>
            <a:p>
              <a:r>
                <a:rPr lang="en-US" sz="4800" dirty="0">
                  <a:solidFill>
                    <a:schemeClr val="bg1"/>
                  </a:solidFill>
                  <a:latin typeface="Congenial Black" panose="02000503040000020004" pitchFamily="2" charset="0"/>
                </a:rPr>
                <a:t>2</a:t>
              </a:r>
              <a:endParaRPr lang="en-US" sz="4800" dirty="0">
                <a:solidFill>
                  <a:schemeClr val="bg1"/>
                </a:solidFill>
                <a:latin typeface="Congenial Black" panose="02000503040000020004" pitchFamily="2" charset="0"/>
              </a:endParaRPr>
            </a:p>
          </p:txBody>
        </p:sp>
      </p:grpSp>
      <p:grpSp>
        <p:nvGrpSpPr>
          <p:cNvPr id="33" name="Group 32"/>
          <p:cNvGrpSpPr/>
          <p:nvPr/>
        </p:nvGrpSpPr>
        <p:grpSpPr>
          <a:xfrm>
            <a:off x="7141532" y="765129"/>
            <a:ext cx="3308500" cy="1297587"/>
            <a:chOff x="7141532" y="765129"/>
            <a:chExt cx="3308500" cy="1297587"/>
          </a:xfrm>
        </p:grpSpPr>
        <p:sp>
          <p:nvSpPr>
            <p:cNvPr id="19" name="Rectangle: Rounded Corners 18"/>
            <p:cNvSpPr/>
            <p:nvPr/>
          </p:nvSpPr>
          <p:spPr>
            <a:xfrm>
              <a:off x="7930115" y="765129"/>
              <a:ext cx="2519917" cy="1020726"/>
            </a:xfrm>
            <a:prstGeom prst="roundRect">
              <a:avLst/>
            </a:prstGeom>
            <a:solidFill>
              <a:schemeClr val="accent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Rounded Corners 19"/>
            <p:cNvSpPr/>
            <p:nvPr/>
          </p:nvSpPr>
          <p:spPr>
            <a:xfrm>
              <a:off x="7141532" y="999460"/>
              <a:ext cx="2519916" cy="1063256"/>
            </a:xfrm>
            <a:prstGeom prst="roundRect">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latin typeface="Abadi" panose="020B0604020104020204" pitchFamily="34" charset="0"/>
                </a:rPr>
                <a:t>Regulatory Compliance Breach </a:t>
              </a:r>
              <a:endParaRPr lang="en-US" sz="2400" dirty="0">
                <a:latin typeface="Abadi" panose="020B0604020104020204" pitchFamily="34" charset="0"/>
              </a:endParaRPr>
            </a:p>
          </p:txBody>
        </p:sp>
        <p:sp>
          <p:nvSpPr>
            <p:cNvPr id="21" name="TextBox 20"/>
            <p:cNvSpPr txBox="1"/>
            <p:nvPr/>
          </p:nvSpPr>
          <p:spPr>
            <a:xfrm>
              <a:off x="9814734" y="954858"/>
              <a:ext cx="478465" cy="830997"/>
            </a:xfrm>
            <a:prstGeom prst="rect">
              <a:avLst/>
            </a:prstGeom>
            <a:noFill/>
          </p:spPr>
          <p:txBody>
            <a:bodyPr wrap="square" rtlCol="0">
              <a:spAutoFit/>
            </a:bodyPr>
            <a:lstStyle/>
            <a:p>
              <a:r>
                <a:rPr lang="en-US" sz="4800" dirty="0">
                  <a:solidFill>
                    <a:schemeClr val="bg1"/>
                  </a:solidFill>
                  <a:latin typeface="Congenial Black" panose="02000503040000020004" pitchFamily="2" charset="0"/>
                </a:rPr>
                <a:t>4</a:t>
              </a:r>
              <a:endParaRPr lang="en-US" sz="4800" dirty="0">
                <a:solidFill>
                  <a:schemeClr val="bg1"/>
                </a:solidFill>
                <a:latin typeface="Congenial Black" panose="02000503040000020004" pitchFamily="2" charset="0"/>
              </a:endParaRPr>
            </a:p>
          </p:txBody>
        </p:sp>
      </p:grpSp>
      <p:grpSp>
        <p:nvGrpSpPr>
          <p:cNvPr id="31" name="Group 30"/>
          <p:cNvGrpSpPr/>
          <p:nvPr/>
        </p:nvGrpSpPr>
        <p:grpSpPr>
          <a:xfrm>
            <a:off x="6953685" y="4624334"/>
            <a:ext cx="3308500" cy="1297587"/>
            <a:chOff x="6953685" y="4624334"/>
            <a:chExt cx="3308500" cy="1297587"/>
          </a:xfrm>
        </p:grpSpPr>
        <p:sp>
          <p:nvSpPr>
            <p:cNvPr id="22" name="Rectangle: Rounded Corners 21"/>
            <p:cNvSpPr/>
            <p:nvPr/>
          </p:nvSpPr>
          <p:spPr>
            <a:xfrm>
              <a:off x="7742268" y="4624334"/>
              <a:ext cx="2519917" cy="1020726"/>
            </a:xfrm>
            <a:prstGeom prst="roundRect">
              <a:avLst/>
            </a:prstGeom>
            <a:solidFill>
              <a:schemeClr val="accent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Rounded Corners 22"/>
            <p:cNvSpPr/>
            <p:nvPr/>
          </p:nvSpPr>
          <p:spPr>
            <a:xfrm>
              <a:off x="6953685" y="4858665"/>
              <a:ext cx="2519916" cy="1063256"/>
            </a:xfrm>
            <a:prstGeom prst="roundRect">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latin typeface="Abadi" panose="020B0604020104020204" pitchFamily="34" charset="0"/>
                </a:rPr>
                <a:t>Compromised System</a:t>
              </a:r>
              <a:endParaRPr lang="en-US" sz="2400" dirty="0">
                <a:latin typeface="Abadi" panose="020B0604020104020204" pitchFamily="34" charset="0"/>
              </a:endParaRPr>
            </a:p>
          </p:txBody>
        </p:sp>
        <p:sp>
          <p:nvSpPr>
            <p:cNvPr id="24" name="TextBox 23"/>
            <p:cNvSpPr txBox="1"/>
            <p:nvPr/>
          </p:nvSpPr>
          <p:spPr>
            <a:xfrm>
              <a:off x="9578151" y="4814063"/>
              <a:ext cx="478465" cy="830997"/>
            </a:xfrm>
            <a:prstGeom prst="rect">
              <a:avLst/>
            </a:prstGeom>
            <a:noFill/>
          </p:spPr>
          <p:txBody>
            <a:bodyPr wrap="square" rtlCol="0">
              <a:spAutoFit/>
            </a:bodyPr>
            <a:lstStyle/>
            <a:p>
              <a:r>
                <a:rPr lang="en-US" sz="4800" dirty="0">
                  <a:solidFill>
                    <a:schemeClr val="bg1"/>
                  </a:solidFill>
                  <a:latin typeface="Congenial Black" panose="02000503040000020004" pitchFamily="2" charset="0"/>
                </a:rPr>
                <a:t>6</a:t>
              </a:r>
              <a:endParaRPr lang="en-US" sz="4800" dirty="0">
                <a:solidFill>
                  <a:schemeClr val="bg1"/>
                </a:solidFill>
                <a:latin typeface="Congenial Black" panose="02000503040000020004" pitchFamily="2" charset="0"/>
              </a:endParaRPr>
            </a:p>
          </p:txBody>
        </p:sp>
      </p:grpSp>
      <p:grpSp>
        <p:nvGrpSpPr>
          <p:cNvPr id="32" name="Group 31"/>
          <p:cNvGrpSpPr/>
          <p:nvPr/>
        </p:nvGrpSpPr>
        <p:grpSpPr>
          <a:xfrm>
            <a:off x="8711608" y="2673418"/>
            <a:ext cx="3400639" cy="1252029"/>
            <a:chOff x="8711608" y="2673418"/>
            <a:chExt cx="3400639" cy="1252029"/>
          </a:xfrm>
        </p:grpSpPr>
        <p:sp>
          <p:nvSpPr>
            <p:cNvPr id="25" name="Rectangle: Rounded Corners 24"/>
            <p:cNvSpPr/>
            <p:nvPr/>
          </p:nvSpPr>
          <p:spPr>
            <a:xfrm>
              <a:off x="8711608" y="2673418"/>
              <a:ext cx="2519917" cy="1020726"/>
            </a:xfrm>
            <a:prstGeom prst="roundRect">
              <a:avLst/>
            </a:prstGeom>
            <a:solidFill>
              <a:schemeClr val="accent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Rounded Corners 25"/>
            <p:cNvSpPr/>
            <p:nvPr/>
          </p:nvSpPr>
          <p:spPr>
            <a:xfrm>
              <a:off x="9592331" y="2862191"/>
              <a:ext cx="2519916" cy="1063256"/>
            </a:xfrm>
            <a:prstGeom prst="roundRect">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latin typeface="Abadi" panose="020B0604020104020204" pitchFamily="34" charset="0"/>
                </a:rPr>
                <a:t>Operational Disruption</a:t>
              </a:r>
              <a:endParaRPr lang="en-US" sz="2400" dirty="0">
                <a:latin typeface="Abadi" panose="020B0604020104020204" pitchFamily="34" charset="0"/>
              </a:endParaRPr>
            </a:p>
          </p:txBody>
        </p:sp>
        <p:sp>
          <p:nvSpPr>
            <p:cNvPr id="27" name="TextBox 26"/>
            <p:cNvSpPr txBox="1"/>
            <p:nvPr/>
          </p:nvSpPr>
          <p:spPr>
            <a:xfrm>
              <a:off x="8812615" y="2756932"/>
              <a:ext cx="478465" cy="830997"/>
            </a:xfrm>
            <a:prstGeom prst="rect">
              <a:avLst/>
            </a:prstGeom>
            <a:noFill/>
          </p:spPr>
          <p:txBody>
            <a:bodyPr wrap="square" rtlCol="0">
              <a:spAutoFit/>
            </a:bodyPr>
            <a:lstStyle/>
            <a:p>
              <a:r>
                <a:rPr lang="en-US" sz="4800" dirty="0">
                  <a:solidFill>
                    <a:schemeClr val="bg1"/>
                  </a:solidFill>
                  <a:latin typeface="Congenial Black" panose="02000503040000020004" pitchFamily="2" charset="0"/>
                </a:rPr>
                <a:t>5</a:t>
              </a:r>
              <a:endParaRPr lang="en-US" sz="4800" dirty="0">
                <a:solidFill>
                  <a:schemeClr val="bg1"/>
                </a:solidFill>
                <a:latin typeface="Congenial Black" panose="02000503040000020004" pitchFamily="2" charset="0"/>
              </a:endParaRPr>
            </a:p>
          </p:txBody>
        </p:sp>
      </p:grpSp>
      <p:sp>
        <p:nvSpPr>
          <p:cNvPr id="34" name="TextBox 33"/>
          <p:cNvSpPr txBox="1"/>
          <p:nvPr/>
        </p:nvSpPr>
        <p:spPr>
          <a:xfrm>
            <a:off x="3808233" y="2673418"/>
            <a:ext cx="4752749" cy="1200329"/>
          </a:xfrm>
          <a:prstGeom prst="rect">
            <a:avLst/>
          </a:prstGeom>
          <a:noFill/>
        </p:spPr>
        <p:txBody>
          <a:bodyPr wrap="square" rtlCol="0">
            <a:spAutoFit/>
          </a:bodyPr>
          <a:lstStyle/>
          <a:p>
            <a:pPr algn="ctr"/>
            <a:r>
              <a:rPr lang="en-US" sz="3600" dirty="0">
                <a:solidFill>
                  <a:schemeClr val="accent2">
                    <a:lumMod val="50000"/>
                  </a:schemeClr>
                </a:solidFill>
                <a:latin typeface="Congenial Black" panose="02000503040000020004" pitchFamily="2" charset="0"/>
                <a:ea typeface="+mj-ea"/>
                <a:cs typeface="+mj-cs"/>
              </a:rPr>
              <a:t>Consequences </a:t>
            </a:r>
            <a:endParaRPr lang="en-US" sz="3600" dirty="0">
              <a:solidFill>
                <a:schemeClr val="accent2">
                  <a:lumMod val="50000"/>
                </a:schemeClr>
              </a:solidFill>
              <a:latin typeface="Congenial Black" panose="02000503040000020004" pitchFamily="2" charset="0"/>
              <a:ea typeface="+mj-ea"/>
              <a:cs typeface="+mj-cs"/>
            </a:endParaRPr>
          </a:p>
          <a:p>
            <a:pPr algn="ctr"/>
            <a:r>
              <a:rPr lang="en-US" sz="3600" dirty="0">
                <a:solidFill>
                  <a:schemeClr val="accent2">
                    <a:lumMod val="50000"/>
                  </a:schemeClr>
                </a:solidFill>
                <a:latin typeface="Congenial Black" panose="02000503040000020004" pitchFamily="2" charset="0"/>
                <a:ea typeface="+mj-ea"/>
                <a:cs typeface="+mj-cs"/>
              </a:rPr>
              <a:t>of Cyber Breaches</a:t>
            </a:r>
            <a:endParaRPr lang="en-US" sz="3600" dirty="0">
              <a:solidFill>
                <a:schemeClr val="accent2">
                  <a:lumMod val="50000"/>
                </a:schemeClr>
              </a:solidFill>
              <a:latin typeface="Congenial Black" panose="02000503040000020004" pitchFamily="2" charset="0"/>
              <a:ea typeface="+mj-ea"/>
              <a:cs typeface="+mj-c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256" y="102021"/>
            <a:ext cx="11325232" cy="666611"/>
          </a:xfrm>
        </p:spPr>
        <p:txBody>
          <a:bodyPr>
            <a:noAutofit/>
          </a:bodyPr>
          <a:lstStyle/>
          <a:p>
            <a:r>
              <a:rPr lang="en-US" sz="3600" dirty="0">
                <a:latin typeface="Congenial Black" panose="02000503040000020004" pitchFamily="2" charset="0"/>
              </a:rPr>
              <a:t>Cybersecurity in Digitalization Era </a:t>
            </a:r>
            <a:endParaRPr lang="en-US" sz="3600" dirty="0">
              <a:latin typeface="Congenial Black" panose="02000503040000020004" pitchFamily="2" charset="0"/>
            </a:endParaRPr>
          </a:p>
        </p:txBody>
      </p:sp>
      <p:grpSp>
        <p:nvGrpSpPr>
          <p:cNvPr id="41" name="Group 40"/>
          <p:cNvGrpSpPr/>
          <p:nvPr/>
        </p:nvGrpSpPr>
        <p:grpSpPr>
          <a:xfrm>
            <a:off x="156021" y="1389687"/>
            <a:ext cx="8557913" cy="4300313"/>
            <a:chOff x="156021" y="1389687"/>
            <a:chExt cx="8557913" cy="4300313"/>
          </a:xfrm>
        </p:grpSpPr>
        <p:sp>
          <p:nvSpPr>
            <p:cNvPr id="18" name="TextBox 34"/>
            <p:cNvSpPr txBox="1"/>
            <p:nvPr/>
          </p:nvSpPr>
          <p:spPr>
            <a:xfrm>
              <a:off x="6907374" y="5338957"/>
              <a:ext cx="1806560" cy="324377"/>
            </a:xfrm>
            <a:prstGeom prst="rect">
              <a:avLst/>
            </a:prstGeom>
            <a:noFill/>
          </p:spPr>
          <p:txBody>
            <a:bodyPr wrap="square" lIns="99269" tIns="49635" rIns="99269" bIns="49635"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92505">
                <a:defRPr/>
              </a:pPr>
              <a:r>
                <a:rPr lang="en-GB" sz="1400" b="1" dirty="0">
                  <a:ea typeface="+mj-ea"/>
                  <a:cs typeface="+mj-cs"/>
                </a:rPr>
                <a:t>Mobility/Remo</a:t>
              </a:r>
              <a:endParaRPr lang="en-GB" sz="1400" b="1" dirty="0">
                <a:ea typeface="+mj-ea"/>
                <a:cs typeface="+mj-cs"/>
              </a:endParaRPr>
            </a:p>
          </p:txBody>
        </p:sp>
        <p:grpSp>
          <p:nvGrpSpPr>
            <p:cNvPr id="40" name="Group 39"/>
            <p:cNvGrpSpPr/>
            <p:nvPr/>
          </p:nvGrpSpPr>
          <p:grpSpPr>
            <a:xfrm>
              <a:off x="156021" y="1389687"/>
              <a:ext cx="8192451" cy="4300313"/>
              <a:chOff x="119445" y="1503318"/>
              <a:chExt cx="9042869" cy="4479491"/>
            </a:xfrm>
          </p:grpSpPr>
          <p:sp>
            <p:nvSpPr>
              <p:cNvPr id="5" name="TextBox 21"/>
              <p:cNvSpPr txBox="1"/>
              <p:nvPr/>
            </p:nvSpPr>
            <p:spPr>
              <a:xfrm>
                <a:off x="5713999" y="2861462"/>
                <a:ext cx="692599" cy="315683"/>
              </a:xfrm>
              <a:prstGeom prst="rect">
                <a:avLst/>
              </a:prstGeom>
              <a:noFill/>
            </p:spPr>
            <p:txBody>
              <a:bodyPr wrap="none" lIns="99269" tIns="49635" rIns="99269" bIns="49635"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92505">
                  <a:defRPr/>
                </a:pPr>
                <a:r>
                  <a:rPr lang="en-GB" sz="1400" b="1" dirty="0">
                    <a:ea typeface="+mj-ea"/>
                    <a:cs typeface="+mj-cs"/>
                  </a:rPr>
                  <a:t>Cloud</a:t>
                </a:r>
                <a:endParaRPr lang="en-GB" sz="1400" b="1" dirty="0">
                  <a:ea typeface="+mj-ea"/>
                  <a:cs typeface="+mj-cs"/>
                </a:endParaRPr>
              </a:p>
            </p:txBody>
          </p:sp>
          <p:sp>
            <p:nvSpPr>
              <p:cNvPr id="6" name="TextBox 22"/>
              <p:cNvSpPr txBox="1"/>
              <p:nvPr/>
            </p:nvSpPr>
            <p:spPr>
              <a:xfrm>
                <a:off x="2483553" y="2701450"/>
                <a:ext cx="2243117" cy="545754"/>
              </a:xfrm>
              <a:prstGeom prst="rect">
                <a:avLst/>
              </a:prstGeom>
              <a:noFill/>
            </p:spPr>
            <p:txBody>
              <a:bodyPr wrap="square" lIns="99269" tIns="49635" rIns="99269" bIns="49635"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92505">
                  <a:defRPr/>
                </a:pPr>
                <a:r>
                  <a:rPr lang="en-GB" sz="1400" b="1" dirty="0">
                    <a:ea typeface="+mj-ea"/>
                    <a:cs typeface="+mj-cs"/>
                  </a:rPr>
                  <a:t>Big Data/ Cognitive Capabilities</a:t>
                </a:r>
                <a:endParaRPr lang="en-GB" sz="1400" b="1" dirty="0">
                  <a:ea typeface="+mj-ea"/>
                  <a:cs typeface="+mj-cs"/>
                </a:endParaRPr>
              </a:p>
            </p:txBody>
          </p:sp>
          <p:sp>
            <p:nvSpPr>
              <p:cNvPr id="7" name="TextBox 23"/>
              <p:cNvSpPr txBox="1"/>
              <p:nvPr/>
            </p:nvSpPr>
            <p:spPr>
              <a:xfrm>
                <a:off x="119445" y="2795713"/>
                <a:ext cx="1999260" cy="324377"/>
              </a:xfrm>
              <a:prstGeom prst="rect">
                <a:avLst/>
              </a:prstGeom>
              <a:noFill/>
            </p:spPr>
            <p:txBody>
              <a:bodyPr wrap="square" lIns="99269" tIns="49635" rIns="99269" bIns="49635"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92505">
                  <a:defRPr/>
                </a:pPr>
                <a:r>
                  <a:rPr lang="en-GB" sz="1400" b="1" dirty="0">
                    <a:ea typeface="+mj-ea"/>
                    <a:cs typeface="+mj-cs"/>
                  </a:rPr>
                  <a:t>Internet of Things</a:t>
                </a:r>
                <a:endParaRPr lang="en-GB" sz="1400" b="1" dirty="0">
                  <a:ea typeface="+mj-ea"/>
                  <a:cs typeface="+mj-cs"/>
                </a:endParaRPr>
              </a:p>
            </p:txBody>
          </p:sp>
          <p:pic>
            <p:nvPicPr>
              <p:cNvPr id="8" name="Picture 7" descr="Image result for iot png"/>
              <p:cNvPicPr>
                <a:picLocks noChangeAspect="1" noChangeArrowheads="1"/>
              </p:cNvPicPr>
              <p:nvPr/>
            </p:nvPicPr>
            <p:blipFill rotWithShape="1">
              <a:blip r:embed="rId1">
                <a:extLst>
                  <a:ext uri="{28A0092B-C50C-407E-A947-70E740481C1C}">
                    <a14:useLocalDpi xmlns:a14="http://schemas.microsoft.com/office/drawing/2010/main" val="0"/>
                  </a:ext>
                </a:extLst>
              </a:blip>
              <a:srcRect l="22721" r="22331"/>
              <a:stretch>
                <a:fillRect/>
              </a:stretch>
            </p:blipFill>
            <p:spPr bwMode="auto">
              <a:xfrm>
                <a:off x="119445" y="1503318"/>
                <a:ext cx="1794290" cy="1223579"/>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25"/>
              <p:cNvSpPr txBox="1"/>
              <p:nvPr/>
            </p:nvSpPr>
            <p:spPr>
              <a:xfrm>
                <a:off x="392600" y="5554305"/>
                <a:ext cx="1452949" cy="324377"/>
              </a:xfrm>
              <a:prstGeom prst="rect">
                <a:avLst/>
              </a:prstGeom>
              <a:noFill/>
            </p:spPr>
            <p:txBody>
              <a:bodyPr wrap="square" lIns="99269" tIns="49635" rIns="99269" bIns="49635"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92505">
                  <a:defRPr/>
                </a:pPr>
                <a:r>
                  <a:rPr lang="en-GB" sz="1400" b="1" dirty="0">
                    <a:ea typeface="+mj-ea"/>
                    <a:cs typeface="+mj-cs"/>
                  </a:rPr>
                  <a:t>Blockchain</a:t>
                </a:r>
                <a:endParaRPr lang="en-GB" sz="1400" b="1" dirty="0">
                  <a:ea typeface="+mj-ea"/>
                  <a:cs typeface="+mj-cs"/>
                </a:endParaRPr>
              </a:p>
            </p:txBody>
          </p:sp>
          <p:pic>
            <p:nvPicPr>
              <p:cNvPr id="10" name="Picture 9" descr="Image result for blockchain 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9278" y="4063407"/>
                <a:ext cx="1999260" cy="129304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Image result for mobile devices 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00794" y="4640046"/>
                <a:ext cx="1561520" cy="1027080"/>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28"/>
              <p:cNvSpPr txBox="1"/>
              <p:nvPr/>
            </p:nvSpPr>
            <p:spPr>
              <a:xfrm>
                <a:off x="5385652" y="5667126"/>
                <a:ext cx="1045260" cy="315683"/>
              </a:xfrm>
              <a:prstGeom prst="rect">
                <a:avLst/>
              </a:prstGeom>
              <a:noFill/>
            </p:spPr>
            <p:txBody>
              <a:bodyPr wrap="none" lIns="99269" tIns="49635" rIns="99269" bIns="49635"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92505">
                  <a:defRPr/>
                </a:pPr>
                <a:r>
                  <a:rPr lang="en-GB" sz="1400" b="1" dirty="0">
                    <a:ea typeface="+mj-ea"/>
                    <a:cs typeface="+mj-cs"/>
                  </a:rPr>
                  <a:t>Open APIs</a:t>
                </a:r>
                <a:endParaRPr lang="en-GB" sz="1400" b="1" dirty="0">
                  <a:ea typeface="+mj-ea"/>
                  <a:cs typeface="+mj-cs"/>
                </a:endParaRPr>
              </a:p>
            </p:txBody>
          </p:sp>
          <p:pic>
            <p:nvPicPr>
              <p:cNvPr id="13" name="Picture 12" descr="Image result for IT cloud 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29373" y="1517110"/>
                <a:ext cx="1636930" cy="1210211"/>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descr="Image result for big data analytics png"/>
              <p:cNvPicPr>
                <a:picLocks noChangeAspect="1" noChangeArrowheads="1"/>
              </p:cNvPicPr>
              <p:nvPr/>
            </p:nvPicPr>
            <p:blipFill rotWithShape="1">
              <a:blip r:embed="rId5">
                <a:extLst>
                  <a:ext uri="{28A0092B-C50C-407E-A947-70E740481C1C}">
                    <a14:useLocalDpi xmlns:a14="http://schemas.microsoft.com/office/drawing/2010/main" val="0"/>
                  </a:ext>
                </a:extLst>
              </a:blip>
              <a:srcRect b="31654"/>
              <a:stretch>
                <a:fillRect/>
              </a:stretch>
            </p:blipFill>
            <p:spPr bwMode="auto">
              <a:xfrm>
                <a:off x="2278285" y="1503318"/>
                <a:ext cx="2686538" cy="111526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descr="Image result for artificial intelligence 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566974" y="4335863"/>
                <a:ext cx="1665374" cy="121684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descr="Image result for open api"/>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933069" y="4466716"/>
                <a:ext cx="1779132" cy="1027079"/>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33"/>
              <p:cNvSpPr txBox="1"/>
              <p:nvPr/>
            </p:nvSpPr>
            <p:spPr>
              <a:xfrm>
                <a:off x="2483553" y="5608877"/>
                <a:ext cx="2377441" cy="315683"/>
              </a:xfrm>
              <a:prstGeom prst="rect">
                <a:avLst/>
              </a:prstGeom>
              <a:noFill/>
            </p:spPr>
            <p:txBody>
              <a:bodyPr wrap="square" lIns="99269" tIns="49635" rIns="99269" bIns="49635"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92505">
                  <a:defRPr/>
                </a:pPr>
                <a:r>
                  <a:rPr lang="en-GB" sz="1400" b="1" dirty="0">
                    <a:ea typeface="+mj-ea"/>
                    <a:cs typeface="+mj-cs"/>
                  </a:rPr>
                  <a:t>Artificial Intelligence</a:t>
                </a:r>
                <a:endParaRPr lang="en-GB" sz="1400" b="1" dirty="0">
                  <a:ea typeface="+mj-ea"/>
                  <a:cs typeface="+mj-cs"/>
                </a:endParaRPr>
              </a:p>
            </p:txBody>
          </p:sp>
          <p:pic>
            <p:nvPicPr>
              <p:cNvPr id="19" name="Picture 18" descr="Timeline&#10;&#10;Description automatically generated"/>
              <p:cNvPicPr>
                <a:picLocks noChangeAspect="1"/>
              </p:cNvPicPr>
              <p:nvPr/>
            </p:nvPicPr>
            <p:blipFill>
              <a:blip r:embed="rId8"/>
              <a:stretch>
                <a:fillRect/>
              </a:stretch>
            </p:blipFill>
            <p:spPr>
              <a:xfrm>
                <a:off x="7527206" y="1650122"/>
                <a:ext cx="1548484" cy="821655"/>
              </a:xfrm>
              <a:prstGeom prst="rect">
                <a:avLst/>
              </a:prstGeom>
            </p:spPr>
          </p:pic>
          <p:sp>
            <p:nvSpPr>
              <p:cNvPr id="20" name="TextBox 36"/>
              <p:cNvSpPr txBox="1"/>
              <p:nvPr/>
            </p:nvSpPr>
            <p:spPr>
              <a:xfrm>
                <a:off x="7964333" y="2804594"/>
                <a:ext cx="574351" cy="324377"/>
              </a:xfrm>
              <a:prstGeom prst="rect">
                <a:avLst/>
              </a:prstGeom>
              <a:noFill/>
            </p:spPr>
            <p:txBody>
              <a:bodyPr wrap="square" lIns="99269" tIns="49635" rIns="99269" bIns="49635"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92505">
                  <a:defRPr/>
                </a:pPr>
                <a:r>
                  <a:rPr lang="en-GB" sz="1400" b="1" dirty="0">
                    <a:ea typeface="+mj-ea"/>
                    <a:cs typeface="+mj-cs"/>
                  </a:rPr>
                  <a:t>5G</a:t>
                </a:r>
                <a:endParaRPr lang="en-GB" sz="1400" b="1" dirty="0">
                  <a:ea typeface="+mj-ea"/>
                  <a:cs typeface="+mj-cs"/>
                </a:endParaRPr>
              </a:p>
            </p:txBody>
          </p:sp>
        </p:grpSp>
      </p:grpSp>
      <p:sp>
        <p:nvSpPr>
          <p:cNvPr id="49" name="Rectangle 48"/>
          <p:cNvSpPr/>
          <p:nvPr/>
        </p:nvSpPr>
        <p:spPr>
          <a:xfrm>
            <a:off x="82296" y="1088136"/>
            <a:ext cx="9997867" cy="4818888"/>
          </a:xfrm>
          <a:prstGeom prst="rect">
            <a:avLst/>
          </a:prstGeom>
          <a:noFill/>
          <a:ln w="28575">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2" name="Picture 2" descr="Modern Technology Cybersecurity Icon Crop-out 27401777 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518540" y="2910639"/>
            <a:ext cx="1131558" cy="1223919"/>
          </a:xfrm>
          <a:prstGeom prst="rect">
            <a:avLst/>
          </a:prstGeom>
          <a:noFill/>
          <a:extLst>
            <a:ext uri="{909E8E84-426E-40DD-AFC4-6F175D3DCCD1}">
              <a14:hiddenFill xmlns:a14="http://schemas.microsoft.com/office/drawing/2010/main">
                <a:solidFill>
                  <a:srgbClr val="FFFFFF"/>
                </a:solidFill>
              </a14:hiddenFill>
            </a:ext>
          </a:extLst>
        </p:spPr>
      </p:pic>
      <p:sp>
        <p:nvSpPr>
          <p:cNvPr id="50" name="TextBox 49"/>
          <p:cNvSpPr txBox="1"/>
          <p:nvPr/>
        </p:nvSpPr>
        <p:spPr>
          <a:xfrm>
            <a:off x="8932591" y="4129481"/>
            <a:ext cx="2295144" cy="338554"/>
          </a:xfrm>
          <a:prstGeom prst="rect">
            <a:avLst/>
          </a:prstGeom>
          <a:solidFill>
            <a:schemeClr val="bg1"/>
          </a:solidFill>
        </p:spPr>
        <p:txBody>
          <a:bodyPr wrap="square" rtlCol="0">
            <a:spAutoFit/>
          </a:bodyPr>
          <a:lstStyle/>
          <a:p>
            <a:pPr algn="ctr"/>
            <a:r>
              <a:rPr lang="en-US" sz="1600" dirty="0">
                <a:latin typeface="Congenial Black" panose="02000503040000020004" pitchFamily="2" charset="0"/>
              </a:rPr>
              <a:t>CYBERSECURITY</a:t>
            </a:r>
            <a:endParaRPr lang="en-US" sz="1600" dirty="0">
              <a:latin typeface="Congenial Black" panose="02000503040000020004" pitchFamily="2" charset="0"/>
            </a:endParaRPr>
          </a:p>
        </p:txBody>
      </p:sp>
      <p:sp>
        <p:nvSpPr>
          <p:cNvPr id="52" name="TextBox 51"/>
          <p:cNvSpPr txBox="1"/>
          <p:nvPr/>
        </p:nvSpPr>
        <p:spPr>
          <a:xfrm>
            <a:off x="44256" y="6073422"/>
            <a:ext cx="9997867" cy="523220"/>
          </a:xfrm>
          <a:prstGeom prst="rect">
            <a:avLst/>
          </a:prstGeom>
          <a:noFill/>
        </p:spPr>
        <p:txBody>
          <a:bodyPr wrap="square">
            <a:spAutoFit/>
          </a:bodyPr>
          <a:lstStyle/>
          <a:p>
            <a:pPr algn="ctr"/>
            <a:r>
              <a:rPr lang="en-US" sz="1400" b="1" dirty="0"/>
              <a:t>In the digitalization era, where technologies are deeply integrated into everyday life and business operations, the code of cybersecurity serves as a fundamental framework and shield to protect against emerging threats.</a:t>
            </a:r>
            <a:endParaRPr lang="en-US" sz="1400" b="1" dirty="0"/>
          </a:p>
        </p:txBody>
      </p:sp>
      <p:pic>
        <p:nvPicPr>
          <p:cNvPr id="5124" name="Picture 4" descr="Pin on هكرز"/>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1301506" y="931618"/>
            <a:ext cx="688735" cy="619738"/>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Cyber Threats icon line vector illustration 39885799 Vector Art at Vecteezy"/>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1301507" y="2170930"/>
            <a:ext cx="688734" cy="688734"/>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descr="Security - Free security icons"/>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1369488" y="3847373"/>
            <a:ext cx="630462" cy="630462"/>
          </a:xfrm>
          <a:prstGeom prst="rect">
            <a:avLst/>
          </a:prstGeom>
          <a:noFill/>
          <a:extLst>
            <a:ext uri="{909E8E84-426E-40DD-AFC4-6F175D3DCCD1}">
              <a14:hiddenFill xmlns:a14="http://schemas.microsoft.com/office/drawing/2010/main">
                <a:solidFill>
                  <a:srgbClr val="FFFFFF"/>
                </a:solidFill>
              </a14:hiddenFill>
            </a:ext>
          </a:extLst>
        </p:spPr>
      </p:pic>
      <p:pic>
        <p:nvPicPr>
          <p:cNvPr id="5130" name="Picture 10" descr="Types of Cyber Attacks: A Closer Look at Common Threats | Spanning"/>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1162633" y="5528195"/>
            <a:ext cx="947071" cy="757657"/>
          </a:xfrm>
          <a:prstGeom prst="rect">
            <a:avLst/>
          </a:prstGeom>
          <a:noFill/>
          <a:extLst>
            <a:ext uri="{909E8E84-426E-40DD-AFC4-6F175D3DCCD1}">
              <a14:hiddenFill xmlns:a14="http://schemas.microsoft.com/office/drawing/2010/main">
                <a:solidFill>
                  <a:srgbClr val="FFFFFF"/>
                </a:solidFill>
              </a14:hiddenFill>
            </a:ext>
          </a:extLst>
        </p:spPr>
      </p:pic>
      <p:sp>
        <p:nvSpPr>
          <p:cNvPr id="54" name="Lightning Bolt 53"/>
          <p:cNvSpPr/>
          <p:nvPr/>
        </p:nvSpPr>
        <p:spPr>
          <a:xfrm rot="3220562">
            <a:off x="10644256" y="1337897"/>
            <a:ext cx="526131" cy="1046329"/>
          </a:xfrm>
          <a:prstGeom prst="lightningBol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Lightning Bolt 54"/>
          <p:cNvSpPr/>
          <p:nvPr/>
        </p:nvSpPr>
        <p:spPr>
          <a:xfrm rot="7627281" flipH="1">
            <a:off x="10741395" y="4671554"/>
            <a:ext cx="524237" cy="1046329"/>
          </a:xfrm>
          <a:prstGeom prst="lightningBol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Lightning Bolt 55"/>
          <p:cNvSpPr/>
          <p:nvPr/>
        </p:nvSpPr>
        <p:spPr>
          <a:xfrm rot="4291017">
            <a:off x="10855613" y="2645091"/>
            <a:ext cx="392649" cy="538393"/>
          </a:xfrm>
          <a:prstGeom prst="lightningBol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Lightning Bolt 56"/>
          <p:cNvSpPr/>
          <p:nvPr/>
        </p:nvSpPr>
        <p:spPr>
          <a:xfrm rot="5041378" flipH="1">
            <a:off x="10836636" y="3735182"/>
            <a:ext cx="448994" cy="398749"/>
          </a:xfrm>
          <a:prstGeom prst="lightningBol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1"/>
          <a:stretch>
            <a:fillRect/>
          </a:stretch>
        </p:blipFill>
        <p:spPr>
          <a:xfrm>
            <a:off x="394168" y="435538"/>
            <a:ext cx="11403663" cy="5986923"/>
          </a:xfrm>
          <a:prstGeom prst="rect">
            <a:avLst/>
          </a:prstGeom>
        </p:spPr>
      </p:pic>
      <p:sp>
        <p:nvSpPr>
          <p:cNvPr id="5" name="Title 1"/>
          <p:cNvSpPr txBox="1"/>
          <p:nvPr/>
        </p:nvSpPr>
        <p:spPr>
          <a:xfrm>
            <a:off x="3388845" y="1340644"/>
            <a:ext cx="5414308" cy="4572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6000" dirty="0">
                <a:solidFill>
                  <a:schemeClr val="bg1"/>
                </a:solidFill>
                <a:latin typeface="Congenial Black" panose="02000503040000020004" pitchFamily="2" charset="0"/>
              </a:rPr>
              <a:t>Nigeria Governments and Cybersecurity Concerns</a:t>
            </a:r>
            <a:endParaRPr lang="en-US" sz="6000" dirty="0">
              <a:solidFill>
                <a:schemeClr val="bg1"/>
              </a:solidFill>
              <a:latin typeface="Congenial Black" panose="02000503040000020004" pitchFamily="2"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1"/>
          <a:stretch>
            <a:fillRect/>
          </a:stretch>
        </p:blipFill>
        <p:spPr>
          <a:xfrm>
            <a:off x="1454046" y="19771"/>
            <a:ext cx="1849968" cy="1837877"/>
          </a:xfrm>
          <a:prstGeom prst="rect">
            <a:avLst/>
          </a:prstGeom>
        </p:spPr>
      </p:pic>
      <p:sp>
        <p:nvSpPr>
          <p:cNvPr id="4" name="Rectangle: Rounded Corners 3"/>
          <p:cNvSpPr/>
          <p:nvPr/>
        </p:nvSpPr>
        <p:spPr>
          <a:xfrm>
            <a:off x="34977" y="1864020"/>
            <a:ext cx="4458276" cy="1781796"/>
          </a:xfrm>
          <a:prstGeom prst="roundRect">
            <a:avLst>
              <a:gd name="adj" fmla="val 6512"/>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B050"/>
              </a:solidFill>
            </a:endParaRPr>
          </a:p>
        </p:txBody>
      </p:sp>
      <p:sp>
        <p:nvSpPr>
          <p:cNvPr id="5" name="Title 1"/>
          <p:cNvSpPr>
            <a:spLocks noGrp="1"/>
          </p:cNvSpPr>
          <p:nvPr>
            <p:ph type="title"/>
          </p:nvPr>
        </p:nvSpPr>
        <p:spPr>
          <a:xfrm>
            <a:off x="71599" y="2156154"/>
            <a:ext cx="4061890" cy="1348225"/>
          </a:xfrm>
        </p:spPr>
        <p:txBody>
          <a:bodyPr>
            <a:normAutofit/>
          </a:bodyPr>
          <a:lstStyle/>
          <a:p>
            <a:pPr algn="ctr"/>
            <a:r>
              <a:rPr lang="en-US" sz="3600" dirty="0">
                <a:latin typeface="Congenial Black" panose="02000503040000020004" pitchFamily="2" charset="0"/>
                <a:ea typeface="+mn-ea"/>
                <a:cs typeface="+mn-cs"/>
              </a:rPr>
              <a:t>Nigeria Cyber Vulnerability</a:t>
            </a:r>
            <a:endParaRPr lang="en-US" sz="3600" dirty="0">
              <a:latin typeface="Congenial Black" panose="02000503040000020004" pitchFamily="2" charset="0"/>
              <a:ea typeface="+mn-ea"/>
              <a:cs typeface="+mn-cs"/>
            </a:endParaRPr>
          </a:p>
        </p:txBody>
      </p:sp>
      <p:sp>
        <p:nvSpPr>
          <p:cNvPr id="8" name="TextBox 7"/>
          <p:cNvSpPr txBox="1"/>
          <p:nvPr/>
        </p:nvSpPr>
        <p:spPr>
          <a:xfrm>
            <a:off x="34977" y="5858460"/>
            <a:ext cx="12122046" cy="584775"/>
          </a:xfrm>
          <a:prstGeom prst="rect">
            <a:avLst/>
          </a:prstGeom>
          <a:noFill/>
          <a:ln>
            <a:solidFill>
              <a:schemeClr val="tx1"/>
            </a:solidFill>
            <a:prstDash val="dash"/>
          </a:ln>
        </p:spPr>
        <p:txBody>
          <a:bodyPr wrap="square" rtlCol="0">
            <a:spAutoFit/>
          </a:bodyPr>
          <a:lstStyle/>
          <a:p>
            <a:r>
              <a:rPr lang="en-US" sz="1600" dirty="0">
                <a:latin typeface="Aptos" panose="020B0004020202020204" pitchFamily="34" charset="0"/>
              </a:rPr>
              <a:t>The National Cybersecurity Coordination Centre (NCCC) identified some area of weakness in the Nations Cyberinfrastructure. This was a reported documented in 2019 by  World Bank Digital Economy </a:t>
            </a:r>
            <a:endParaRPr lang="en-US" sz="1600" dirty="0">
              <a:latin typeface="Aptos" panose="020B0004020202020204" pitchFamily="34" charset="0"/>
            </a:endParaRPr>
          </a:p>
        </p:txBody>
      </p:sp>
      <p:grpSp>
        <p:nvGrpSpPr>
          <p:cNvPr id="27" name="Group 26"/>
          <p:cNvGrpSpPr/>
          <p:nvPr/>
        </p:nvGrpSpPr>
        <p:grpSpPr>
          <a:xfrm>
            <a:off x="4493253" y="1540841"/>
            <a:ext cx="7017859" cy="2506615"/>
            <a:chOff x="4493253" y="309794"/>
            <a:chExt cx="7017859" cy="2506615"/>
          </a:xfrm>
        </p:grpSpPr>
        <p:sp>
          <p:nvSpPr>
            <p:cNvPr id="10" name="Rectangle: Rounded Corners 9"/>
            <p:cNvSpPr/>
            <p:nvPr/>
          </p:nvSpPr>
          <p:spPr>
            <a:xfrm>
              <a:off x="4900450" y="309794"/>
              <a:ext cx="6610662" cy="749224"/>
            </a:xfrm>
            <a:prstGeom prst="roundRect">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Aptos" panose="020B0004020202020204" pitchFamily="34" charset="0"/>
                </a:rPr>
                <a:t>Third Party Threat: The country relies largely on foreign ICT solutions</a:t>
              </a:r>
              <a:endParaRPr lang="en-US" dirty="0">
                <a:solidFill>
                  <a:schemeClr val="tx1"/>
                </a:solidFill>
                <a:latin typeface="Aptos" panose="020B0004020202020204" pitchFamily="34" charset="0"/>
              </a:endParaRPr>
            </a:p>
          </p:txBody>
        </p:sp>
        <p:sp>
          <p:nvSpPr>
            <p:cNvPr id="12" name="Rectangle: Rounded Corners 11"/>
            <p:cNvSpPr/>
            <p:nvPr/>
          </p:nvSpPr>
          <p:spPr>
            <a:xfrm>
              <a:off x="4900450" y="1250427"/>
              <a:ext cx="6610662" cy="749224"/>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Aptos" panose="020B0004020202020204" pitchFamily="34" charset="0"/>
                </a:rPr>
                <a:t>Low Cybersecurity Awareness: The nation recorded low cyber security awareness as against the fast –growing pace of cyber threats</a:t>
              </a:r>
              <a:endParaRPr lang="en-US" dirty="0">
                <a:solidFill>
                  <a:schemeClr val="tx1"/>
                </a:solidFill>
                <a:latin typeface="Aptos" panose="020B0004020202020204" pitchFamily="34" charset="0"/>
              </a:endParaRPr>
            </a:p>
          </p:txBody>
        </p:sp>
        <p:sp>
          <p:nvSpPr>
            <p:cNvPr id="13" name="Rectangle: Rounded Corners 12"/>
            <p:cNvSpPr/>
            <p:nvPr/>
          </p:nvSpPr>
          <p:spPr>
            <a:xfrm>
              <a:off x="4900450" y="2097451"/>
              <a:ext cx="6610662" cy="718958"/>
            </a:xfrm>
            <a:prstGeom prst="roundRect">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Aptos" panose="020B0004020202020204" pitchFamily="34" charset="0"/>
                </a:rPr>
                <a:t>Skilled Human Resource Gap</a:t>
              </a:r>
              <a:endParaRPr lang="en-US" dirty="0">
                <a:solidFill>
                  <a:schemeClr val="tx1"/>
                </a:solidFill>
                <a:latin typeface="Aptos" panose="020B0004020202020204" pitchFamily="34" charset="0"/>
              </a:endParaRPr>
            </a:p>
          </p:txBody>
        </p:sp>
        <p:cxnSp>
          <p:nvCxnSpPr>
            <p:cNvPr id="15" name="Straight Connector 14"/>
            <p:cNvCxnSpPr>
              <a:stCxn id="4" idx="3"/>
              <a:endCxn id="10" idx="1"/>
            </p:cNvCxnSpPr>
            <p:nvPr/>
          </p:nvCxnSpPr>
          <p:spPr>
            <a:xfrm flipV="1">
              <a:off x="4493253" y="684406"/>
              <a:ext cx="407197" cy="839465"/>
            </a:xfrm>
            <a:prstGeom prst="line">
              <a:avLst/>
            </a:prstGeom>
            <a:ln w="12700">
              <a:prstDash val="dash"/>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a:stCxn id="12" idx="1"/>
              <a:endCxn id="4" idx="3"/>
            </p:cNvCxnSpPr>
            <p:nvPr/>
          </p:nvCxnSpPr>
          <p:spPr>
            <a:xfrm flipH="1" flipV="1">
              <a:off x="4493253" y="1523871"/>
              <a:ext cx="407197" cy="101168"/>
            </a:xfrm>
            <a:prstGeom prst="line">
              <a:avLst/>
            </a:prstGeom>
            <a:ln w="12700">
              <a:prstDash val="dash"/>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a:stCxn id="13" idx="1"/>
            </p:cNvCxnSpPr>
            <p:nvPr/>
          </p:nvCxnSpPr>
          <p:spPr>
            <a:xfrm flipH="1" flipV="1">
              <a:off x="4548661" y="1479935"/>
              <a:ext cx="351789" cy="976995"/>
            </a:xfrm>
            <a:prstGeom prst="line">
              <a:avLst/>
            </a:prstGeom>
            <a:ln w="12700">
              <a:prstDash val="dash"/>
            </a:ln>
          </p:spPr>
          <p:style>
            <a:lnRef idx="1">
              <a:schemeClr val="accent1"/>
            </a:lnRef>
            <a:fillRef idx="0">
              <a:schemeClr val="accent1"/>
            </a:fillRef>
            <a:effectRef idx="0">
              <a:schemeClr val="accent1"/>
            </a:effectRef>
            <a:fontRef idx="minor">
              <a:schemeClr val="tx1"/>
            </a:fontRef>
          </p:style>
        </p:cxnSp>
      </p:grpSp>
      <p:pic>
        <p:nvPicPr>
          <p:cNvPr id="46" name="Picture 45"/>
          <p:cNvPicPr>
            <a:picLocks noChangeAspect="1"/>
          </p:cNvPicPr>
          <p:nvPr/>
        </p:nvPicPr>
        <p:blipFill>
          <a:blip r:embed="rId2"/>
          <a:stretch>
            <a:fillRect/>
          </a:stretch>
        </p:blipFill>
        <p:spPr>
          <a:xfrm>
            <a:off x="1035880" y="3719815"/>
            <a:ext cx="2133327" cy="2046846"/>
          </a:xfrm>
          <a:prstGeom prst="rect">
            <a:avLst/>
          </a:prstGeom>
        </p:spPr>
      </p:pic>
      <p:sp>
        <p:nvSpPr>
          <p:cNvPr id="47" name="TextBox 46"/>
          <p:cNvSpPr txBox="1"/>
          <p:nvPr/>
        </p:nvSpPr>
        <p:spPr>
          <a:xfrm>
            <a:off x="1579476" y="5180464"/>
            <a:ext cx="1087037" cy="287692"/>
          </a:xfrm>
          <a:prstGeom prst="rect">
            <a:avLst/>
          </a:prstGeom>
          <a:noFill/>
        </p:spPr>
        <p:txBody>
          <a:bodyPr wrap="square" rtlCol="0">
            <a:spAutoFit/>
          </a:bodyPr>
          <a:lstStyle/>
          <a:p>
            <a:r>
              <a:rPr lang="en-US" sz="1200" dirty="0"/>
              <a:t>ITUGCI, 2018</a:t>
            </a:r>
            <a:endParaRPr lang="en-US" sz="1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p:cNvSpPr/>
          <p:nvPr/>
        </p:nvSpPr>
        <p:spPr>
          <a:xfrm>
            <a:off x="153632" y="1963839"/>
            <a:ext cx="4404513" cy="2417127"/>
          </a:xfrm>
          <a:prstGeom prst="roundRect">
            <a:avLst>
              <a:gd name="adj" fmla="val 6512"/>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B050"/>
              </a:solidFill>
            </a:endParaRPr>
          </a:p>
        </p:txBody>
      </p:sp>
      <p:sp>
        <p:nvSpPr>
          <p:cNvPr id="6" name="Rectangle: Rounded Corners 5"/>
          <p:cNvSpPr/>
          <p:nvPr/>
        </p:nvSpPr>
        <p:spPr>
          <a:xfrm>
            <a:off x="5141019" y="642101"/>
            <a:ext cx="6610662" cy="749224"/>
          </a:xfrm>
          <a:prstGeom prst="roundRect">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Aptos" panose="020B0004020202020204" pitchFamily="34" charset="0"/>
              </a:rPr>
              <a:t>National Cybersecurity Policy and Strategy  2014 – The Cybercrimes (Prohibition , Prevention etc.)</a:t>
            </a:r>
            <a:endParaRPr lang="en-US" dirty="0">
              <a:solidFill>
                <a:schemeClr val="tx1"/>
              </a:solidFill>
              <a:latin typeface="Aptos" panose="020B0004020202020204" pitchFamily="34" charset="0"/>
            </a:endParaRPr>
          </a:p>
        </p:txBody>
      </p:sp>
      <p:sp>
        <p:nvSpPr>
          <p:cNvPr id="7" name="Rectangle: Rounded Corners 6"/>
          <p:cNvSpPr/>
          <p:nvPr/>
        </p:nvSpPr>
        <p:spPr>
          <a:xfrm>
            <a:off x="5141019" y="1589227"/>
            <a:ext cx="6610662" cy="749224"/>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Aptos" panose="020B0004020202020204" pitchFamily="34" charset="0"/>
              </a:rPr>
              <a:t>CPA – Act 2015 , The Nigerian Data Protection Regulation 2019</a:t>
            </a:r>
            <a:endParaRPr lang="en-US" dirty="0">
              <a:solidFill>
                <a:schemeClr val="tx1"/>
              </a:solidFill>
              <a:latin typeface="Aptos" panose="020B0004020202020204" pitchFamily="34" charset="0"/>
            </a:endParaRPr>
          </a:p>
        </p:txBody>
      </p:sp>
      <p:sp>
        <p:nvSpPr>
          <p:cNvPr id="8" name="Rectangle: Rounded Corners 7"/>
          <p:cNvSpPr/>
          <p:nvPr/>
        </p:nvSpPr>
        <p:spPr>
          <a:xfrm>
            <a:off x="5115208" y="2572593"/>
            <a:ext cx="6610662" cy="718958"/>
          </a:xfrm>
          <a:prstGeom prst="roundRect">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Aptos" panose="020B0004020202020204" pitchFamily="34" charset="0"/>
              </a:rPr>
              <a:t>National Broadband Plan 2020 – 2025 and National Digital Economic Policy and Strategy 2020 – 2030</a:t>
            </a:r>
            <a:endParaRPr lang="en-US" dirty="0">
              <a:solidFill>
                <a:schemeClr val="tx1"/>
              </a:solidFill>
              <a:latin typeface="Aptos" panose="020B0004020202020204" pitchFamily="34" charset="0"/>
            </a:endParaRPr>
          </a:p>
        </p:txBody>
      </p:sp>
      <p:cxnSp>
        <p:nvCxnSpPr>
          <p:cNvPr id="9" name="Straight Connector 8"/>
          <p:cNvCxnSpPr>
            <a:endCxn id="8" idx="1"/>
          </p:cNvCxnSpPr>
          <p:nvPr/>
        </p:nvCxnSpPr>
        <p:spPr>
          <a:xfrm flipV="1">
            <a:off x="4588641" y="2932072"/>
            <a:ext cx="526567" cy="939577"/>
          </a:xfrm>
          <a:prstGeom prst="line">
            <a:avLst/>
          </a:prstGeom>
          <a:ln w="12700">
            <a:prstDash val="dash"/>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flipV="1">
            <a:off x="4573640" y="3864680"/>
            <a:ext cx="567379" cy="962153"/>
          </a:xfrm>
          <a:prstGeom prst="line">
            <a:avLst/>
          </a:prstGeom>
          <a:ln w="12700">
            <a:prstDash val="dash"/>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H="1" flipV="1">
            <a:off x="4604554" y="3864680"/>
            <a:ext cx="566961" cy="1672863"/>
          </a:xfrm>
          <a:prstGeom prst="line">
            <a:avLst/>
          </a:prstGeom>
          <a:ln w="12700">
            <a:prstDash val="dash"/>
          </a:ln>
        </p:spPr>
        <p:style>
          <a:lnRef idx="1">
            <a:schemeClr val="accent1"/>
          </a:lnRef>
          <a:fillRef idx="0">
            <a:schemeClr val="accent1"/>
          </a:fillRef>
          <a:effectRef idx="0">
            <a:schemeClr val="accent1"/>
          </a:effectRef>
          <a:fontRef idx="minor">
            <a:schemeClr val="tx1"/>
          </a:fontRef>
        </p:style>
      </p:cxnSp>
      <p:sp>
        <p:nvSpPr>
          <p:cNvPr id="20" name="Title 1"/>
          <p:cNvSpPr txBox="1"/>
          <p:nvPr/>
        </p:nvSpPr>
        <p:spPr>
          <a:xfrm>
            <a:off x="153632" y="2153249"/>
            <a:ext cx="4061890" cy="147849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dirty="0">
                <a:latin typeface="Congenial Black" panose="02000503040000020004" pitchFamily="2" charset="0"/>
                <a:ea typeface="+mn-ea"/>
                <a:cs typeface="+mn-cs"/>
              </a:rPr>
              <a:t>Nigeria Cyber strength</a:t>
            </a:r>
            <a:endParaRPr lang="en-US" sz="3600" dirty="0">
              <a:latin typeface="Congenial Black" panose="02000503040000020004" pitchFamily="2" charset="0"/>
              <a:ea typeface="+mn-ea"/>
              <a:cs typeface="+mn-cs"/>
            </a:endParaRPr>
          </a:p>
        </p:txBody>
      </p:sp>
      <p:sp>
        <p:nvSpPr>
          <p:cNvPr id="22" name="Rectangle: Rounded Corners 21"/>
          <p:cNvSpPr/>
          <p:nvPr/>
        </p:nvSpPr>
        <p:spPr>
          <a:xfrm>
            <a:off x="5115208" y="3490068"/>
            <a:ext cx="6610662" cy="749224"/>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Aptos" panose="020B0004020202020204" pitchFamily="34" charset="0"/>
              </a:rPr>
              <a:t>Proactive and Informed Private Sector – They play leading role in the regional and indeed global cybersecurity solution market- </a:t>
            </a:r>
            <a:endParaRPr lang="en-US" dirty="0">
              <a:solidFill>
                <a:schemeClr val="tx1"/>
              </a:solidFill>
              <a:latin typeface="Aptos" panose="020B0004020202020204" pitchFamily="34" charset="0"/>
            </a:endParaRPr>
          </a:p>
        </p:txBody>
      </p:sp>
      <p:sp>
        <p:nvSpPr>
          <p:cNvPr id="23" name="Rectangle: Rounded Corners 22"/>
          <p:cNvSpPr/>
          <p:nvPr/>
        </p:nvSpPr>
        <p:spPr>
          <a:xfrm>
            <a:off x="5141019" y="4587934"/>
            <a:ext cx="6610662" cy="718958"/>
          </a:xfrm>
          <a:prstGeom prst="roundRect">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Aptos" panose="020B0004020202020204" pitchFamily="34" charset="0"/>
              </a:rPr>
              <a:t>Nigeria Collaborates with partners such as ECOWAS commission and Organized Crime (OCWAR-C) to further enhance Cybersecurity</a:t>
            </a:r>
            <a:endParaRPr lang="en-US" dirty="0">
              <a:solidFill>
                <a:schemeClr val="tx1"/>
              </a:solidFill>
              <a:latin typeface="Aptos" panose="020B0004020202020204" pitchFamily="34" charset="0"/>
            </a:endParaRPr>
          </a:p>
        </p:txBody>
      </p:sp>
      <p:sp>
        <p:nvSpPr>
          <p:cNvPr id="24" name="Rectangle: Rounded Corners 23"/>
          <p:cNvSpPr/>
          <p:nvPr/>
        </p:nvSpPr>
        <p:spPr>
          <a:xfrm>
            <a:off x="5115208" y="5537543"/>
            <a:ext cx="6610662" cy="749224"/>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Aptos" panose="020B0004020202020204" pitchFamily="34" charset="0"/>
              </a:rPr>
              <a:t>In 2018, Nigeria had its Cybersecurity Risk Assessment with collaboration of other international partners</a:t>
            </a:r>
            <a:endParaRPr lang="en-US" dirty="0">
              <a:solidFill>
                <a:schemeClr val="tx1"/>
              </a:solidFill>
              <a:latin typeface="Aptos" panose="020B0004020202020204" pitchFamily="34" charset="0"/>
            </a:endParaRPr>
          </a:p>
        </p:txBody>
      </p:sp>
      <p:cxnSp>
        <p:nvCxnSpPr>
          <p:cNvPr id="30" name="Straight Connector 29"/>
          <p:cNvCxnSpPr>
            <a:endCxn id="7" idx="1"/>
          </p:cNvCxnSpPr>
          <p:nvPr/>
        </p:nvCxnSpPr>
        <p:spPr>
          <a:xfrm flipV="1">
            <a:off x="4558145" y="1963839"/>
            <a:ext cx="582874" cy="1873248"/>
          </a:xfrm>
          <a:prstGeom prst="line">
            <a:avLst/>
          </a:prstGeom>
          <a:ln w="12700">
            <a:prstDash val="dash"/>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a:endCxn id="6" idx="1"/>
          </p:cNvCxnSpPr>
          <p:nvPr/>
        </p:nvCxnSpPr>
        <p:spPr>
          <a:xfrm flipV="1">
            <a:off x="4517086" y="1016713"/>
            <a:ext cx="623933" cy="2820374"/>
          </a:xfrm>
          <a:prstGeom prst="line">
            <a:avLst/>
          </a:prstGeom>
          <a:ln w="12700">
            <a:prstDash val="dash"/>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a:endCxn id="22" idx="1"/>
          </p:cNvCxnSpPr>
          <p:nvPr/>
        </p:nvCxnSpPr>
        <p:spPr>
          <a:xfrm flipV="1">
            <a:off x="4620856" y="3864680"/>
            <a:ext cx="494352" cy="11498"/>
          </a:xfrm>
          <a:prstGeom prst="line">
            <a:avLst/>
          </a:prstGeom>
          <a:ln w="12700">
            <a:prstDash val="dash"/>
          </a:ln>
        </p:spPr>
        <p:style>
          <a:lnRef idx="1">
            <a:schemeClr val="accent1"/>
          </a:lnRef>
          <a:fillRef idx="0">
            <a:schemeClr val="accent1"/>
          </a:fillRef>
          <a:effectRef idx="0">
            <a:schemeClr val="accent1"/>
          </a:effectRef>
          <a:fontRef idx="minor">
            <a:schemeClr val="tx1"/>
          </a:fontRef>
        </p:style>
      </p:cxnSp>
      <p:sp>
        <p:nvSpPr>
          <p:cNvPr id="40" name="Rectangle: Rounded Corners 39"/>
          <p:cNvSpPr/>
          <p:nvPr/>
        </p:nvSpPr>
        <p:spPr>
          <a:xfrm>
            <a:off x="112573" y="5306892"/>
            <a:ext cx="4404513" cy="1445603"/>
          </a:xfrm>
          <a:prstGeom prst="roundRect">
            <a:avLst/>
          </a:prstGeom>
          <a:solidFill>
            <a:schemeClr val="bg1"/>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Aptos" panose="020B0004020202020204" pitchFamily="34" charset="0"/>
              </a:rPr>
              <a:t>Despite the current cyber threat profile, Nigeria has a strong commitment to defend her citizen, safeguard operations of critical infrastructure and ensure continuity services. </a:t>
            </a:r>
            <a:endParaRPr lang="en-US" dirty="0">
              <a:solidFill>
                <a:schemeClr val="tx1"/>
              </a:solidFill>
              <a:latin typeface="Aptos" panose="020B0004020202020204" pitchFamily="34" charset="0"/>
            </a:endParaRPr>
          </a:p>
        </p:txBody>
      </p:sp>
      <p:sp>
        <p:nvSpPr>
          <p:cNvPr id="41" name="Rectangle: Rounded Corners 40"/>
          <p:cNvSpPr/>
          <p:nvPr/>
        </p:nvSpPr>
        <p:spPr>
          <a:xfrm>
            <a:off x="360850" y="3497037"/>
            <a:ext cx="3560017" cy="749224"/>
          </a:xfrm>
          <a:prstGeom prst="roundRect">
            <a:avLst/>
          </a:prstGeom>
          <a:solidFill>
            <a:schemeClr val="bg1"/>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Aptos" panose="020B0004020202020204" pitchFamily="34" charset="0"/>
              </a:rPr>
              <a:t>Programs , Initiatives and Framework spearheaded by Government to enhance National Cyber Security</a:t>
            </a:r>
            <a:endParaRPr lang="en-US" sz="1400" dirty="0">
              <a:solidFill>
                <a:schemeClr val="tx1"/>
              </a:solidFill>
              <a:latin typeface="Aptos" panose="020B0004020202020204" pitchFamily="34" charset="0"/>
            </a:endParaRPr>
          </a:p>
        </p:txBody>
      </p:sp>
      <p:pic>
        <p:nvPicPr>
          <p:cNvPr id="42" name="Picture 41"/>
          <p:cNvPicPr>
            <a:picLocks noChangeAspect="1"/>
          </p:cNvPicPr>
          <p:nvPr/>
        </p:nvPicPr>
        <p:blipFill>
          <a:blip r:embed="rId1"/>
          <a:stretch>
            <a:fillRect/>
          </a:stretch>
        </p:blipFill>
        <p:spPr>
          <a:xfrm>
            <a:off x="1197692" y="769"/>
            <a:ext cx="2046011" cy="1963070"/>
          </a:xfrm>
          <a:prstGeom prst="rect">
            <a:avLst/>
          </a:prstGeom>
        </p:spPr>
      </p:pic>
      <p:sp>
        <p:nvSpPr>
          <p:cNvPr id="43" name="TextBox 42"/>
          <p:cNvSpPr txBox="1"/>
          <p:nvPr/>
        </p:nvSpPr>
        <p:spPr>
          <a:xfrm>
            <a:off x="1789339" y="1553217"/>
            <a:ext cx="1059018" cy="275917"/>
          </a:xfrm>
          <a:prstGeom prst="rect">
            <a:avLst/>
          </a:prstGeom>
          <a:noFill/>
        </p:spPr>
        <p:txBody>
          <a:bodyPr wrap="square" rtlCol="0">
            <a:spAutoFit/>
          </a:bodyPr>
          <a:lstStyle/>
          <a:p>
            <a:r>
              <a:rPr lang="en-US" sz="1200" dirty="0"/>
              <a:t>ITUGCI, 2018</a:t>
            </a:r>
            <a:endParaRPr lang="en-US" sz="1200" dirty="0"/>
          </a:p>
        </p:txBody>
      </p:sp>
      <p:sp>
        <p:nvSpPr>
          <p:cNvPr id="44" name="TextBox 43"/>
          <p:cNvSpPr txBox="1"/>
          <p:nvPr/>
        </p:nvSpPr>
        <p:spPr>
          <a:xfrm>
            <a:off x="10991661" y="6488775"/>
            <a:ext cx="1059018" cy="275917"/>
          </a:xfrm>
          <a:prstGeom prst="rect">
            <a:avLst/>
          </a:prstGeom>
          <a:noFill/>
        </p:spPr>
        <p:txBody>
          <a:bodyPr wrap="square" rtlCol="0">
            <a:spAutoFit/>
          </a:bodyPr>
          <a:lstStyle/>
          <a:p>
            <a:r>
              <a:rPr lang="en-US" sz="1200" b="1" dirty="0"/>
              <a:t>NCCC</a:t>
            </a:r>
            <a:endParaRPr lang="en-US" sz="1200" b="1"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Title 5"/>
          <p:cNvSpPr>
            <a:spLocks noGrp="1"/>
          </p:cNvSpPr>
          <p:nvPr>
            <p:ph type="title"/>
          </p:nvPr>
        </p:nvSpPr>
        <p:spPr>
          <a:xfrm>
            <a:off x="44256" y="102021"/>
            <a:ext cx="11325232" cy="666611"/>
          </a:xfrm>
        </p:spPr>
        <p:txBody>
          <a:bodyPr>
            <a:noAutofit/>
          </a:bodyPr>
          <a:lstStyle/>
          <a:p>
            <a:r>
              <a:rPr sz="3600" b="1">
                <a:latin typeface="Congenial Black" panose="02000503040000020004" pitchFamily="2" charset="0"/>
                <a:cs typeface="Congenial Black" panose="02000503040000020004" pitchFamily="2" charset="0"/>
                <a:sym typeface="+mn-ea"/>
              </a:rPr>
              <a:t>NIGERIA'S DATA PROTECTION JOURNEY</a:t>
            </a:r>
            <a:r>
              <a:rPr lang="en-US" sz="3600" b="1">
                <a:latin typeface="Congenial Black" panose="02000503040000020004" pitchFamily="2" charset="0"/>
                <a:cs typeface="Congenial Black" panose="02000503040000020004" pitchFamily="2" charset="0"/>
                <a:sym typeface="+mn-ea"/>
              </a:rPr>
              <a:t> - The Evolution</a:t>
            </a:r>
            <a:endParaRPr lang="en-US" sz="3600" b="1" dirty="0">
              <a:latin typeface="Congenial Black" panose="02000503040000020004" pitchFamily="2" charset="0"/>
              <a:cs typeface="Congenial Black" panose="02000503040000020004" pitchFamily="2" charset="0"/>
              <a:sym typeface="+mn-ea"/>
            </a:endParaRPr>
          </a:p>
        </p:txBody>
      </p:sp>
      <p:grpSp>
        <p:nvGrpSpPr>
          <p:cNvPr id="8" name="Group 7"/>
          <p:cNvGrpSpPr/>
          <p:nvPr/>
        </p:nvGrpSpPr>
        <p:grpSpPr>
          <a:xfrm>
            <a:off x="2756535" y="768350"/>
            <a:ext cx="9193530" cy="5422900"/>
            <a:chOff x="3999" y="819"/>
            <a:chExt cx="14820" cy="8540"/>
          </a:xfrm>
        </p:grpSpPr>
        <p:pic>
          <p:nvPicPr>
            <p:cNvPr id="4" name="Picture 3"/>
            <p:cNvPicPr/>
            <p:nvPr/>
          </p:nvPicPr>
          <p:blipFill>
            <a:blip r:embed="rId1"/>
            <a:stretch>
              <a:fillRect/>
            </a:stretch>
          </p:blipFill>
          <p:spPr>
            <a:xfrm>
              <a:off x="3999" y="819"/>
              <a:ext cx="14821" cy="8541"/>
            </a:xfrm>
            <a:prstGeom prst="rect">
              <a:avLst/>
            </a:prstGeom>
          </p:spPr>
        </p:pic>
        <p:sp>
          <p:nvSpPr>
            <p:cNvPr id="7" name="Rectangles 6"/>
            <p:cNvSpPr/>
            <p:nvPr/>
          </p:nvSpPr>
          <p:spPr>
            <a:xfrm>
              <a:off x="7520" y="1370"/>
              <a:ext cx="8500" cy="840"/>
            </a:xfrm>
            <a:prstGeom prst="rect">
              <a:avLst/>
            </a:prstGeom>
            <a:solidFill>
              <a:schemeClr val="bg1"/>
            </a:solidFill>
            <a:ln>
              <a:solidFill>
                <a:schemeClr val="bg1"/>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en-GB" altLang="en-US"/>
            </a:p>
          </p:txBody>
        </p:sp>
      </p:grpSp>
      <p:sp>
        <p:nvSpPr>
          <p:cNvPr id="9" name="Text Box 8"/>
          <p:cNvSpPr txBox="1"/>
          <p:nvPr/>
        </p:nvSpPr>
        <p:spPr>
          <a:xfrm>
            <a:off x="50800" y="1000760"/>
            <a:ext cx="2705735" cy="2100580"/>
          </a:xfrm>
          <a:prstGeom prst="rect">
            <a:avLst/>
          </a:prstGeom>
          <a:noFill/>
          <a:ln>
            <a:solidFill>
              <a:schemeClr val="tx1"/>
            </a:solidFill>
            <a:prstDash val="dashDot"/>
          </a:ln>
        </p:spPr>
        <p:txBody>
          <a:bodyPr wrap="square" rtlCol="0" anchor="t">
            <a:noAutofit/>
          </a:bodyPr>
          <a:p>
            <a:r>
              <a:rPr lang="en-US" altLang="en-GB">
                <a:latin typeface="Congenial Black" panose="02000503040000020004" pitchFamily="2" charset="0"/>
                <a:cs typeface="Congenial Black" panose="02000503040000020004" pitchFamily="2" charset="0"/>
              </a:rPr>
              <a:t>Nigeria's data-protection journey has evolved from a primarily regulatory focus toward a broader objective: </a:t>
            </a:r>
            <a:r>
              <a:rPr lang="en-US" altLang="en-GB" b="1">
                <a:latin typeface="Congenial Black" panose="02000503040000020004" pitchFamily="2" charset="0"/>
                <a:cs typeface="Congenial Black" panose="02000503040000020004" pitchFamily="2" charset="0"/>
              </a:rPr>
              <a:t>Protecting the Citizen in a Digital Economy</a:t>
            </a:r>
            <a:endParaRPr lang="en-GB" altLang="en-US" b="1">
              <a:latin typeface="Congenial Black" panose="02000503040000020004" pitchFamily="2" charset="0"/>
              <a:cs typeface="Congenial Black" panose="02000503040000020004" pitchFamily="2" charset="0"/>
            </a:endParaRPr>
          </a:p>
        </p:txBody>
      </p:sp>
      <p:sp>
        <p:nvSpPr>
          <p:cNvPr id="10" name="Text Box 9"/>
          <p:cNvSpPr txBox="1"/>
          <p:nvPr/>
        </p:nvSpPr>
        <p:spPr>
          <a:xfrm>
            <a:off x="63500" y="3429000"/>
            <a:ext cx="2820670" cy="2763520"/>
          </a:xfrm>
          <a:prstGeom prst="rect">
            <a:avLst/>
          </a:prstGeom>
          <a:noFill/>
          <a:ln>
            <a:solidFill>
              <a:schemeClr val="tx1"/>
            </a:solidFill>
            <a:prstDash val="dashDot"/>
          </a:ln>
        </p:spPr>
        <p:txBody>
          <a:bodyPr wrap="square" rtlCol="0" anchor="t">
            <a:noAutofit/>
          </a:bodyPr>
          <a:p>
            <a:r>
              <a:rPr lang="en-US" altLang="en-GB" sz="900" b="1">
                <a:latin typeface="Congenial Black" panose="02000503040000020004" pitchFamily="2" charset="0"/>
                <a:cs typeface="Congenial Black" panose="02000503040000020004" pitchFamily="2" charset="0"/>
              </a:rPr>
              <a:t>WHAT THE NDPA MEANS FOR THE DIGITAL VOTER:</a:t>
            </a:r>
            <a:endParaRPr lang="en-US" altLang="en-GB" sz="900" b="1">
              <a:latin typeface="Congenial Black" panose="02000503040000020004" pitchFamily="2" charset="0"/>
              <a:cs typeface="Congenial Black" panose="02000503040000020004" pitchFamily="2" charset="0"/>
            </a:endParaRPr>
          </a:p>
          <a:p>
            <a:endParaRPr lang="en-US" altLang="en-GB" sz="900" b="1">
              <a:latin typeface="Congenial Black" panose="02000503040000020004" pitchFamily="2" charset="0"/>
              <a:cs typeface="Congenial Black" panose="02000503040000020004" pitchFamily="2" charset="0"/>
            </a:endParaRPr>
          </a:p>
          <a:p>
            <a:r>
              <a:rPr lang="en-US" altLang="en-GB" sz="900">
                <a:latin typeface="Congenial Black" panose="02000503040000020004" pitchFamily="2" charset="0"/>
                <a:cs typeface="Congenial Black" panose="02000503040000020004" pitchFamily="2" charset="0"/>
              </a:rPr>
              <a:t>RIGHTS: Citizens have rights concerning how their personal data is processed.</a:t>
            </a:r>
            <a:endParaRPr lang="en-US" altLang="en-GB" sz="900">
              <a:latin typeface="Congenial Black" panose="02000503040000020004" pitchFamily="2" charset="0"/>
              <a:cs typeface="Congenial Black" panose="02000503040000020004" pitchFamily="2" charset="0"/>
            </a:endParaRPr>
          </a:p>
          <a:p>
            <a:endParaRPr lang="en-US" altLang="en-GB" sz="900">
              <a:latin typeface="Congenial Black" panose="02000503040000020004" pitchFamily="2" charset="0"/>
              <a:cs typeface="Congenial Black" panose="02000503040000020004" pitchFamily="2" charset="0"/>
            </a:endParaRPr>
          </a:p>
          <a:p>
            <a:r>
              <a:rPr lang="en-US" altLang="en-GB" sz="900">
                <a:latin typeface="Congenial Black" panose="02000503040000020004" pitchFamily="2" charset="0"/>
                <a:cs typeface="Congenial Black" panose="02000503040000020004" pitchFamily="2" charset="0"/>
              </a:rPr>
              <a:t>ACCOUNTABILITY: Organisations processing personal data have responsibilities.</a:t>
            </a:r>
            <a:endParaRPr lang="en-US" altLang="en-GB" sz="900">
              <a:latin typeface="Congenial Black" panose="02000503040000020004" pitchFamily="2" charset="0"/>
              <a:cs typeface="Congenial Black" panose="02000503040000020004" pitchFamily="2" charset="0"/>
            </a:endParaRPr>
          </a:p>
          <a:p>
            <a:endParaRPr lang="en-US" altLang="en-GB" sz="900">
              <a:latin typeface="Congenial Black" panose="02000503040000020004" pitchFamily="2" charset="0"/>
              <a:cs typeface="Congenial Black" panose="02000503040000020004" pitchFamily="2" charset="0"/>
            </a:endParaRPr>
          </a:p>
          <a:p>
            <a:r>
              <a:rPr lang="en-US" altLang="en-GB" sz="900">
                <a:latin typeface="Congenial Black" panose="02000503040000020004" pitchFamily="2" charset="0"/>
                <a:cs typeface="Congenial Black" panose="02000503040000020004" pitchFamily="2" charset="0"/>
              </a:rPr>
              <a:t>SECURITY: Appropriate technical and organisational measures are required to protect personal data.</a:t>
            </a:r>
            <a:endParaRPr lang="en-US" altLang="en-GB" sz="900">
              <a:latin typeface="Congenial Black" panose="02000503040000020004" pitchFamily="2" charset="0"/>
              <a:cs typeface="Congenial Black" panose="02000503040000020004" pitchFamily="2" charset="0"/>
            </a:endParaRPr>
          </a:p>
          <a:p>
            <a:endParaRPr lang="en-US" altLang="en-GB" sz="900">
              <a:latin typeface="Congenial Black" panose="02000503040000020004" pitchFamily="2" charset="0"/>
              <a:cs typeface="Congenial Black" panose="02000503040000020004" pitchFamily="2" charset="0"/>
            </a:endParaRPr>
          </a:p>
          <a:p>
            <a:r>
              <a:rPr lang="en-US" altLang="en-GB" sz="900">
                <a:latin typeface="Congenial Black" panose="02000503040000020004" pitchFamily="2" charset="0"/>
                <a:cs typeface="Congenial Black" panose="02000503040000020004" pitchFamily="2" charset="0"/>
              </a:rPr>
              <a:t>TRANSPARENCY: Citizens should understand how their information is processed.</a:t>
            </a:r>
            <a:endParaRPr lang="en-US" altLang="en-GB" sz="900">
              <a:latin typeface="Congenial Black" panose="02000503040000020004" pitchFamily="2" charset="0"/>
              <a:cs typeface="Congenial Black" panose="02000503040000020004" pitchFamily="2" charset="0"/>
            </a:endParaRPr>
          </a:p>
          <a:p>
            <a:endParaRPr lang="en-US" altLang="en-GB" sz="900">
              <a:latin typeface="Congenial Black" panose="02000503040000020004" pitchFamily="2" charset="0"/>
              <a:cs typeface="Congenial Black" panose="02000503040000020004" pitchFamily="2" charset="0"/>
            </a:endParaRPr>
          </a:p>
          <a:p>
            <a:r>
              <a:rPr lang="en-US" altLang="en-GB" sz="900">
                <a:latin typeface="Congenial Black" panose="02000503040000020004" pitchFamily="2" charset="0"/>
                <a:cs typeface="Congenial Black" panose="02000503040000020004" pitchFamily="2" charset="0"/>
              </a:rPr>
              <a:t>GOVERNANCE</a:t>
            </a:r>
            <a:endParaRPr lang="en-US" altLang="en-GB" sz="900">
              <a:latin typeface="Congenial Black" panose="02000503040000020004" pitchFamily="2" charset="0"/>
              <a:cs typeface="Congenial Black" panose="02000503040000020004" pitchFamily="2" charset="0"/>
            </a:endParaRPr>
          </a:p>
          <a:p>
            <a:r>
              <a:rPr lang="en-US" altLang="en-GB" sz="900">
                <a:latin typeface="Congenial Black" panose="02000503040000020004" pitchFamily="2" charset="0"/>
                <a:cs typeface="Congenial Black" panose="02000503040000020004" pitchFamily="2" charset="0"/>
              </a:rPr>
              <a:t>: Privacy must become part of institutional decision-making—n</a:t>
            </a:r>
            <a:r>
              <a:rPr lang="en-US" altLang="en-GB" sz="900"/>
              <a:t>ot an afterthought.</a:t>
            </a:r>
            <a:endParaRPr lang="en-US" altLang="en-GB" sz="9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Title 5"/>
          <p:cNvSpPr>
            <a:spLocks noGrp="1"/>
          </p:cNvSpPr>
          <p:nvPr>
            <p:ph type="title"/>
          </p:nvPr>
        </p:nvSpPr>
        <p:spPr>
          <a:xfrm>
            <a:off x="44256" y="102021"/>
            <a:ext cx="11325232" cy="666611"/>
          </a:xfrm>
        </p:spPr>
        <p:txBody>
          <a:bodyPr>
            <a:noAutofit/>
          </a:bodyPr>
          <a:lstStyle/>
          <a:p>
            <a:r>
              <a:rPr lang="en-US" altLang="en-GB" sz="3600" b="1" dirty="0">
                <a:latin typeface="Congenial Black" panose="02000503040000020004" pitchFamily="2" charset="0"/>
                <a:cs typeface="Congenial Black" panose="02000503040000020004" pitchFamily="2" charset="0"/>
                <a:sym typeface="+mn-ea"/>
              </a:rPr>
              <a:t>NDPA Means FOR THE DIGITAL VOTER?</a:t>
            </a:r>
            <a:endParaRPr lang="en-US" altLang="en-GB" sz="3600" b="1" dirty="0">
              <a:latin typeface="Congenial Black" panose="02000503040000020004" pitchFamily="2" charset="0"/>
              <a:cs typeface="Congenial Black" panose="02000503040000020004" pitchFamily="2" charset="0"/>
              <a:sym typeface="+mn-ea"/>
            </a:endParaRPr>
          </a:p>
        </p:txBody>
      </p:sp>
      <p:pic>
        <p:nvPicPr>
          <p:cNvPr id="2" name="Picture 1"/>
          <p:cNvPicPr>
            <a:picLocks noChangeAspect="1"/>
          </p:cNvPicPr>
          <p:nvPr/>
        </p:nvPicPr>
        <p:blipFill>
          <a:blip r:embed="rId1"/>
          <a:stretch>
            <a:fillRect/>
          </a:stretch>
        </p:blipFill>
        <p:spPr>
          <a:xfrm>
            <a:off x="548640" y="889000"/>
            <a:ext cx="10821035" cy="4037965"/>
          </a:xfrm>
          <a:prstGeom prst="rect">
            <a:avLst/>
          </a:prstGeom>
        </p:spPr>
      </p:pic>
      <p:sp>
        <p:nvSpPr>
          <p:cNvPr id="3" name="Text Box 2"/>
          <p:cNvSpPr txBox="1"/>
          <p:nvPr/>
        </p:nvSpPr>
        <p:spPr>
          <a:xfrm>
            <a:off x="177800" y="5130165"/>
            <a:ext cx="11835765" cy="1814830"/>
          </a:xfrm>
          <a:prstGeom prst="rect">
            <a:avLst/>
          </a:prstGeom>
          <a:noFill/>
        </p:spPr>
        <p:txBody>
          <a:bodyPr wrap="square" rtlCol="0" anchor="t">
            <a:spAutoFit/>
          </a:bodyPr>
          <a:p>
            <a:r>
              <a:rPr lang="en-US" altLang="en-GB" sz="1400" i="1">
                <a:latin typeface="Congenial Black" panose="02000503040000020004" pitchFamily="2" charset="0"/>
                <a:cs typeface="Congenial Black" panose="02000503040000020004" pitchFamily="2" charset="0"/>
              </a:rPr>
              <a:t>The Nigeria Data Protection Act gives us the foundation. Digital trust requires us to build the culture, capabilities and controls that make that protection real. Do we know what data we hold? Do we know why we hold it? Who can access it? How is it protected? How long is it retained? What happens when a third party processes it? And what happens when there is a breach?</a:t>
            </a:r>
            <a:endParaRPr lang="en-US" altLang="en-GB" sz="1400" i="1">
              <a:latin typeface="Congenial Black" panose="02000503040000020004" pitchFamily="2" charset="0"/>
              <a:cs typeface="Congenial Black" panose="02000503040000020004" pitchFamily="2" charset="0"/>
            </a:endParaRPr>
          </a:p>
          <a:p>
            <a:endParaRPr lang="en-US" altLang="en-GB" sz="1400" i="1">
              <a:latin typeface="Congenial Black" panose="02000503040000020004" pitchFamily="2" charset="0"/>
              <a:cs typeface="Congenial Black" panose="02000503040000020004" pitchFamily="2" charset="0"/>
            </a:endParaRPr>
          </a:p>
          <a:p>
            <a:r>
              <a:rPr lang="en-US" altLang="en-GB" sz="1400" i="1">
                <a:latin typeface="Congenial Black" panose="02000503040000020004" pitchFamily="2" charset="0"/>
                <a:cs typeface="Congenial Black" panose="02000503040000020004" pitchFamily="2" charset="0"/>
              </a:rPr>
              <a:t>This is where the role of cybersecurity becomes inseparable from privacy.</a:t>
            </a:r>
            <a:endParaRPr lang="en-US" altLang="en-GB" sz="1400" i="1">
              <a:latin typeface="Congenial Black" panose="02000503040000020004" pitchFamily="2" charset="0"/>
              <a:cs typeface="Congenial Black" panose="02000503040000020004" pitchFamily="2" charset="0"/>
            </a:endParaRPr>
          </a:p>
          <a:p>
            <a:endParaRPr lang="en-US" altLang="en-GB" sz="1400" i="1">
              <a:latin typeface="Congenial Black" panose="02000503040000020004" pitchFamily="2" charset="0"/>
              <a:cs typeface="Congenial Black" panose="02000503040000020004" pitchFamily="2" charset="0"/>
            </a:endParaRPr>
          </a:p>
          <a:p>
            <a:r>
              <a:rPr lang="en-US" altLang="en-GB" sz="1400" i="1">
                <a:latin typeface="Congenial Black" panose="02000503040000020004" pitchFamily="2" charset="0"/>
                <a:cs typeface="Congenial Black" panose="02000503040000020004" pitchFamily="2" charset="0"/>
              </a:rPr>
              <a:t>Privacy establishes the citizen's rights. Cybersecurity provides many of the controls that help protect those rights. Governance creates accountability.</a:t>
            </a:r>
            <a:endParaRPr lang="en-US" altLang="en-GB" sz="1400" i="1">
              <a:latin typeface="Congenial Black" panose="02000503040000020004" pitchFamily="2" charset="0"/>
              <a:cs typeface="Congenial Black" panose="02000503040000020004" pitchFamily="2" charset="0"/>
            </a:endParaRPr>
          </a:p>
          <a:p>
            <a:r>
              <a:rPr lang="en-US" altLang="en-GB" sz="1400" i="1">
                <a:latin typeface="Congenial Black" panose="02000503040000020004" pitchFamily="2" charset="0"/>
                <a:cs typeface="Congenial Black" panose="02000503040000020004" pitchFamily="2" charset="0"/>
              </a:rPr>
              <a:t> Nigeria's next step is not simply stronger compliance. It is building a culture of digital trust.”</a:t>
            </a:r>
            <a:endParaRPr lang="en-US" altLang="en-GB" sz="1400" i="1">
              <a:latin typeface="Congenial Black" panose="02000503040000020004" pitchFamily="2" charset="0"/>
              <a:cs typeface="Congenial Black" panose="02000503040000020004" pitchFamily="2"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Picture 3"/>
          <p:cNvPicPr/>
          <p:nvPr/>
        </p:nvPicPr>
        <p:blipFill>
          <a:blip r:embed="rId1"/>
          <a:stretch>
            <a:fillRect/>
          </a:stretch>
        </p:blipFill>
        <p:spPr>
          <a:xfrm>
            <a:off x="913765" y="762000"/>
            <a:ext cx="10135235" cy="5905500"/>
          </a:xfrm>
          <a:prstGeom prst="rect">
            <a:avLst/>
          </a:prstGeom>
        </p:spPr>
      </p:pic>
      <p:sp>
        <p:nvSpPr>
          <p:cNvPr id="6" name="Title 5"/>
          <p:cNvSpPr>
            <a:spLocks noGrp="1"/>
          </p:cNvSpPr>
          <p:nvPr/>
        </p:nvSpPr>
        <p:spPr>
          <a:xfrm>
            <a:off x="44256" y="102021"/>
            <a:ext cx="11325232" cy="66661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sz="3600" b="1">
                <a:latin typeface="Congenial Black" panose="02000503040000020004" pitchFamily="2" charset="0"/>
                <a:cs typeface="Congenial Black" panose="02000503040000020004" pitchFamily="2" charset="0"/>
                <a:sym typeface="+mn-ea"/>
              </a:rPr>
              <a:t>AI: THE NEW TRUST FRONTIER</a:t>
            </a:r>
            <a:endParaRPr lang="en-US" altLang="en-GB" sz="3600" b="1" dirty="0">
              <a:latin typeface="Congenial Black" panose="02000503040000020004" pitchFamily="2" charset="0"/>
              <a:cs typeface="Congenial Black" panose="02000503040000020004" pitchFamily="2" charset="0"/>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Title 5"/>
          <p:cNvSpPr>
            <a:spLocks noGrp="1"/>
          </p:cNvSpPr>
          <p:nvPr/>
        </p:nvSpPr>
        <p:spPr>
          <a:xfrm>
            <a:off x="44256" y="102021"/>
            <a:ext cx="11325232" cy="66661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sz="3600" b="1">
                <a:latin typeface="Congenial Black" panose="02000503040000020004" pitchFamily="2" charset="0"/>
                <a:cs typeface="Congenial Black" panose="02000503040000020004" pitchFamily="2" charset="0"/>
                <a:sym typeface="+mn-ea"/>
              </a:rPr>
              <a:t>AI: THE NEW TRUST FRONTIER</a:t>
            </a:r>
            <a:r>
              <a:rPr lang="en-US" sz="3600" b="1">
                <a:latin typeface="Congenial Black" panose="02000503040000020004" pitchFamily="2" charset="0"/>
                <a:cs typeface="Congenial Black" panose="02000503040000020004" pitchFamily="2" charset="0"/>
                <a:sym typeface="+mn-ea"/>
              </a:rPr>
              <a:t> Contd.</a:t>
            </a:r>
            <a:endParaRPr lang="en-US" sz="3600" b="1" dirty="0">
              <a:latin typeface="Congenial Black" panose="02000503040000020004" pitchFamily="2" charset="0"/>
              <a:cs typeface="Congenial Black" panose="02000503040000020004" pitchFamily="2" charset="0"/>
              <a:sym typeface="+mn-ea"/>
            </a:endParaRPr>
          </a:p>
        </p:txBody>
      </p:sp>
      <p:sp>
        <p:nvSpPr>
          <p:cNvPr id="3" name="Text Box 2"/>
          <p:cNvSpPr txBox="1"/>
          <p:nvPr/>
        </p:nvSpPr>
        <p:spPr>
          <a:xfrm>
            <a:off x="177800" y="1028700"/>
            <a:ext cx="3835400" cy="4578985"/>
          </a:xfrm>
          <a:prstGeom prst="rect">
            <a:avLst/>
          </a:prstGeom>
          <a:noFill/>
          <a:ln>
            <a:solidFill>
              <a:schemeClr val="tx1"/>
            </a:solidFill>
            <a:prstDash val="dashDot"/>
          </a:ln>
        </p:spPr>
        <p:txBody>
          <a:bodyPr wrap="square" rtlCol="0" anchor="t">
            <a:noAutofit/>
          </a:bodyPr>
          <a:p>
            <a:r>
              <a:rPr lang="en-US" altLang="en-GB" b="1">
                <a:latin typeface="Congenial Black" panose="02000503040000020004" pitchFamily="2" charset="0"/>
                <a:cs typeface="Congenial Black" panose="02000503040000020004" pitchFamily="2" charset="0"/>
              </a:rPr>
              <a:t>WHAT THIS MEANS FOR THE DIGITAL VOTER</a:t>
            </a:r>
            <a:endParaRPr lang="en-US" altLang="en-GB" b="1">
              <a:latin typeface="Congenial Black" panose="02000503040000020004" pitchFamily="2" charset="0"/>
              <a:cs typeface="Congenial Black" panose="02000503040000020004" pitchFamily="2" charset="0"/>
            </a:endParaRPr>
          </a:p>
          <a:p>
            <a:endParaRPr lang="en-US" altLang="en-GB" b="1">
              <a:latin typeface="Congenial Black" panose="02000503040000020004" pitchFamily="2" charset="0"/>
              <a:cs typeface="Congenial Black" panose="02000503040000020004" pitchFamily="2" charset="0"/>
            </a:endParaRPr>
          </a:p>
          <a:p>
            <a:r>
              <a:rPr lang="en-US" altLang="en-GB">
                <a:latin typeface="Congenial Black" panose="02000503040000020004" pitchFamily="2" charset="0"/>
                <a:cs typeface="Congenial Black" panose="02000503040000020004" pitchFamily="2" charset="0"/>
              </a:rPr>
              <a:t>A citizen could encounter:</a:t>
            </a:r>
            <a:endParaRPr lang="en-US" altLang="en-GB">
              <a:latin typeface="Congenial Black" panose="02000503040000020004" pitchFamily="2" charset="0"/>
              <a:cs typeface="Congenial Black" panose="02000503040000020004" pitchFamily="2" charset="0"/>
            </a:endParaRPr>
          </a:p>
          <a:p>
            <a:endParaRPr lang="en-US" altLang="en-GB">
              <a:latin typeface="Congenial Black" panose="02000503040000020004" pitchFamily="2" charset="0"/>
              <a:cs typeface="Congenial Black" panose="02000503040000020004" pitchFamily="2" charset="0"/>
            </a:endParaRPr>
          </a:p>
          <a:p>
            <a:pPr marL="285750" indent="-285750">
              <a:buFont typeface="Arial" panose="020B0604020202020204" pitchFamily="34" charset="0"/>
              <a:buChar char="•"/>
            </a:pPr>
            <a:r>
              <a:rPr lang="en-US" altLang="en-GB">
                <a:latin typeface="Congenial Black" panose="02000503040000020004" pitchFamily="2" charset="0"/>
                <a:cs typeface="Congenial Black" panose="02000503040000020004" pitchFamily="2" charset="0"/>
              </a:rPr>
              <a:t>A fake INEC announcement</a:t>
            </a:r>
            <a:endParaRPr lang="en-US" altLang="en-GB">
              <a:latin typeface="Congenial Black" panose="02000503040000020004" pitchFamily="2" charset="0"/>
              <a:cs typeface="Congenial Black" panose="02000503040000020004" pitchFamily="2" charset="0"/>
            </a:endParaRPr>
          </a:p>
          <a:p>
            <a:endParaRPr lang="en-US" altLang="en-US">
              <a:latin typeface="Congenial Black" panose="02000503040000020004" pitchFamily="2" charset="0"/>
              <a:cs typeface="Congenial Black" panose="02000503040000020004" pitchFamily="2" charset="0"/>
            </a:endParaRPr>
          </a:p>
          <a:p>
            <a:pPr marL="285750" indent="-285750">
              <a:buFont typeface="Arial" panose="020B0604020202020204" pitchFamily="34" charset="0"/>
              <a:buChar char="•"/>
            </a:pPr>
            <a:r>
              <a:rPr lang="en-US" altLang="en-GB">
                <a:latin typeface="Congenial Black" panose="02000503040000020004" pitchFamily="2" charset="0"/>
                <a:cs typeface="Congenial Black" panose="02000503040000020004" pitchFamily="2" charset="0"/>
              </a:rPr>
              <a:t>A cloned voice of a public official</a:t>
            </a:r>
            <a:endParaRPr lang="en-US" altLang="en-GB">
              <a:latin typeface="Congenial Black" panose="02000503040000020004" pitchFamily="2" charset="0"/>
              <a:cs typeface="Congenial Black" panose="02000503040000020004" pitchFamily="2" charset="0"/>
            </a:endParaRPr>
          </a:p>
          <a:p>
            <a:endParaRPr lang="en-US" altLang="en-US">
              <a:latin typeface="Congenial Black" panose="02000503040000020004" pitchFamily="2" charset="0"/>
              <a:cs typeface="Congenial Black" panose="02000503040000020004" pitchFamily="2" charset="0"/>
            </a:endParaRPr>
          </a:p>
          <a:p>
            <a:pPr marL="285750" indent="-285750">
              <a:buFont typeface="Arial" panose="020B0604020202020204" pitchFamily="34" charset="0"/>
              <a:buChar char="•"/>
            </a:pPr>
            <a:r>
              <a:rPr lang="en-US" altLang="en-GB">
                <a:latin typeface="Congenial Black" panose="02000503040000020004" pitchFamily="2" charset="0"/>
                <a:cs typeface="Congenial Black" panose="02000503040000020004" pitchFamily="2" charset="0"/>
              </a:rPr>
              <a:t>A manipulated political video</a:t>
            </a:r>
            <a:endParaRPr lang="en-US" altLang="en-GB">
              <a:latin typeface="Congenial Black" panose="02000503040000020004" pitchFamily="2" charset="0"/>
              <a:cs typeface="Congenial Black" panose="02000503040000020004" pitchFamily="2" charset="0"/>
            </a:endParaRPr>
          </a:p>
          <a:p>
            <a:endParaRPr lang="en-US" altLang="en-US">
              <a:latin typeface="Congenial Black" panose="02000503040000020004" pitchFamily="2" charset="0"/>
              <a:cs typeface="Congenial Black" panose="02000503040000020004" pitchFamily="2" charset="0"/>
            </a:endParaRPr>
          </a:p>
          <a:p>
            <a:pPr marL="285750" indent="-285750">
              <a:buFont typeface="Arial" panose="020B0604020202020204" pitchFamily="34" charset="0"/>
              <a:buChar char="•"/>
            </a:pPr>
            <a:r>
              <a:rPr lang="en-US" altLang="en-GB">
                <a:latin typeface="Congenial Black" panose="02000503040000020004" pitchFamily="2" charset="0"/>
                <a:cs typeface="Congenial Black" panose="02000503040000020004" pitchFamily="2" charset="0"/>
              </a:rPr>
              <a:t>A fabricated election result</a:t>
            </a:r>
            <a:endParaRPr lang="en-US" altLang="en-GB">
              <a:latin typeface="Congenial Black" panose="02000503040000020004" pitchFamily="2" charset="0"/>
              <a:cs typeface="Congenial Black" panose="02000503040000020004" pitchFamily="2" charset="0"/>
            </a:endParaRPr>
          </a:p>
          <a:p>
            <a:endParaRPr lang="en-US" altLang="en-US">
              <a:latin typeface="Congenial Black" panose="02000503040000020004" pitchFamily="2" charset="0"/>
              <a:cs typeface="Congenial Black" panose="02000503040000020004" pitchFamily="2" charset="0"/>
            </a:endParaRPr>
          </a:p>
          <a:p>
            <a:pPr marL="285750" indent="-285750">
              <a:buFont typeface="Arial" panose="020B0604020202020204" pitchFamily="34" charset="0"/>
              <a:buChar char="•"/>
            </a:pPr>
            <a:r>
              <a:rPr lang="en-US" altLang="en-GB">
                <a:latin typeface="Congenial Black" panose="02000503040000020004" pitchFamily="2" charset="0"/>
                <a:cs typeface="Congenial Black" panose="02000503040000020004" pitchFamily="2" charset="0"/>
              </a:rPr>
              <a:t>Thousands of automated social-media posts reinforcing the narrative</a:t>
            </a:r>
            <a:endParaRPr lang="en-GB" altLang="en-US">
              <a:latin typeface="Congenial Black" panose="02000503040000020004" pitchFamily="2" charset="0"/>
              <a:cs typeface="Congenial Black" panose="02000503040000020004" pitchFamily="2" charset="0"/>
            </a:endParaRPr>
          </a:p>
        </p:txBody>
      </p:sp>
      <p:sp>
        <p:nvSpPr>
          <p:cNvPr id="5" name="Text Box 4"/>
          <p:cNvSpPr txBox="1"/>
          <p:nvPr/>
        </p:nvSpPr>
        <p:spPr>
          <a:xfrm>
            <a:off x="4622165" y="1333500"/>
            <a:ext cx="1652270" cy="3969385"/>
          </a:xfrm>
          <a:prstGeom prst="rect">
            <a:avLst/>
          </a:prstGeom>
          <a:noFill/>
          <a:ln>
            <a:solidFill>
              <a:schemeClr val="tx1"/>
            </a:solidFill>
            <a:prstDash val="dashDot"/>
          </a:ln>
        </p:spPr>
        <p:txBody>
          <a:bodyPr wrap="square" rtlCol="0" anchor="t">
            <a:spAutoFit/>
          </a:bodyPr>
          <a:p>
            <a:pPr algn="ctr"/>
            <a:r>
              <a:rPr lang="en-US" altLang="en-GB" b="1">
                <a:latin typeface="Congenial Black" panose="02000503040000020004" pitchFamily="2" charset="0"/>
                <a:cs typeface="Congenial Black" panose="02000503040000020004" pitchFamily="2" charset="0"/>
                <a:sym typeface="+mn-ea"/>
              </a:rPr>
              <a:t>The technology does not need to change the vote.</a:t>
            </a:r>
            <a:endParaRPr lang="en-US" altLang="en-GB" b="1">
              <a:latin typeface="Congenial Black" panose="02000503040000020004" pitchFamily="2" charset="0"/>
              <a:cs typeface="Congenial Black" panose="02000503040000020004" pitchFamily="2" charset="0"/>
              <a:sym typeface="+mn-ea"/>
            </a:endParaRPr>
          </a:p>
          <a:p>
            <a:pPr algn="ctr"/>
            <a:endParaRPr lang="en-US" altLang="en-GB" b="1">
              <a:latin typeface="Congenial Black" panose="02000503040000020004" pitchFamily="2" charset="0"/>
              <a:cs typeface="Congenial Black" panose="02000503040000020004" pitchFamily="2" charset="0"/>
            </a:endParaRPr>
          </a:p>
          <a:p>
            <a:pPr algn="ctr"/>
            <a:r>
              <a:rPr lang="en-US" altLang="en-GB" b="1">
                <a:latin typeface="Congenial Black" panose="02000503040000020004" pitchFamily="2" charset="0"/>
                <a:cs typeface="Congenial Black" panose="02000503040000020004" pitchFamily="2" charset="0"/>
                <a:sym typeface="+mn-ea"/>
              </a:rPr>
              <a:t>IT CAN CHANGE WHAT PEOPLE BELIEVE ABOUT THE VOTE.</a:t>
            </a:r>
            <a:endParaRPr lang="en-US" altLang="en-GB" b="1">
              <a:latin typeface="Congenial Black" panose="02000503040000020004" pitchFamily="2" charset="0"/>
              <a:cs typeface="Congenial Black" panose="02000503040000020004" pitchFamily="2" charset="0"/>
              <a:sym typeface="+mn-ea"/>
            </a:endParaRPr>
          </a:p>
        </p:txBody>
      </p:sp>
      <p:sp>
        <p:nvSpPr>
          <p:cNvPr id="7" name="Right Arrow 6"/>
          <p:cNvSpPr/>
          <p:nvPr/>
        </p:nvSpPr>
        <p:spPr>
          <a:xfrm>
            <a:off x="4084320" y="2863850"/>
            <a:ext cx="505460" cy="241300"/>
          </a:xfrm>
          <a:prstGeom prst="rightArrow">
            <a:avLst/>
          </a:prstGeom>
          <a:solidFill>
            <a:schemeClr val="accent6"/>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en-GB" altLang="en-US"/>
          </a:p>
        </p:txBody>
      </p:sp>
      <p:sp>
        <p:nvSpPr>
          <p:cNvPr id="8" name="Text Box 7"/>
          <p:cNvSpPr txBox="1"/>
          <p:nvPr/>
        </p:nvSpPr>
        <p:spPr>
          <a:xfrm>
            <a:off x="6742430" y="927735"/>
            <a:ext cx="5258435" cy="4679315"/>
          </a:xfrm>
          <a:prstGeom prst="rect">
            <a:avLst/>
          </a:prstGeom>
          <a:noFill/>
          <a:ln>
            <a:solidFill>
              <a:schemeClr val="tx1"/>
            </a:solidFill>
            <a:prstDash val="dashDot"/>
          </a:ln>
        </p:spPr>
        <p:txBody>
          <a:bodyPr wrap="square" rtlCol="0" anchor="t">
            <a:noAutofit/>
          </a:bodyPr>
          <a:p>
            <a:r>
              <a:rPr lang="en-US" altLang="en-GB" sz="1400" b="1">
                <a:latin typeface="Congenial Black" panose="02000503040000020004" pitchFamily="2" charset="0"/>
                <a:cs typeface="Congenial Black" panose="02000503040000020004" pitchFamily="2" charset="0"/>
              </a:rPr>
              <a:t>THE RESPONSE: BUILD AUTHENTICITY</a:t>
            </a:r>
            <a:endParaRPr lang="en-US" altLang="en-GB" sz="1400" b="1">
              <a:latin typeface="Congenial Black" panose="02000503040000020004" pitchFamily="2" charset="0"/>
              <a:cs typeface="Congenial Black" panose="02000503040000020004" pitchFamily="2" charset="0"/>
            </a:endParaRPr>
          </a:p>
          <a:p>
            <a:endParaRPr lang="en-US" altLang="en-GB" sz="1400">
              <a:latin typeface="Congenial Black" panose="02000503040000020004" pitchFamily="2" charset="0"/>
              <a:cs typeface="Congenial Black" panose="02000503040000020004" pitchFamily="2" charset="0"/>
            </a:endParaRPr>
          </a:p>
          <a:p>
            <a:r>
              <a:rPr lang="en-US" altLang="en-GB" sz="1400">
                <a:latin typeface="Congenial Black" panose="02000503040000020004" pitchFamily="2" charset="0"/>
                <a:cs typeface="Congenial Black" panose="02000503040000020004" pitchFamily="2" charset="0"/>
              </a:rPr>
              <a:t>Nigeria's digital ecosystem should increasingly rely on:</a:t>
            </a:r>
            <a:endParaRPr lang="en-US" altLang="en-GB" sz="1400">
              <a:latin typeface="Congenial Black" panose="02000503040000020004" pitchFamily="2" charset="0"/>
              <a:cs typeface="Congenial Black" panose="02000503040000020004" pitchFamily="2" charset="0"/>
            </a:endParaRPr>
          </a:p>
          <a:p>
            <a:endParaRPr lang="en-US" altLang="en-GB" sz="1400">
              <a:latin typeface="Congenial Black" panose="02000503040000020004" pitchFamily="2" charset="0"/>
              <a:cs typeface="Congenial Black" panose="02000503040000020004" pitchFamily="2" charset="0"/>
            </a:endParaRPr>
          </a:p>
          <a:p>
            <a:pPr marL="285750" indent="-285750">
              <a:buFont typeface="Arial" panose="020B0604020202020204" pitchFamily="34" charset="0"/>
              <a:buChar char="•"/>
            </a:pPr>
            <a:r>
              <a:rPr lang="en-US" altLang="en-GB" sz="1400">
                <a:latin typeface="Congenial Black" panose="02000503040000020004" pitchFamily="2" charset="0"/>
                <a:cs typeface="Congenial Black" panose="02000503040000020004" pitchFamily="2" charset="0"/>
              </a:rPr>
              <a:t>VERIFIED SOURCES: Citizens know where official information originates.</a:t>
            </a:r>
            <a:endParaRPr lang="en-US" altLang="en-GB" sz="1400">
              <a:latin typeface="Congenial Black" panose="02000503040000020004" pitchFamily="2" charset="0"/>
              <a:cs typeface="Congenial Black" panose="02000503040000020004" pitchFamily="2" charset="0"/>
            </a:endParaRPr>
          </a:p>
          <a:p>
            <a:pPr marL="285750" indent="-285750">
              <a:buFont typeface="Arial" panose="020B0604020202020204" pitchFamily="34" charset="0"/>
              <a:buChar char="•"/>
            </a:pPr>
            <a:endParaRPr lang="en-US" altLang="en-GB" sz="1400">
              <a:latin typeface="Congenial Black" panose="02000503040000020004" pitchFamily="2" charset="0"/>
              <a:cs typeface="Congenial Black" panose="02000503040000020004" pitchFamily="2" charset="0"/>
            </a:endParaRPr>
          </a:p>
          <a:p>
            <a:pPr marL="285750" indent="-285750">
              <a:buFont typeface="Arial" panose="020B0604020202020204" pitchFamily="34" charset="0"/>
              <a:buChar char="•"/>
            </a:pPr>
            <a:r>
              <a:rPr lang="en-US" altLang="en-GB" sz="1400">
                <a:latin typeface="Congenial Black" panose="02000503040000020004" pitchFamily="2" charset="0"/>
                <a:cs typeface="Congenial Black" panose="02000503040000020004" pitchFamily="2" charset="0"/>
              </a:rPr>
              <a:t>AUTHENTICATED COMMUNICATION: Critical announcements can be verified.</a:t>
            </a:r>
            <a:endParaRPr lang="en-US" altLang="en-GB" sz="1400">
              <a:latin typeface="Congenial Black" panose="02000503040000020004" pitchFamily="2" charset="0"/>
              <a:cs typeface="Congenial Black" panose="02000503040000020004" pitchFamily="2" charset="0"/>
            </a:endParaRPr>
          </a:p>
          <a:p>
            <a:pPr marL="285750" indent="-285750">
              <a:buFont typeface="Arial" panose="020B0604020202020204" pitchFamily="34" charset="0"/>
              <a:buChar char="•"/>
            </a:pPr>
            <a:endParaRPr lang="en-US" altLang="en-GB" sz="1400">
              <a:latin typeface="Congenial Black" panose="02000503040000020004" pitchFamily="2" charset="0"/>
              <a:cs typeface="Congenial Black" panose="02000503040000020004" pitchFamily="2" charset="0"/>
            </a:endParaRPr>
          </a:p>
          <a:p>
            <a:pPr marL="285750" indent="-285750">
              <a:buFont typeface="Arial" panose="020B0604020202020204" pitchFamily="34" charset="0"/>
              <a:buChar char="•"/>
            </a:pPr>
            <a:r>
              <a:rPr lang="en-US" altLang="en-GB" sz="1400">
                <a:latin typeface="Congenial Black" panose="02000503040000020004" pitchFamily="2" charset="0"/>
                <a:cs typeface="Congenial Black" panose="02000503040000020004" pitchFamily="2" charset="0"/>
              </a:rPr>
              <a:t>CONTENT PROVENANCE: Where appropriate, citizens can establish the origin of digital content.</a:t>
            </a:r>
            <a:endParaRPr lang="en-US" altLang="en-GB" sz="1400">
              <a:latin typeface="Congenial Black" panose="02000503040000020004" pitchFamily="2" charset="0"/>
              <a:cs typeface="Congenial Black" panose="02000503040000020004" pitchFamily="2" charset="0"/>
            </a:endParaRPr>
          </a:p>
          <a:p>
            <a:pPr marL="285750" indent="-285750">
              <a:buFont typeface="Arial" panose="020B0604020202020204" pitchFamily="34" charset="0"/>
              <a:buChar char="•"/>
            </a:pPr>
            <a:endParaRPr lang="en-US" altLang="en-GB" sz="1400">
              <a:latin typeface="Congenial Black" panose="02000503040000020004" pitchFamily="2" charset="0"/>
              <a:cs typeface="Congenial Black" panose="02000503040000020004" pitchFamily="2" charset="0"/>
            </a:endParaRPr>
          </a:p>
          <a:p>
            <a:pPr marL="285750" indent="-285750">
              <a:buFont typeface="Arial" panose="020B0604020202020204" pitchFamily="34" charset="0"/>
              <a:buChar char="•"/>
            </a:pPr>
            <a:r>
              <a:rPr lang="en-US" altLang="en-GB" sz="1400">
                <a:latin typeface="Congenial Black" panose="02000503040000020004" pitchFamily="2" charset="0"/>
                <a:cs typeface="Congenial Black" panose="02000503040000020004" pitchFamily="2" charset="0"/>
              </a:rPr>
              <a:t>RAPID RESPONSE: False information is identified and addressed quickly.</a:t>
            </a:r>
            <a:endParaRPr lang="en-US" altLang="en-GB" sz="1400">
              <a:latin typeface="Congenial Black" panose="02000503040000020004" pitchFamily="2" charset="0"/>
              <a:cs typeface="Congenial Black" panose="02000503040000020004" pitchFamily="2" charset="0"/>
            </a:endParaRPr>
          </a:p>
          <a:p>
            <a:pPr marL="285750" indent="-285750">
              <a:buFont typeface="Arial" panose="020B0604020202020204" pitchFamily="34" charset="0"/>
              <a:buChar char="•"/>
            </a:pPr>
            <a:endParaRPr lang="en-US" altLang="en-GB" sz="1400">
              <a:latin typeface="Congenial Black" panose="02000503040000020004" pitchFamily="2" charset="0"/>
              <a:cs typeface="Congenial Black" panose="02000503040000020004" pitchFamily="2" charset="0"/>
            </a:endParaRPr>
          </a:p>
          <a:p>
            <a:pPr marL="285750" indent="-285750">
              <a:buFont typeface="Arial" panose="020B0604020202020204" pitchFamily="34" charset="0"/>
              <a:buChar char="•"/>
            </a:pPr>
            <a:r>
              <a:rPr lang="en-US" altLang="en-GB" sz="1400">
                <a:latin typeface="Congenial Black" panose="02000503040000020004" pitchFamily="2" charset="0"/>
                <a:cs typeface="Congenial Black" panose="02000503040000020004" pitchFamily="2" charset="0"/>
              </a:rPr>
              <a:t>DIGITAL LITERACY: Citizens understand that seeing—and even hearing is no longer sufficient evidence of authenticity.</a:t>
            </a:r>
            <a:endParaRPr lang="en-US" altLang="en-GB" sz="1400">
              <a:latin typeface="Congenial Black" panose="02000503040000020004" pitchFamily="2" charset="0"/>
              <a:cs typeface="Congenial Black" panose="02000503040000020004" pitchFamily="2" charset="0"/>
            </a:endParaRPr>
          </a:p>
        </p:txBody>
      </p:sp>
      <p:sp>
        <p:nvSpPr>
          <p:cNvPr id="9" name="Right Arrow 8"/>
          <p:cNvSpPr/>
          <p:nvPr/>
        </p:nvSpPr>
        <p:spPr>
          <a:xfrm>
            <a:off x="6306820" y="2876550"/>
            <a:ext cx="435610" cy="241300"/>
          </a:xfrm>
          <a:prstGeom prst="rightArrow">
            <a:avLst/>
          </a:prstGeom>
          <a:solidFill>
            <a:schemeClr val="accent6"/>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en-GB" altLang="en-US"/>
          </a:p>
        </p:txBody>
      </p:sp>
      <p:sp>
        <p:nvSpPr>
          <p:cNvPr id="10" name="Text Box 9"/>
          <p:cNvSpPr txBox="1"/>
          <p:nvPr/>
        </p:nvSpPr>
        <p:spPr>
          <a:xfrm>
            <a:off x="44450" y="5766435"/>
            <a:ext cx="11956415" cy="973455"/>
          </a:xfrm>
          <a:prstGeom prst="rect">
            <a:avLst/>
          </a:prstGeom>
          <a:noFill/>
          <a:ln>
            <a:solidFill>
              <a:schemeClr val="tx1"/>
            </a:solidFill>
            <a:prstDash val="dashDot"/>
          </a:ln>
        </p:spPr>
        <p:txBody>
          <a:bodyPr wrap="square" rtlCol="0" anchor="t">
            <a:noAutofit/>
          </a:bodyPr>
          <a:p>
            <a:r>
              <a:rPr lang="en-US" altLang="en-GB" sz="1200"/>
              <a:t>In an age where AI can manufacture convincing reality, digital trust will increasingly depend on our ability to prove authenticity.”</a:t>
            </a:r>
            <a:endParaRPr lang="en-US" altLang="en-GB" sz="1200"/>
          </a:p>
          <a:p>
            <a:endParaRPr lang="en-US" altLang="en-GB" sz="1200"/>
          </a:p>
          <a:p>
            <a:r>
              <a:rPr lang="en-US" altLang="en-GB" sz="1200"/>
              <a:t>THE NEW SECURITY OBJECTIVE: Protect the system, Protect the data, Protect the identity, Protect the information.</a:t>
            </a:r>
            <a:endParaRPr lang="en-US" altLang="en-GB" sz="1200"/>
          </a:p>
          <a:p>
            <a:endParaRPr lang="en-US" altLang="en-GB" sz="1200"/>
          </a:p>
          <a:p>
            <a:r>
              <a:rPr lang="en-US" altLang="en-GB" sz="1200"/>
              <a:t>PROVE WHAT IS REAL.</a:t>
            </a:r>
            <a:endParaRPr lang="en-US" altLang="en-GB" sz="12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0" y="1"/>
            <a:ext cx="10515600" cy="902148"/>
          </a:xfrm>
        </p:spPr>
        <p:txBody>
          <a:bodyPr>
            <a:normAutofit/>
          </a:bodyPr>
          <a:lstStyle/>
          <a:p>
            <a:r>
              <a:rPr lang="en-US" sz="3600" b="1" dirty="0">
                <a:latin typeface="Congenial Black" panose="02000503040000020004" pitchFamily="2" charset="0"/>
                <a:ea typeface="+mn-ea"/>
                <a:cs typeface="+mn-cs"/>
              </a:rPr>
              <a:t>National Vulnerability Management (NVA) </a:t>
            </a:r>
            <a:endParaRPr lang="en-US" sz="3600" b="1" dirty="0">
              <a:latin typeface="Congenial Black" panose="02000503040000020004" pitchFamily="2" charset="0"/>
              <a:ea typeface="+mn-ea"/>
              <a:cs typeface="+mn-cs"/>
            </a:endParaRPr>
          </a:p>
        </p:txBody>
      </p:sp>
      <p:grpSp>
        <p:nvGrpSpPr>
          <p:cNvPr id="34" name="Group 33"/>
          <p:cNvGrpSpPr/>
          <p:nvPr/>
        </p:nvGrpSpPr>
        <p:grpSpPr>
          <a:xfrm>
            <a:off x="392150" y="1275713"/>
            <a:ext cx="5285679" cy="1338146"/>
            <a:chOff x="392150" y="1275713"/>
            <a:chExt cx="5285679" cy="1338146"/>
          </a:xfrm>
        </p:grpSpPr>
        <p:grpSp>
          <p:nvGrpSpPr>
            <p:cNvPr id="11" name="Group 10"/>
            <p:cNvGrpSpPr/>
            <p:nvPr/>
          </p:nvGrpSpPr>
          <p:grpSpPr>
            <a:xfrm>
              <a:off x="392150" y="1275713"/>
              <a:ext cx="5285679" cy="1338146"/>
              <a:chOff x="559418" y="1264562"/>
              <a:chExt cx="5285679" cy="1338146"/>
            </a:xfrm>
          </p:grpSpPr>
          <p:sp>
            <p:nvSpPr>
              <p:cNvPr id="10" name="Rectangle 9"/>
              <p:cNvSpPr/>
              <p:nvPr/>
            </p:nvSpPr>
            <p:spPr>
              <a:xfrm>
                <a:off x="1789769" y="1264562"/>
                <a:ext cx="4055328" cy="1338146"/>
              </a:xfrm>
              <a:prstGeom prst="rect">
                <a:avLst/>
              </a:prstGeom>
              <a:noFill/>
              <a:ln>
                <a:solidFill>
                  <a:schemeClr val="accent4">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7"/>
              <p:cNvGrpSpPr/>
              <p:nvPr/>
            </p:nvGrpSpPr>
            <p:grpSpPr>
              <a:xfrm>
                <a:off x="559418" y="1482010"/>
                <a:ext cx="1144859" cy="908823"/>
                <a:chOff x="559419" y="1482011"/>
                <a:chExt cx="1144859" cy="908823"/>
              </a:xfrm>
            </p:grpSpPr>
            <p:sp>
              <p:nvSpPr>
                <p:cNvPr id="6" name="Oval 5"/>
                <p:cNvSpPr/>
                <p:nvPr/>
              </p:nvSpPr>
              <p:spPr>
                <a:xfrm>
                  <a:off x="559419" y="1487585"/>
                  <a:ext cx="925551" cy="903249"/>
                </a:xfrm>
                <a:prstGeom prst="ellipse">
                  <a:avLst/>
                </a:prstGeom>
                <a:noFill/>
                <a:ln>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1081668" y="1482011"/>
                  <a:ext cx="622610" cy="90882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Oval 4"/>
              <p:cNvSpPr/>
              <p:nvPr/>
            </p:nvSpPr>
            <p:spPr>
              <a:xfrm>
                <a:off x="636773" y="1473285"/>
                <a:ext cx="925551" cy="903249"/>
              </a:xfrm>
              <a:prstGeom prst="ellipse">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241502" y="1594624"/>
                <a:ext cx="875370" cy="680225"/>
              </a:xfrm>
              <a:prstGeom prst="rect">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3" name="TextBox 32"/>
            <p:cNvSpPr txBox="1"/>
            <p:nvPr/>
          </p:nvSpPr>
          <p:spPr>
            <a:xfrm>
              <a:off x="746668" y="1612896"/>
              <a:ext cx="547337" cy="646331"/>
            </a:xfrm>
            <a:prstGeom prst="rect">
              <a:avLst/>
            </a:prstGeom>
            <a:noFill/>
          </p:spPr>
          <p:txBody>
            <a:bodyPr wrap="square" rtlCol="0">
              <a:spAutoFit/>
            </a:bodyPr>
            <a:lstStyle/>
            <a:p>
              <a:r>
                <a:rPr lang="en-US" sz="3600" dirty="0">
                  <a:solidFill>
                    <a:schemeClr val="bg1"/>
                  </a:solidFill>
                  <a:latin typeface="Congenial Black" panose="02000503040000020004" pitchFamily="2" charset="0"/>
                </a:rPr>
                <a:t>1.</a:t>
              </a:r>
              <a:endParaRPr lang="en-US" sz="3600" dirty="0">
                <a:solidFill>
                  <a:schemeClr val="bg1"/>
                </a:solidFill>
                <a:latin typeface="Congenial Black" panose="02000503040000020004" pitchFamily="2" charset="0"/>
              </a:endParaRPr>
            </a:p>
          </p:txBody>
        </p:sp>
      </p:grpSp>
      <p:grpSp>
        <p:nvGrpSpPr>
          <p:cNvPr id="35" name="Group 34"/>
          <p:cNvGrpSpPr/>
          <p:nvPr/>
        </p:nvGrpSpPr>
        <p:grpSpPr>
          <a:xfrm>
            <a:off x="353123" y="3786944"/>
            <a:ext cx="5285679" cy="1338146"/>
            <a:chOff x="392150" y="1275713"/>
            <a:chExt cx="5285679" cy="1338146"/>
          </a:xfrm>
        </p:grpSpPr>
        <p:grpSp>
          <p:nvGrpSpPr>
            <p:cNvPr id="36" name="Group 35"/>
            <p:cNvGrpSpPr/>
            <p:nvPr/>
          </p:nvGrpSpPr>
          <p:grpSpPr>
            <a:xfrm>
              <a:off x="392150" y="1275713"/>
              <a:ext cx="5285679" cy="1338146"/>
              <a:chOff x="559418" y="1264562"/>
              <a:chExt cx="5285679" cy="1338146"/>
            </a:xfrm>
          </p:grpSpPr>
          <p:sp>
            <p:nvSpPr>
              <p:cNvPr id="38" name="Rectangle 37"/>
              <p:cNvSpPr/>
              <p:nvPr/>
            </p:nvSpPr>
            <p:spPr>
              <a:xfrm>
                <a:off x="1789769" y="1264562"/>
                <a:ext cx="4055328" cy="1338146"/>
              </a:xfrm>
              <a:prstGeom prst="rect">
                <a:avLst/>
              </a:prstGeom>
              <a:noFill/>
              <a:ln>
                <a:solidFill>
                  <a:schemeClr val="accent4">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9" name="Group 38"/>
              <p:cNvGrpSpPr/>
              <p:nvPr/>
            </p:nvGrpSpPr>
            <p:grpSpPr>
              <a:xfrm>
                <a:off x="559418" y="1482010"/>
                <a:ext cx="1144859" cy="908823"/>
                <a:chOff x="559419" y="1482011"/>
                <a:chExt cx="1144859" cy="908823"/>
              </a:xfrm>
            </p:grpSpPr>
            <p:sp>
              <p:nvSpPr>
                <p:cNvPr id="42" name="Oval 41"/>
                <p:cNvSpPr/>
                <p:nvPr/>
              </p:nvSpPr>
              <p:spPr>
                <a:xfrm>
                  <a:off x="559419" y="1487585"/>
                  <a:ext cx="925551" cy="903249"/>
                </a:xfrm>
                <a:prstGeom prst="ellipse">
                  <a:avLst/>
                </a:prstGeom>
                <a:noFill/>
                <a:ln>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p:nvSpPr>
              <p:spPr>
                <a:xfrm>
                  <a:off x="1081668" y="1482011"/>
                  <a:ext cx="622610" cy="90882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0" name="Oval 39"/>
              <p:cNvSpPr/>
              <p:nvPr/>
            </p:nvSpPr>
            <p:spPr>
              <a:xfrm>
                <a:off x="669073" y="1482011"/>
                <a:ext cx="925551" cy="903249"/>
              </a:xfrm>
              <a:prstGeom prst="ellipse">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p:cNvSpPr/>
              <p:nvPr/>
            </p:nvSpPr>
            <p:spPr>
              <a:xfrm>
                <a:off x="1241502" y="1594624"/>
                <a:ext cx="875370" cy="680225"/>
              </a:xfrm>
              <a:prstGeom prst="rect">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7" name="TextBox 36"/>
            <p:cNvSpPr txBox="1"/>
            <p:nvPr/>
          </p:nvSpPr>
          <p:spPr>
            <a:xfrm>
              <a:off x="671396" y="1612896"/>
              <a:ext cx="622609" cy="646331"/>
            </a:xfrm>
            <a:prstGeom prst="rect">
              <a:avLst/>
            </a:prstGeom>
            <a:noFill/>
          </p:spPr>
          <p:txBody>
            <a:bodyPr wrap="square" rtlCol="0">
              <a:spAutoFit/>
            </a:bodyPr>
            <a:lstStyle/>
            <a:p>
              <a:r>
                <a:rPr lang="en-US" sz="3600" dirty="0">
                  <a:solidFill>
                    <a:schemeClr val="bg1"/>
                  </a:solidFill>
                  <a:latin typeface="Congenial Black" panose="02000503040000020004" pitchFamily="2" charset="0"/>
                </a:rPr>
                <a:t>3.</a:t>
              </a:r>
              <a:endParaRPr lang="en-US" sz="3600" dirty="0">
                <a:solidFill>
                  <a:schemeClr val="bg1"/>
                </a:solidFill>
                <a:latin typeface="Congenial Black" panose="02000503040000020004" pitchFamily="2" charset="0"/>
              </a:endParaRPr>
            </a:p>
          </p:txBody>
        </p:sp>
      </p:grpSp>
      <p:grpSp>
        <p:nvGrpSpPr>
          <p:cNvPr id="44" name="Group 43"/>
          <p:cNvGrpSpPr/>
          <p:nvPr/>
        </p:nvGrpSpPr>
        <p:grpSpPr>
          <a:xfrm>
            <a:off x="6514173" y="1266987"/>
            <a:ext cx="5285678" cy="1474893"/>
            <a:chOff x="392150" y="1275712"/>
            <a:chExt cx="5285678" cy="1474893"/>
          </a:xfrm>
        </p:grpSpPr>
        <p:grpSp>
          <p:nvGrpSpPr>
            <p:cNvPr id="45" name="Group 44"/>
            <p:cNvGrpSpPr/>
            <p:nvPr/>
          </p:nvGrpSpPr>
          <p:grpSpPr>
            <a:xfrm>
              <a:off x="392150" y="1275712"/>
              <a:ext cx="5285678" cy="1474893"/>
              <a:chOff x="559418" y="1264561"/>
              <a:chExt cx="5285678" cy="1474893"/>
            </a:xfrm>
          </p:grpSpPr>
          <p:sp>
            <p:nvSpPr>
              <p:cNvPr id="47" name="Rectangle 46"/>
              <p:cNvSpPr/>
              <p:nvPr/>
            </p:nvSpPr>
            <p:spPr>
              <a:xfrm>
                <a:off x="1829263" y="1264561"/>
                <a:ext cx="4015833" cy="1474893"/>
              </a:xfrm>
              <a:prstGeom prst="rect">
                <a:avLst/>
              </a:prstGeom>
              <a:noFill/>
              <a:ln>
                <a:solidFill>
                  <a:schemeClr val="accent4">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8" name="Group 47"/>
              <p:cNvGrpSpPr/>
              <p:nvPr/>
            </p:nvGrpSpPr>
            <p:grpSpPr>
              <a:xfrm>
                <a:off x="559418" y="1482010"/>
                <a:ext cx="1144859" cy="908823"/>
                <a:chOff x="559419" y="1482011"/>
                <a:chExt cx="1144859" cy="908823"/>
              </a:xfrm>
            </p:grpSpPr>
            <p:sp>
              <p:nvSpPr>
                <p:cNvPr id="51" name="Oval 50"/>
                <p:cNvSpPr/>
                <p:nvPr/>
              </p:nvSpPr>
              <p:spPr>
                <a:xfrm>
                  <a:off x="559419" y="1487585"/>
                  <a:ext cx="925551" cy="903249"/>
                </a:xfrm>
                <a:prstGeom prst="ellipse">
                  <a:avLst/>
                </a:prstGeom>
                <a:noFill/>
                <a:ln>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p:cNvSpPr/>
                <p:nvPr/>
              </p:nvSpPr>
              <p:spPr>
                <a:xfrm>
                  <a:off x="1081668" y="1482011"/>
                  <a:ext cx="622610" cy="90882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9" name="Oval 48"/>
              <p:cNvSpPr/>
              <p:nvPr/>
            </p:nvSpPr>
            <p:spPr>
              <a:xfrm>
                <a:off x="669073" y="1482011"/>
                <a:ext cx="925551" cy="903249"/>
              </a:xfrm>
              <a:prstGeom prst="ellipse">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Rectangle 49"/>
              <p:cNvSpPr/>
              <p:nvPr/>
            </p:nvSpPr>
            <p:spPr>
              <a:xfrm>
                <a:off x="1241502" y="1594624"/>
                <a:ext cx="875370" cy="680225"/>
              </a:xfrm>
              <a:prstGeom prst="rect">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TextBox 45"/>
            <p:cNvSpPr txBox="1"/>
            <p:nvPr/>
          </p:nvSpPr>
          <p:spPr>
            <a:xfrm>
              <a:off x="679759" y="1614500"/>
              <a:ext cx="680688" cy="646331"/>
            </a:xfrm>
            <a:prstGeom prst="rect">
              <a:avLst/>
            </a:prstGeom>
            <a:noFill/>
          </p:spPr>
          <p:txBody>
            <a:bodyPr wrap="square" rtlCol="0">
              <a:spAutoFit/>
            </a:bodyPr>
            <a:lstStyle/>
            <a:p>
              <a:r>
                <a:rPr lang="en-US" sz="3600" dirty="0">
                  <a:solidFill>
                    <a:schemeClr val="bg1"/>
                  </a:solidFill>
                  <a:latin typeface="Congenial Black" panose="02000503040000020004" pitchFamily="2" charset="0"/>
                </a:rPr>
                <a:t>2.</a:t>
              </a:r>
              <a:endParaRPr lang="en-US" sz="3600" dirty="0">
                <a:solidFill>
                  <a:schemeClr val="bg1"/>
                </a:solidFill>
                <a:latin typeface="Congenial Black" panose="02000503040000020004" pitchFamily="2" charset="0"/>
              </a:endParaRPr>
            </a:p>
          </p:txBody>
        </p:sp>
      </p:grpSp>
      <p:grpSp>
        <p:nvGrpSpPr>
          <p:cNvPr id="53" name="Group 52"/>
          <p:cNvGrpSpPr/>
          <p:nvPr/>
        </p:nvGrpSpPr>
        <p:grpSpPr>
          <a:xfrm>
            <a:off x="6475146" y="3786944"/>
            <a:ext cx="5285679" cy="1338146"/>
            <a:chOff x="392150" y="1275713"/>
            <a:chExt cx="5285679" cy="1338146"/>
          </a:xfrm>
        </p:grpSpPr>
        <p:grpSp>
          <p:nvGrpSpPr>
            <p:cNvPr id="54" name="Group 53"/>
            <p:cNvGrpSpPr/>
            <p:nvPr/>
          </p:nvGrpSpPr>
          <p:grpSpPr>
            <a:xfrm>
              <a:off x="392150" y="1275713"/>
              <a:ext cx="5285679" cy="1338146"/>
              <a:chOff x="559418" y="1264562"/>
              <a:chExt cx="5285679" cy="1338146"/>
            </a:xfrm>
          </p:grpSpPr>
          <p:sp>
            <p:nvSpPr>
              <p:cNvPr id="56" name="Rectangle 55"/>
              <p:cNvSpPr/>
              <p:nvPr/>
            </p:nvSpPr>
            <p:spPr>
              <a:xfrm>
                <a:off x="1789769" y="1264562"/>
                <a:ext cx="4055328" cy="1338146"/>
              </a:xfrm>
              <a:prstGeom prst="rect">
                <a:avLst/>
              </a:prstGeom>
              <a:noFill/>
              <a:ln>
                <a:solidFill>
                  <a:schemeClr val="accent4">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7" name="Group 56"/>
              <p:cNvGrpSpPr/>
              <p:nvPr/>
            </p:nvGrpSpPr>
            <p:grpSpPr>
              <a:xfrm>
                <a:off x="559418" y="1482010"/>
                <a:ext cx="1144859" cy="908823"/>
                <a:chOff x="559419" y="1482011"/>
                <a:chExt cx="1144859" cy="908823"/>
              </a:xfrm>
            </p:grpSpPr>
            <p:sp>
              <p:nvSpPr>
                <p:cNvPr id="60" name="Oval 59"/>
                <p:cNvSpPr/>
                <p:nvPr/>
              </p:nvSpPr>
              <p:spPr>
                <a:xfrm>
                  <a:off x="559419" y="1487585"/>
                  <a:ext cx="925551" cy="903249"/>
                </a:xfrm>
                <a:prstGeom prst="ellipse">
                  <a:avLst/>
                </a:prstGeom>
                <a:noFill/>
                <a:ln>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p:cNvSpPr/>
                <p:nvPr/>
              </p:nvSpPr>
              <p:spPr>
                <a:xfrm>
                  <a:off x="1081668" y="1482011"/>
                  <a:ext cx="622610" cy="90882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8" name="Oval 57"/>
              <p:cNvSpPr/>
              <p:nvPr/>
            </p:nvSpPr>
            <p:spPr>
              <a:xfrm>
                <a:off x="669073" y="1482011"/>
                <a:ext cx="925551" cy="903249"/>
              </a:xfrm>
              <a:prstGeom prst="ellipse">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8"/>
              <p:cNvSpPr/>
              <p:nvPr/>
            </p:nvSpPr>
            <p:spPr>
              <a:xfrm>
                <a:off x="1241502" y="1594624"/>
                <a:ext cx="875370" cy="680225"/>
              </a:xfrm>
              <a:prstGeom prst="rect">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55" name="TextBox 54"/>
            <p:cNvSpPr txBox="1"/>
            <p:nvPr/>
          </p:nvSpPr>
          <p:spPr>
            <a:xfrm>
              <a:off x="640729" y="1612896"/>
              <a:ext cx="637942" cy="646331"/>
            </a:xfrm>
            <a:prstGeom prst="rect">
              <a:avLst/>
            </a:prstGeom>
            <a:noFill/>
          </p:spPr>
          <p:txBody>
            <a:bodyPr wrap="square" rtlCol="0">
              <a:spAutoFit/>
            </a:bodyPr>
            <a:lstStyle/>
            <a:p>
              <a:r>
                <a:rPr lang="en-US" sz="3600" dirty="0">
                  <a:solidFill>
                    <a:schemeClr val="bg1"/>
                  </a:solidFill>
                  <a:latin typeface="Congenial Black" panose="02000503040000020004" pitchFamily="2" charset="0"/>
                </a:rPr>
                <a:t>4.</a:t>
              </a:r>
              <a:endParaRPr lang="en-US" sz="3600" dirty="0">
                <a:solidFill>
                  <a:schemeClr val="bg1"/>
                </a:solidFill>
                <a:latin typeface="Congenial Black" panose="02000503040000020004" pitchFamily="2" charset="0"/>
              </a:endParaRPr>
            </a:p>
          </p:txBody>
        </p:sp>
      </p:grpSp>
      <p:sp>
        <p:nvSpPr>
          <p:cNvPr id="63" name="TextBox 62"/>
          <p:cNvSpPr txBox="1"/>
          <p:nvPr/>
        </p:nvSpPr>
        <p:spPr>
          <a:xfrm>
            <a:off x="2055544" y="1652398"/>
            <a:ext cx="3421566" cy="830997"/>
          </a:xfrm>
          <a:prstGeom prst="rect">
            <a:avLst/>
          </a:prstGeom>
          <a:noFill/>
        </p:spPr>
        <p:txBody>
          <a:bodyPr wrap="square">
            <a:spAutoFit/>
          </a:bodyPr>
          <a:lstStyle/>
          <a:p>
            <a:r>
              <a:rPr lang="en-US" sz="1600" b="1" dirty="0">
                <a:solidFill>
                  <a:srgbClr val="333333"/>
                </a:solidFill>
                <a:effectLst/>
              </a:rPr>
              <a:t>Identify , analyze and assess threats to CNII to facilitate effective risk management and mitigation</a:t>
            </a:r>
            <a:endParaRPr lang="en-US" sz="1600" b="1" dirty="0"/>
          </a:p>
        </p:txBody>
      </p:sp>
      <p:sp>
        <p:nvSpPr>
          <p:cNvPr id="65" name="TextBox 64"/>
          <p:cNvSpPr txBox="1"/>
          <p:nvPr/>
        </p:nvSpPr>
        <p:spPr>
          <a:xfrm>
            <a:off x="8107431" y="3953534"/>
            <a:ext cx="3587899" cy="1077218"/>
          </a:xfrm>
          <a:prstGeom prst="rect">
            <a:avLst/>
          </a:prstGeom>
          <a:noFill/>
        </p:spPr>
        <p:txBody>
          <a:bodyPr wrap="square">
            <a:spAutoFit/>
          </a:bodyPr>
          <a:lstStyle/>
          <a:p>
            <a:r>
              <a:rPr lang="en-US" sz="1600" b="1" dirty="0">
                <a:solidFill>
                  <a:srgbClr val="333333"/>
                </a:solidFill>
              </a:rPr>
              <a:t>Pave a patch for the documentation and archiving of all vulnerabilities. Create a National record to this effect and review periodically. </a:t>
            </a:r>
            <a:endParaRPr lang="en-US" sz="1600" b="1" dirty="0">
              <a:solidFill>
                <a:srgbClr val="333333"/>
              </a:solidFill>
            </a:endParaRPr>
          </a:p>
        </p:txBody>
      </p:sp>
      <p:sp>
        <p:nvSpPr>
          <p:cNvPr id="67" name="TextBox 66"/>
          <p:cNvSpPr txBox="1"/>
          <p:nvPr/>
        </p:nvSpPr>
        <p:spPr>
          <a:xfrm>
            <a:off x="8157119" y="1233085"/>
            <a:ext cx="3776547" cy="1569660"/>
          </a:xfrm>
          <a:prstGeom prst="rect">
            <a:avLst/>
          </a:prstGeom>
          <a:noFill/>
        </p:spPr>
        <p:txBody>
          <a:bodyPr wrap="square">
            <a:spAutoFit/>
          </a:bodyPr>
          <a:lstStyle/>
          <a:p>
            <a:r>
              <a:rPr lang="en-US" sz="1600" b="1" dirty="0">
                <a:solidFill>
                  <a:srgbClr val="333333"/>
                </a:solidFill>
              </a:rPr>
              <a:t>Assist Government in appreciating the level of preparedness, need to safeguard huge investment in information system =s and communications infrastructure as well as commitment made to global partner national ICT development goals</a:t>
            </a:r>
            <a:endParaRPr lang="en-US" sz="1600" b="1" dirty="0">
              <a:solidFill>
                <a:srgbClr val="333333"/>
              </a:solidFill>
            </a:endParaRPr>
          </a:p>
        </p:txBody>
      </p:sp>
      <p:sp>
        <p:nvSpPr>
          <p:cNvPr id="69" name="TextBox 68"/>
          <p:cNvSpPr txBox="1"/>
          <p:nvPr/>
        </p:nvSpPr>
        <p:spPr>
          <a:xfrm>
            <a:off x="1965417" y="4076645"/>
            <a:ext cx="3696623" cy="830997"/>
          </a:xfrm>
          <a:prstGeom prst="rect">
            <a:avLst/>
          </a:prstGeom>
          <a:noFill/>
        </p:spPr>
        <p:txBody>
          <a:bodyPr wrap="square">
            <a:spAutoFit/>
          </a:bodyPr>
          <a:lstStyle/>
          <a:p>
            <a:r>
              <a:rPr lang="en-US" sz="1600" b="1" dirty="0">
                <a:solidFill>
                  <a:srgbClr val="333333"/>
                </a:solidFill>
              </a:rPr>
              <a:t>Set the path for the adoption of security by Design practices as an approach to build security measure into CNII</a:t>
            </a:r>
            <a:endParaRPr lang="en-US" sz="1600" b="1" dirty="0">
              <a:solidFill>
                <a:srgbClr val="333333"/>
              </a:solidFill>
            </a:endParaRPr>
          </a:p>
        </p:txBody>
      </p:sp>
      <p:sp>
        <p:nvSpPr>
          <p:cNvPr id="2" name="Rectangle 1"/>
          <p:cNvSpPr/>
          <p:nvPr/>
        </p:nvSpPr>
        <p:spPr>
          <a:xfrm>
            <a:off x="0" y="5698938"/>
            <a:ext cx="12192000" cy="1132724"/>
          </a:xfrm>
          <a:prstGeom prst="rect">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NVA shall be periodically conducted and integrated into the CNIIPP, NCCC in collaboration with sectoral CSIRTs shall coordinate the NVA with a view to determine National Cyber weakness. </a:t>
            </a:r>
            <a:endParaRPr lang="en-US" dirty="0">
              <a:solidFill>
                <a:schemeClr val="tx1"/>
              </a:solidFill>
            </a:endParaRPr>
          </a:p>
        </p:txBody>
      </p:sp>
      <p:sp>
        <p:nvSpPr>
          <p:cNvPr id="3" name="Arc 2"/>
          <p:cNvSpPr/>
          <p:nvPr/>
        </p:nvSpPr>
        <p:spPr>
          <a:xfrm>
            <a:off x="10515600" y="6576126"/>
            <a:ext cx="1734990" cy="511072"/>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algn="ctr"/>
            <a:r>
              <a:rPr lang="en-US" dirty="0"/>
              <a:t>NCCC</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12192000" cy="1114255"/>
          </a:xfrm>
          <a:prstGeom prst="rect">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0" y="0"/>
            <a:ext cx="12192000" cy="1114257"/>
          </a:xfrm>
        </p:spPr>
        <p:txBody>
          <a:bodyPr/>
          <a:lstStyle/>
          <a:p>
            <a:pPr algn="l">
              <a:buClrTx/>
              <a:buSzTx/>
              <a:buFontTx/>
            </a:pPr>
            <a:r>
              <a:rPr lang="en-US" sz="3600" b="1">
                <a:latin typeface="Congenial Black" panose="02000503040000020004" pitchFamily="2" charset="0"/>
                <a:cs typeface="Congenial Black" panose="02000503040000020004" pitchFamily="2" charset="0"/>
              </a:rPr>
              <a:t>National Cybersecurity Policy Consideration</a:t>
            </a:r>
            <a:endParaRPr lang="en-US" sz="3600" b="1">
              <a:latin typeface="Congenial Black" panose="02000503040000020004" pitchFamily="2" charset="0"/>
              <a:cs typeface="Congenial Black" panose="02000503040000020004" pitchFamily="2" charset="0"/>
            </a:endParaRPr>
          </a:p>
        </p:txBody>
      </p:sp>
      <p:sp>
        <p:nvSpPr>
          <p:cNvPr id="13" name="TextBox 12"/>
          <p:cNvSpPr txBox="1"/>
          <p:nvPr/>
        </p:nvSpPr>
        <p:spPr>
          <a:xfrm>
            <a:off x="261807" y="1441730"/>
            <a:ext cx="6078836" cy="923330"/>
          </a:xfrm>
          <a:prstGeom prst="rect">
            <a:avLst/>
          </a:prstGeom>
          <a:noFill/>
        </p:spPr>
        <p:txBody>
          <a:bodyPr wrap="square">
            <a:spAutoFit/>
          </a:bodyPr>
          <a:lstStyle/>
          <a:p>
            <a:pPr marL="285750" indent="-285750" algn="just">
              <a:buFont typeface="Wingdings" panose="05000000000000000000" pitchFamily="2" charset="2"/>
              <a:buChar char="q"/>
            </a:pPr>
            <a:r>
              <a:rPr lang="en-US" b="0" i="0" dirty="0">
                <a:solidFill>
                  <a:srgbClr val="333333"/>
                </a:solidFill>
                <a:effectLst/>
                <a:highlight>
                  <a:srgbClr val="FFFFFF"/>
                </a:highlight>
                <a:latin typeface="Aptos" panose="020B0004020202020204" pitchFamily="34" charset="0"/>
              </a:rPr>
              <a:t>The security and wellbeing of the Nigerian people is as important in the cyber domain as it is in the physical domain</a:t>
            </a:r>
            <a:endParaRPr lang="en-US" dirty="0">
              <a:latin typeface="Aptos" panose="020B0004020202020204" pitchFamily="34" charset="0"/>
            </a:endParaRPr>
          </a:p>
        </p:txBody>
      </p:sp>
      <p:sp>
        <p:nvSpPr>
          <p:cNvPr id="4" name="TextBox 3"/>
          <p:cNvSpPr txBox="1"/>
          <p:nvPr/>
        </p:nvSpPr>
        <p:spPr>
          <a:xfrm>
            <a:off x="206102" y="2969532"/>
            <a:ext cx="6301656" cy="646331"/>
          </a:xfrm>
          <a:prstGeom prst="rect">
            <a:avLst/>
          </a:prstGeom>
          <a:noFill/>
        </p:spPr>
        <p:txBody>
          <a:bodyPr wrap="square">
            <a:spAutoFit/>
          </a:bodyPr>
          <a:lstStyle>
            <a:defPPr>
              <a:defRPr lang="en-US"/>
            </a:defPPr>
            <a:lvl1pPr marL="285750" indent="-285750" algn="just">
              <a:buFont typeface="Wingdings" panose="05000000000000000000" pitchFamily="2" charset="2"/>
              <a:buChar char="q"/>
              <a:defRPr b="0" i="0">
                <a:solidFill>
                  <a:srgbClr val="333333"/>
                </a:solidFill>
                <a:effectLst/>
                <a:highlight>
                  <a:srgbClr val="FFFFFF"/>
                </a:highlight>
                <a:latin typeface="Aptos" panose="020B0004020202020204" pitchFamily="34" charset="0"/>
              </a:defRPr>
            </a:lvl1pPr>
          </a:lstStyle>
          <a:p>
            <a:r>
              <a:rPr lang="en-US" dirty="0"/>
              <a:t>Cybersecurity is a critical enabler of economic progression and development </a:t>
            </a:r>
            <a:endParaRPr lang="en-US" dirty="0"/>
          </a:p>
        </p:txBody>
      </p:sp>
      <p:sp>
        <p:nvSpPr>
          <p:cNvPr id="6" name="TextBox 5"/>
          <p:cNvSpPr txBox="1"/>
          <p:nvPr/>
        </p:nvSpPr>
        <p:spPr>
          <a:xfrm>
            <a:off x="261807" y="5416270"/>
            <a:ext cx="6257805" cy="646331"/>
          </a:xfrm>
          <a:prstGeom prst="rect">
            <a:avLst/>
          </a:prstGeom>
          <a:noFill/>
        </p:spPr>
        <p:txBody>
          <a:bodyPr wrap="square">
            <a:spAutoFit/>
          </a:bodyPr>
          <a:lstStyle>
            <a:defPPr>
              <a:defRPr lang="en-US"/>
            </a:defPPr>
            <a:lvl1pPr marL="285750" indent="-285750" algn="just">
              <a:buFont typeface="Wingdings" panose="05000000000000000000" pitchFamily="2" charset="2"/>
              <a:buChar char="q"/>
              <a:defRPr b="0" i="0">
                <a:solidFill>
                  <a:srgbClr val="333333"/>
                </a:solidFill>
                <a:effectLst/>
                <a:highlight>
                  <a:srgbClr val="FFFFFF"/>
                </a:highlight>
                <a:latin typeface="Aptos" panose="020B0004020202020204" pitchFamily="34" charset="0"/>
              </a:defRPr>
            </a:lvl1pPr>
          </a:lstStyle>
          <a:p>
            <a:r>
              <a:rPr lang="en-US" dirty="0"/>
              <a:t>Reginal and international collaboration is central and critical to cybersecurity </a:t>
            </a:r>
            <a:endParaRPr lang="en-US" dirty="0"/>
          </a:p>
        </p:txBody>
      </p:sp>
      <p:sp>
        <p:nvSpPr>
          <p:cNvPr id="12" name="TextBox 11"/>
          <p:cNvSpPr txBox="1"/>
          <p:nvPr/>
        </p:nvSpPr>
        <p:spPr>
          <a:xfrm>
            <a:off x="261808" y="4331400"/>
            <a:ext cx="6078836" cy="646331"/>
          </a:xfrm>
          <a:prstGeom prst="rect">
            <a:avLst/>
          </a:prstGeom>
          <a:noFill/>
        </p:spPr>
        <p:txBody>
          <a:bodyPr wrap="square">
            <a:spAutoFit/>
          </a:bodyPr>
          <a:lstStyle/>
          <a:p>
            <a:pPr marL="285750" indent="-285750" algn="just">
              <a:buFont typeface="Wingdings" panose="05000000000000000000" pitchFamily="2" charset="2"/>
              <a:buChar char="q"/>
            </a:pPr>
            <a:r>
              <a:rPr lang="en-US" dirty="0">
                <a:solidFill>
                  <a:srgbClr val="333333"/>
                </a:solidFill>
                <a:highlight>
                  <a:srgbClr val="FFFFFF"/>
                </a:highlight>
                <a:latin typeface="Aptos" panose="020B0004020202020204" pitchFamily="34" charset="0"/>
              </a:rPr>
              <a:t>Technology development is critical to the attainment of Nigeria’s national priorities</a:t>
            </a:r>
            <a:endParaRPr lang="en-US" dirty="0">
              <a:solidFill>
                <a:srgbClr val="333333"/>
              </a:solidFill>
              <a:highlight>
                <a:srgbClr val="FFFFFF"/>
              </a:highlight>
              <a:latin typeface="Aptos" panose="020B0004020202020204" pitchFamily="34" charset="0"/>
            </a:endParaRPr>
          </a:p>
        </p:txBody>
      </p:sp>
      <p:pic>
        <p:nvPicPr>
          <p:cNvPr id="5" name="Picture 4"/>
          <p:cNvPicPr>
            <a:picLocks noChangeAspect="1"/>
          </p:cNvPicPr>
          <p:nvPr/>
        </p:nvPicPr>
        <p:blipFill>
          <a:blip r:embed="rId1"/>
          <a:stretch>
            <a:fillRect/>
          </a:stretch>
        </p:blipFill>
        <p:spPr>
          <a:xfrm>
            <a:off x="6519612" y="1441730"/>
            <a:ext cx="5645255" cy="4733781"/>
          </a:xfrm>
          <a:prstGeom prst="rect">
            <a:avLst/>
          </a:prstGeom>
        </p:spPr>
      </p:pic>
      <p:sp>
        <p:nvSpPr>
          <p:cNvPr id="9" name="Rectangle 8"/>
          <p:cNvSpPr/>
          <p:nvPr/>
        </p:nvSpPr>
        <p:spPr>
          <a:xfrm>
            <a:off x="0" y="6164028"/>
            <a:ext cx="12164867" cy="715537"/>
          </a:xfrm>
          <a:prstGeom prst="rect">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dirty="0">
                <a:effectLst/>
                <a:latin typeface="Calibri" panose="020F0502020204030204" charset="0"/>
                <a:ea typeface="Calibri" panose="020F0502020204030204" charset="0"/>
                <a:cs typeface="Times New Roman" panose="02020603050405020304" pitchFamily="18" charset="0"/>
              </a:rPr>
              <a:t>In 2019, Nigeria Government outlined 3 cardinal national objectives; Protecting National Security, Strengthening Economics Development and Fighting corruption. The National Cybersecurity Policy and strategy supported with above objectives.</a:t>
            </a:r>
            <a:r>
              <a:rPr lang="en-US" sz="1800" dirty="0">
                <a:effectLst/>
                <a:latin typeface="Calibri" panose="020F0502020204030204" charset="0"/>
                <a:ea typeface="Calibri" panose="020F0502020204030204" charset="0"/>
                <a:cs typeface="Times New Roman" panose="02020603050405020304" pitchFamily="18" charset="0"/>
              </a:rPr>
              <a:t> </a:t>
            </a:r>
            <a:r>
              <a:rPr lang="en-US" sz="1800" b="1" dirty="0">
                <a:effectLst/>
                <a:latin typeface="Calibri" panose="020F0502020204030204" charset="0"/>
                <a:ea typeface="Calibri" panose="020F0502020204030204" charset="0"/>
                <a:cs typeface="Times New Roman" panose="02020603050405020304" pitchFamily="18" charset="0"/>
              </a:rPr>
              <a:t>NCCC</a:t>
            </a:r>
            <a:endParaRPr lang="en-US" sz="1800" b="1" dirty="0">
              <a:effectLst/>
              <a:latin typeface="Calibri" panose="020F0502020204030204" charset="0"/>
              <a:ea typeface="Calibri" panose="020F0502020204030204" charset="0"/>
              <a:cs typeface="Times New Roman" panose="02020603050405020304" pitchFamily="18" charset="0"/>
            </a:endParaRPr>
          </a:p>
          <a:p>
            <a:pPr algn="ct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8" name="Picture 4" descr="Nigeria Map of Regions and Provinces - OrangeSmile.com"/>
          <p:cNvPicPr>
            <a:picLocks noChangeAspect="1" noChangeArrowheads="1"/>
          </p:cNvPicPr>
          <p:nvPr/>
        </p:nvPicPr>
        <p:blipFill rotWithShape="1">
          <a:blip r:embed="rId1">
            <a:extLst>
              <a:ext uri="{28A0092B-C50C-407E-A947-70E740481C1C}">
                <a14:useLocalDpi xmlns:a14="http://schemas.microsoft.com/office/drawing/2010/main" val="0"/>
              </a:ext>
            </a:extLst>
          </a:blip>
          <a:srcRect t="13100" b="5263"/>
          <a:stretch>
            <a:fillRect/>
          </a:stretch>
        </p:blipFill>
        <p:spPr bwMode="auto">
          <a:xfrm>
            <a:off x="1748590" y="0"/>
            <a:ext cx="9625263" cy="6813985"/>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0" y="-44015"/>
            <a:ext cx="12201874" cy="6858000"/>
          </a:xfrm>
          <a:prstGeom prst="rect">
            <a:avLst/>
          </a:prstGeom>
          <a:solidFill>
            <a:schemeClr val="bg1">
              <a:lumMod val="95000"/>
              <a:alpha val="84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a:xfrm>
            <a:off x="9874" y="2410744"/>
            <a:ext cx="12192000" cy="1266491"/>
          </a:xfrm>
        </p:spPr>
        <p:txBody>
          <a:bodyPr anchor="ctr"/>
          <a:lstStyle/>
          <a:p>
            <a:pPr marL="0" indent="0" algn="ctr">
              <a:buNone/>
            </a:pPr>
            <a:r>
              <a:rPr lang="en-US" sz="3600" b="1" dirty="0">
                <a:latin typeface="Congenial Black" panose="02000503040000020004" pitchFamily="2" charset="0"/>
              </a:rPr>
              <a:t>Recommendations to Strengthen Nigeria Against Cybercrime </a:t>
            </a:r>
            <a:endParaRPr lang="en-US" sz="3600" b="1" dirty="0">
              <a:latin typeface="Congenial Black" panose="02000503040000020004" pitchFamily="2"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6830008"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8508" y="252624"/>
            <a:ext cx="12163492" cy="531298"/>
          </a:xfrm>
        </p:spPr>
        <p:txBody>
          <a:bodyPr anchor="ctr">
            <a:normAutofit fontScale="90000"/>
          </a:bodyPr>
          <a:lstStyle/>
          <a:p>
            <a:r>
              <a:rPr lang="en-US" sz="3600" b="1">
                <a:latin typeface="Congenial Black" panose="02000503040000020004" pitchFamily="2" charset="0"/>
                <a:cs typeface="Congenial Black" panose="02000503040000020004" pitchFamily="2" charset="0"/>
              </a:rPr>
              <a:t>Po</a:t>
            </a:r>
            <a:r>
              <a:rPr sz="3600" b="1">
                <a:latin typeface="Congenial Black" panose="02000503040000020004" pitchFamily="2" charset="0"/>
                <a:cs typeface="Congenial Black" panose="02000503040000020004" pitchFamily="2" charset="0"/>
              </a:rPr>
              <a:t>licy Recommendations for Addressing Cybersecurity Concerns in Nigeria</a:t>
            </a:r>
            <a:endParaRPr sz="3600" b="1">
              <a:latin typeface="Congenial Black" panose="02000503040000020004" pitchFamily="2" charset="0"/>
              <a:cs typeface="Congenial Black" panose="02000503040000020004" pitchFamily="2" charset="0"/>
            </a:endParaRPr>
          </a:p>
        </p:txBody>
      </p:sp>
      <p:sp>
        <p:nvSpPr>
          <p:cNvPr id="5" name="Slide Number Placeholder 4"/>
          <p:cNvSpPr>
            <a:spLocks noGrp="1"/>
          </p:cNvSpPr>
          <p:nvPr>
            <p:ph type="sldNum" sz="quarter" idx="12"/>
          </p:nvPr>
        </p:nvSpPr>
        <p:spPr/>
        <p:txBody>
          <a:bodyPr/>
          <a:lstStyle/>
          <a:p>
            <a:fld id="{5930B5CD-230D-41EA-8C44-E0031D6C1835}" type="slidenum">
              <a:rPr lang="en-ZA" smtClean="0"/>
            </a:fld>
            <a:endParaRPr lang="en-ZA" dirty="0"/>
          </a:p>
        </p:txBody>
      </p:sp>
      <p:sp>
        <p:nvSpPr>
          <p:cNvPr id="7" name="Rectangle 6"/>
          <p:cNvSpPr/>
          <p:nvPr/>
        </p:nvSpPr>
        <p:spPr>
          <a:xfrm>
            <a:off x="2958659" y="3800444"/>
            <a:ext cx="9023543" cy="49394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51435" tIns="25718" rIns="51435" bIns="25718" numCol="1" spcCol="0" rtlCol="0" fromWordArt="0" anchor="ctr" anchorCtr="0" forceAA="0" compatLnSpc="1">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600" dirty="0">
                <a:solidFill>
                  <a:srgbClr val="1F1F1F"/>
                </a:solidFill>
              </a:rPr>
              <a:t>Promote cybersecurity literacy and skills by developing cyber curricula which can be administered in tertiary institutions, public institutions, and specialized institutions</a:t>
            </a:r>
            <a:endParaRPr lang="en-US" sz="1600" dirty="0">
              <a:solidFill>
                <a:srgbClr val="1F1F1F"/>
              </a:solidFill>
            </a:endParaRPr>
          </a:p>
        </p:txBody>
      </p:sp>
      <p:sp>
        <p:nvSpPr>
          <p:cNvPr id="9" name="Rectangle 8"/>
          <p:cNvSpPr/>
          <p:nvPr/>
        </p:nvSpPr>
        <p:spPr>
          <a:xfrm>
            <a:off x="2916672" y="2986990"/>
            <a:ext cx="9065530" cy="49394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51435" tIns="25718" rIns="51435" bIns="25718" numCol="1" spcCol="0" rtlCol="0" fromWordArt="0" anchor="ctr" anchorCtr="0" forceAA="0" compatLnSpc="1">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600" dirty="0">
                <a:solidFill>
                  <a:srgbClr val="1F1F1F"/>
                </a:solidFill>
              </a:rPr>
              <a:t>Prioritize building cyber diplomacy to promote African interests in cyber diplomatic processes</a:t>
            </a:r>
            <a:endParaRPr lang="en-US" sz="1600" dirty="0">
              <a:solidFill>
                <a:srgbClr val="1F1F1F"/>
              </a:solidFill>
            </a:endParaRPr>
          </a:p>
        </p:txBody>
      </p:sp>
      <p:sp>
        <p:nvSpPr>
          <p:cNvPr id="10" name="Rectangle 9"/>
          <p:cNvSpPr/>
          <p:nvPr/>
        </p:nvSpPr>
        <p:spPr>
          <a:xfrm>
            <a:off x="2916671" y="4566859"/>
            <a:ext cx="9065530" cy="49394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51435" tIns="25718" rIns="51435" bIns="25718" numCol="1" spcCol="0" rtlCol="0" fromWordArt="0" anchor="ctr" anchorCtr="0" forceAA="0" compatLnSpc="1">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600" dirty="0">
                <a:solidFill>
                  <a:srgbClr val="1F1F1F"/>
                </a:solidFill>
              </a:rPr>
              <a:t>Africa should integrate artificial intelligence into their cyber-resilience frameworks, to enhance automated cyber-threat identification, cyber-attack response and system protection.</a:t>
            </a:r>
            <a:endParaRPr lang="en-US" sz="1600" dirty="0">
              <a:solidFill>
                <a:srgbClr val="1F1F1F"/>
              </a:solidFill>
            </a:endParaRPr>
          </a:p>
        </p:txBody>
      </p:sp>
      <p:sp>
        <p:nvSpPr>
          <p:cNvPr id="11" name="Rectangle 10"/>
          <p:cNvSpPr/>
          <p:nvPr/>
        </p:nvSpPr>
        <p:spPr>
          <a:xfrm>
            <a:off x="2266617" y="1577464"/>
            <a:ext cx="9715585" cy="48452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51435" tIns="25718" rIns="51435" bIns="25718" numCol="1" spcCol="0" rtlCol="0" fromWordArt="0" anchor="ctr" anchorCtr="0" forceAA="0" compatLnSpc="1">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600" dirty="0">
                <a:solidFill>
                  <a:srgbClr val="1F1F1F"/>
                </a:solidFill>
              </a:rPr>
              <a:t>Learn from strategies in other continents such as Europe and make Malabo Convention binding among member as a treaty on Cybercrime</a:t>
            </a:r>
            <a:endParaRPr lang="en-US" sz="1600" dirty="0">
              <a:solidFill>
                <a:srgbClr val="1F1F1F"/>
              </a:solidFill>
            </a:endParaRPr>
          </a:p>
        </p:txBody>
      </p:sp>
      <p:sp>
        <p:nvSpPr>
          <p:cNvPr id="31" name="Rectangle 30"/>
          <p:cNvSpPr/>
          <p:nvPr/>
        </p:nvSpPr>
        <p:spPr>
          <a:xfrm>
            <a:off x="2703414" y="2283990"/>
            <a:ext cx="9278788" cy="49394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51435" tIns="25718" rIns="51435" bIns="25718" numCol="1" spcCol="0" rtlCol="0" fromWordArt="0" anchor="ctr" anchorCtr="0" forceAA="0" compatLnSpc="1">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eaLnBrk="0" fontAlgn="base" hangingPunct="0">
              <a:lnSpc>
                <a:spcPct val="100000"/>
              </a:lnSpc>
              <a:spcBef>
                <a:spcPct val="0"/>
              </a:spcBef>
              <a:spcAft>
                <a:spcPct val="0"/>
              </a:spcAft>
            </a:pPr>
            <a:r>
              <a:rPr lang="en-US" sz="1600" dirty="0">
                <a:solidFill>
                  <a:srgbClr val="1F1F1F"/>
                </a:solidFill>
              </a:rPr>
              <a:t>Enhance digital equality by provide an equilibrium in terms of digital capacity and infrastructure</a:t>
            </a:r>
            <a:endParaRPr lang="en-US" altLang="en-US" sz="1600" dirty="0">
              <a:solidFill>
                <a:srgbClr val="1F1F1F"/>
              </a:solidFill>
            </a:endParaRPr>
          </a:p>
        </p:txBody>
      </p:sp>
      <p:sp>
        <p:nvSpPr>
          <p:cNvPr id="32" name="Rectangle 31"/>
          <p:cNvSpPr/>
          <p:nvPr/>
        </p:nvSpPr>
        <p:spPr>
          <a:xfrm>
            <a:off x="2627667" y="5423778"/>
            <a:ext cx="9354534" cy="49394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51435" tIns="25718" rIns="51435" bIns="25718" numCol="1" spcCol="0" rtlCol="0" fromWordArt="0" anchor="ctr" anchorCtr="0" forceAA="0" compatLnSpc="1">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600" dirty="0">
                <a:solidFill>
                  <a:srgbClr val="1F1F1F"/>
                </a:solidFill>
              </a:rPr>
              <a:t>Develop coordinated cross-border systems for payments, ensuring harmonization of data systems and place cyber security at the top of economic agendas</a:t>
            </a:r>
            <a:endParaRPr lang="en-US" sz="1600" dirty="0">
              <a:solidFill>
                <a:srgbClr val="1F1F1F"/>
              </a:solidFill>
            </a:endParaRPr>
          </a:p>
        </p:txBody>
      </p:sp>
      <p:sp>
        <p:nvSpPr>
          <p:cNvPr id="33" name="Rectangle 32"/>
          <p:cNvSpPr/>
          <p:nvPr/>
        </p:nvSpPr>
        <p:spPr>
          <a:xfrm>
            <a:off x="1994431" y="6094340"/>
            <a:ext cx="9987770" cy="47139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51435" tIns="25718" rIns="51435" bIns="25718" numCol="1" spcCol="0" rtlCol="0" fromWordArt="0" anchor="ctr" anchorCtr="0" forceAA="0" compatLnSpc="1">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600" dirty="0">
                <a:solidFill>
                  <a:srgbClr val="1F1F1F"/>
                </a:solidFill>
              </a:rPr>
              <a:t>All stakeholders should promote good cyber hygiene and resilience</a:t>
            </a:r>
            <a:endParaRPr lang="en-US" sz="1600" dirty="0">
              <a:solidFill>
                <a:srgbClr val="1F1F1F"/>
              </a:solidFill>
            </a:endParaRPr>
          </a:p>
        </p:txBody>
      </p:sp>
      <p:grpSp>
        <p:nvGrpSpPr>
          <p:cNvPr id="6" name="Group 5"/>
          <p:cNvGrpSpPr/>
          <p:nvPr/>
        </p:nvGrpSpPr>
        <p:grpSpPr>
          <a:xfrm>
            <a:off x="0" y="853976"/>
            <a:ext cx="2743200" cy="5502374"/>
            <a:chOff x="1643572" y="1214152"/>
            <a:chExt cx="2213097" cy="4330936"/>
          </a:xfrm>
        </p:grpSpPr>
        <p:sp>
          <p:nvSpPr>
            <p:cNvPr id="29" name="Oval 28"/>
            <p:cNvSpPr/>
            <p:nvPr/>
          </p:nvSpPr>
          <p:spPr>
            <a:xfrm>
              <a:off x="3362729" y="3463313"/>
              <a:ext cx="493940" cy="493940"/>
            </a:xfrm>
            <a:prstGeom prst="ellipse">
              <a:avLst/>
            </a:prstGeom>
            <a:solidFill>
              <a:schemeClr val="accent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25718" rIns="0" bIns="25718" numCol="1" spcCol="0" rtlCol="0" fromWordArt="0" anchor="ctr" anchorCtr="0" forceAA="0" compatLnSpc="1">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b="1" dirty="0">
                  <a:effectLst>
                    <a:outerShdw blurRad="38100" dist="38100" dir="2700000" algn="tl">
                      <a:srgbClr val="000000">
                        <a:alpha val="43137"/>
                      </a:srgbClr>
                    </a:outerShdw>
                  </a:effectLst>
                </a:rPr>
                <a:t>05</a:t>
              </a:r>
              <a:endParaRPr lang="en-US" b="1" dirty="0">
                <a:effectLst>
                  <a:outerShdw blurRad="38100" dist="38100" dir="2700000" algn="tl">
                    <a:srgbClr val="000000">
                      <a:alpha val="43137"/>
                    </a:srgbClr>
                  </a:outerShdw>
                </a:effectLst>
              </a:endParaRPr>
            </a:p>
          </p:txBody>
        </p:sp>
        <p:grpSp>
          <p:nvGrpSpPr>
            <p:cNvPr id="3" name="Group 2"/>
            <p:cNvGrpSpPr/>
            <p:nvPr/>
          </p:nvGrpSpPr>
          <p:grpSpPr>
            <a:xfrm>
              <a:off x="1643572" y="1214152"/>
              <a:ext cx="2192336" cy="4330936"/>
              <a:chOff x="1616167" y="1142608"/>
              <a:chExt cx="2192336" cy="4330936"/>
            </a:xfrm>
          </p:grpSpPr>
          <p:cxnSp>
            <p:nvCxnSpPr>
              <p:cNvPr id="12" name="Straight Connector 11"/>
              <p:cNvCxnSpPr/>
              <p:nvPr/>
            </p:nvCxnSpPr>
            <p:spPr>
              <a:xfrm>
                <a:off x="2496281" y="4779933"/>
                <a:ext cx="219502" cy="254984"/>
              </a:xfrm>
              <a:prstGeom prst="line">
                <a:avLst/>
              </a:prstGeom>
              <a:ln w="152400">
                <a:solidFill>
                  <a:schemeClr val="tx1"/>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3" name="Freeform 14"/>
              <p:cNvSpPr/>
              <p:nvPr/>
            </p:nvSpPr>
            <p:spPr bwMode="auto">
              <a:xfrm>
                <a:off x="1630044" y="2131702"/>
                <a:ext cx="1531457" cy="2946127"/>
              </a:xfrm>
              <a:custGeom>
                <a:avLst/>
                <a:gdLst>
                  <a:gd name="T0" fmla="*/ 0 w 3559"/>
                  <a:gd name="T1" fmla="*/ 0 h 7118"/>
                  <a:gd name="T2" fmla="*/ 3559 w 3559"/>
                  <a:gd name="T3" fmla="*/ 3559 h 7118"/>
                  <a:gd name="T4" fmla="*/ 0 w 3559"/>
                  <a:gd name="T5" fmla="*/ 7118 h 7118"/>
                  <a:gd name="T6" fmla="*/ 0 w 3559"/>
                  <a:gd name="T7" fmla="*/ 6593 h 7118"/>
                  <a:gd name="T8" fmla="*/ 3034 w 3559"/>
                  <a:gd name="T9" fmla="*/ 3559 h 7118"/>
                  <a:gd name="T10" fmla="*/ 0 w 3559"/>
                  <a:gd name="T11" fmla="*/ 525 h 7118"/>
                  <a:gd name="T12" fmla="*/ 0 w 3559"/>
                  <a:gd name="T13" fmla="*/ 0 h 7118"/>
                </a:gdLst>
                <a:ahLst/>
                <a:cxnLst>
                  <a:cxn ang="0">
                    <a:pos x="T0" y="T1"/>
                  </a:cxn>
                  <a:cxn ang="0">
                    <a:pos x="T2" y="T3"/>
                  </a:cxn>
                  <a:cxn ang="0">
                    <a:pos x="T4" y="T5"/>
                  </a:cxn>
                  <a:cxn ang="0">
                    <a:pos x="T6" y="T7"/>
                  </a:cxn>
                  <a:cxn ang="0">
                    <a:pos x="T8" y="T9"/>
                  </a:cxn>
                  <a:cxn ang="0">
                    <a:pos x="T10" y="T11"/>
                  </a:cxn>
                  <a:cxn ang="0">
                    <a:pos x="T12" y="T13"/>
                  </a:cxn>
                </a:cxnLst>
                <a:rect l="0" t="0" r="r" b="b"/>
                <a:pathLst>
                  <a:path w="3559" h="7118">
                    <a:moveTo>
                      <a:pt x="0" y="0"/>
                    </a:moveTo>
                    <a:cubicBezTo>
                      <a:pt x="1966" y="0"/>
                      <a:pt x="3559" y="1594"/>
                      <a:pt x="3559" y="3559"/>
                    </a:cubicBezTo>
                    <a:cubicBezTo>
                      <a:pt x="3559" y="5525"/>
                      <a:pt x="1966" y="7118"/>
                      <a:pt x="0" y="7118"/>
                    </a:cubicBezTo>
                    <a:lnTo>
                      <a:pt x="0" y="6593"/>
                    </a:lnTo>
                    <a:cubicBezTo>
                      <a:pt x="1676" y="6593"/>
                      <a:pt x="3034" y="5235"/>
                      <a:pt x="3034" y="3559"/>
                    </a:cubicBezTo>
                    <a:cubicBezTo>
                      <a:pt x="3034" y="1884"/>
                      <a:pt x="1676" y="525"/>
                      <a:pt x="0" y="525"/>
                    </a:cubicBezTo>
                    <a:lnTo>
                      <a:pt x="0" y="0"/>
                    </a:lnTo>
                    <a:close/>
                  </a:path>
                </a:pathLst>
              </a:custGeom>
              <a:solidFill>
                <a:srgbClr val="00B0F0"/>
              </a:solidFill>
              <a:ln w="0">
                <a:solidFill>
                  <a:schemeClr val="accent3"/>
                </a:solidFill>
                <a:prstDash val="solid"/>
                <a:round/>
              </a:ln>
              <a:effectLst>
                <a:outerShdw blurRad="50800" dist="38100" dir="2700000" algn="tl" rotWithShape="0">
                  <a:prstClr val="black">
                    <a:alpha val="40000"/>
                  </a:prstClr>
                </a:outerShdw>
              </a:effectLst>
            </p:spPr>
            <p:txBody>
              <a:bodyPr vert="horz" wrap="square" lIns="51435" tIns="25718" rIns="51435" bIns="25718"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cxnSp>
            <p:nvCxnSpPr>
              <p:cNvPr id="14" name="Straight Connector 13"/>
              <p:cNvCxnSpPr/>
              <p:nvPr/>
            </p:nvCxnSpPr>
            <p:spPr>
              <a:xfrm>
                <a:off x="2638837" y="4469515"/>
                <a:ext cx="586352" cy="293090"/>
              </a:xfrm>
              <a:prstGeom prst="line">
                <a:avLst/>
              </a:prstGeom>
              <a:ln w="152400">
                <a:solidFill>
                  <a:srgbClr val="0070C0"/>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5" name="Freeform 14"/>
              <p:cNvSpPr/>
              <p:nvPr/>
            </p:nvSpPr>
            <p:spPr bwMode="auto">
              <a:xfrm>
                <a:off x="1619981" y="2347478"/>
                <a:ext cx="1299270" cy="2598539"/>
              </a:xfrm>
              <a:custGeom>
                <a:avLst/>
                <a:gdLst>
                  <a:gd name="T0" fmla="*/ 0 w 3559"/>
                  <a:gd name="T1" fmla="*/ 0 h 7118"/>
                  <a:gd name="T2" fmla="*/ 3559 w 3559"/>
                  <a:gd name="T3" fmla="*/ 3559 h 7118"/>
                  <a:gd name="T4" fmla="*/ 0 w 3559"/>
                  <a:gd name="T5" fmla="*/ 7118 h 7118"/>
                  <a:gd name="T6" fmla="*/ 0 w 3559"/>
                  <a:gd name="T7" fmla="*/ 6593 h 7118"/>
                  <a:gd name="T8" fmla="*/ 3034 w 3559"/>
                  <a:gd name="T9" fmla="*/ 3559 h 7118"/>
                  <a:gd name="T10" fmla="*/ 0 w 3559"/>
                  <a:gd name="T11" fmla="*/ 525 h 7118"/>
                  <a:gd name="T12" fmla="*/ 0 w 3559"/>
                  <a:gd name="T13" fmla="*/ 0 h 7118"/>
                </a:gdLst>
                <a:ahLst/>
                <a:cxnLst>
                  <a:cxn ang="0">
                    <a:pos x="T0" y="T1"/>
                  </a:cxn>
                  <a:cxn ang="0">
                    <a:pos x="T2" y="T3"/>
                  </a:cxn>
                  <a:cxn ang="0">
                    <a:pos x="T4" y="T5"/>
                  </a:cxn>
                  <a:cxn ang="0">
                    <a:pos x="T6" y="T7"/>
                  </a:cxn>
                  <a:cxn ang="0">
                    <a:pos x="T8" y="T9"/>
                  </a:cxn>
                  <a:cxn ang="0">
                    <a:pos x="T10" y="T11"/>
                  </a:cxn>
                  <a:cxn ang="0">
                    <a:pos x="T12" y="T13"/>
                  </a:cxn>
                </a:cxnLst>
                <a:rect l="0" t="0" r="r" b="b"/>
                <a:pathLst>
                  <a:path w="3559" h="7118">
                    <a:moveTo>
                      <a:pt x="0" y="0"/>
                    </a:moveTo>
                    <a:cubicBezTo>
                      <a:pt x="1966" y="0"/>
                      <a:pt x="3559" y="1594"/>
                      <a:pt x="3559" y="3559"/>
                    </a:cubicBezTo>
                    <a:cubicBezTo>
                      <a:pt x="3559" y="5525"/>
                      <a:pt x="1966" y="7118"/>
                      <a:pt x="0" y="7118"/>
                    </a:cubicBezTo>
                    <a:lnTo>
                      <a:pt x="0" y="6593"/>
                    </a:lnTo>
                    <a:cubicBezTo>
                      <a:pt x="1676" y="6593"/>
                      <a:pt x="3034" y="5235"/>
                      <a:pt x="3034" y="3559"/>
                    </a:cubicBezTo>
                    <a:cubicBezTo>
                      <a:pt x="3034" y="1884"/>
                      <a:pt x="1676" y="525"/>
                      <a:pt x="0" y="525"/>
                    </a:cubicBezTo>
                    <a:lnTo>
                      <a:pt x="0" y="0"/>
                    </a:lnTo>
                    <a:close/>
                  </a:path>
                </a:pathLst>
              </a:custGeom>
              <a:solidFill>
                <a:srgbClr val="002F5F"/>
              </a:solidFill>
              <a:ln w="0">
                <a:solidFill>
                  <a:schemeClr val="accent3"/>
                </a:solidFill>
                <a:prstDash val="solid"/>
                <a:round/>
              </a:ln>
              <a:effectLst>
                <a:outerShdw blurRad="50800" dist="38100" dir="2700000" algn="tl" rotWithShape="0">
                  <a:prstClr val="black">
                    <a:alpha val="40000"/>
                  </a:prstClr>
                </a:outerShdw>
              </a:effectLst>
            </p:spPr>
            <p:txBody>
              <a:bodyPr vert="horz" wrap="square" lIns="51435" tIns="25718" rIns="51435" bIns="25718"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cxnSp>
            <p:nvCxnSpPr>
              <p:cNvPr id="16" name="Straight Connector 15"/>
              <p:cNvCxnSpPr/>
              <p:nvPr/>
            </p:nvCxnSpPr>
            <p:spPr>
              <a:xfrm>
                <a:off x="2588364" y="4024861"/>
                <a:ext cx="816440" cy="197750"/>
              </a:xfrm>
              <a:prstGeom prst="line">
                <a:avLst/>
              </a:prstGeom>
              <a:ln w="152400">
                <a:solidFill>
                  <a:srgbClr val="00B0F0"/>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7" name="Freeform 11"/>
              <p:cNvSpPr/>
              <p:nvPr/>
            </p:nvSpPr>
            <p:spPr bwMode="auto">
              <a:xfrm>
                <a:off x="1619983" y="2538572"/>
                <a:ext cx="1107281" cy="2216348"/>
              </a:xfrm>
              <a:custGeom>
                <a:avLst/>
                <a:gdLst>
                  <a:gd name="T0" fmla="*/ 0 w 3034"/>
                  <a:gd name="T1" fmla="*/ 0 h 6068"/>
                  <a:gd name="T2" fmla="*/ 3034 w 3034"/>
                  <a:gd name="T3" fmla="*/ 3034 h 6068"/>
                  <a:gd name="T4" fmla="*/ 0 w 3034"/>
                  <a:gd name="T5" fmla="*/ 6068 h 6068"/>
                  <a:gd name="T6" fmla="*/ 0 w 3034"/>
                  <a:gd name="T7" fmla="*/ 5543 h 6068"/>
                  <a:gd name="T8" fmla="*/ 2510 w 3034"/>
                  <a:gd name="T9" fmla="*/ 3034 h 6068"/>
                  <a:gd name="T10" fmla="*/ 0 w 3034"/>
                  <a:gd name="T11" fmla="*/ 525 h 6068"/>
                  <a:gd name="T12" fmla="*/ 0 w 3034"/>
                  <a:gd name="T13" fmla="*/ 0 h 6068"/>
                </a:gdLst>
                <a:ahLst/>
                <a:cxnLst>
                  <a:cxn ang="0">
                    <a:pos x="T0" y="T1"/>
                  </a:cxn>
                  <a:cxn ang="0">
                    <a:pos x="T2" y="T3"/>
                  </a:cxn>
                  <a:cxn ang="0">
                    <a:pos x="T4" y="T5"/>
                  </a:cxn>
                  <a:cxn ang="0">
                    <a:pos x="T6" y="T7"/>
                  </a:cxn>
                  <a:cxn ang="0">
                    <a:pos x="T8" y="T9"/>
                  </a:cxn>
                  <a:cxn ang="0">
                    <a:pos x="T10" y="T11"/>
                  </a:cxn>
                  <a:cxn ang="0">
                    <a:pos x="T12" y="T13"/>
                  </a:cxn>
                </a:cxnLst>
                <a:rect l="0" t="0" r="r" b="b"/>
                <a:pathLst>
                  <a:path w="3034" h="6068">
                    <a:moveTo>
                      <a:pt x="0" y="0"/>
                    </a:moveTo>
                    <a:cubicBezTo>
                      <a:pt x="1676" y="0"/>
                      <a:pt x="3034" y="1359"/>
                      <a:pt x="3034" y="3034"/>
                    </a:cubicBezTo>
                    <a:cubicBezTo>
                      <a:pt x="3034" y="4710"/>
                      <a:pt x="1676" y="6068"/>
                      <a:pt x="0" y="6068"/>
                    </a:cubicBezTo>
                    <a:lnTo>
                      <a:pt x="0" y="5543"/>
                    </a:lnTo>
                    <a:cubicBezTo>
                      <a:pt x="1386" y="5543"/>
                      <a:pt x="2510" y="4420"/>
                      <a:pt x="2510" y="3034"/>
                    </a:cubicBezTo>
                    <a:cubicBezTo>
                      <a:pt x="2510" y="1649"/>
                      <a:pt x="1386" y="525"/>
                      <a:pt x="0" y="525"/>
                    </a:cubicBezTo>
                    <a:lnTo>
                      <a:pt x="0" y="0"/>
                    </a:lnTo>
                    <a:close/>
                  </a:path>
                </a:pathLst>
              </a:custGeom>
              <a:solidFill>
                <a:srgbClr val="747678"/>
              </a:solidFill>
              <a:ln w="0">
                <a:solidFill>
                  <a:schemeClr val="accent4"/>
                </a:solidFill>
                <a:prstDash val="solid"/>
                <a:round/>
              </a:ln>
              <a:effectLst>
                <a:outerShdw blurRad="50800" dist="38100" dir="2700000" algn="tl" rotWithShape="0">
                  <a:prstClr val="black">
                    <a:alpha val="40000"/>
                  </a:prstClr>
                </a:outerShdw>
              </a:effectLst>
            </p:spPr>
            <p:txBody>
              <a:bodyPr vert="horz" wrap="square" lIns="51435" tIns="25718" rIns="51435" bIns="25718"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cxnSp>
            <p:nvCxnSpPr>
              <p:cNvPr id="18" name="Straight Connector 17"/>
              <p:cNvCxnSpPr>
                <a:endCxn id="29" idx="2"/>
              </p:cNvCxnSpPr>
              <p:nvPr/>
            </p:nvCxnSpPr>
            <p:spPr>
              <a:xfrm flipV="1">
                <a:off x="2354638" y="3710285"/>
                <a:ext cx="1008092" cy="280559"/>
              </a:xfrm>
              <a:prstGeom prst="line">
                <a:avLst/>
              </a:prstGeom>
              <a:ln w="152400">
                <a:solidFill>
                  <a:schemeClr val="accent4"/>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9" name="Freeform 8"/>
              <p:cNvSpPr/>
              <p:nvPr/>
            </p:nvSpPr>
            <p:spPr bwMode="auto">
              <a:xfrm>
                <a:off x="1619982" y="2730560"/>
                <a:ext cx="916186" cy="1832372"/>
              </a:xfrm>
              <a:custGeom>
                <a:avLst/>
                <a:gdLst>
                  <a:gd name="T0" fmla="*/ 0 w 2510"/>
                  <a:gd name="T1" fmla="*/ 0 h 5018"/>
                  <a:gd name="T2" fmla="*/ 2510 w 2510"/>
                  <a:gd name="T3" fmla="*/ 2509 h 5018"/>
                  <a:gd name="T4" fmla="*/ 0 w 2510"/>
                  <a:gd name="T5" fmla="*/ 5018 h 5018"/>
                  <a:gd name="T6" fmla="*/ 0 w 2510"/>
                  <a:gd name="T7" fmla="*/ 4493 h 5018"/>
                  <a:gd name="T8" fmla="*/ 1985 w 2510"/>
                  <a:gd name="T9" fmla="*/ 2509 h 5018"/>
                  <a:gd name="T10" fmla="*/ 0 w 2510"/>
                  <a:gd name="T11" fmla="*/ 525 h 5018"/>
                  <a:gd name="T12" fmla="*/ 0 w 2510"/>
                  <a:gd name="T13" fmla="*/ 0 h 5018"/>
                </a:gdLst>
                <a:ahLst/>
                <a:cxnLst>
                  <a:cxn ang="0">
                    <a:pos x="T0" y="T1"/>
                  </a:cxn>
                  <a:cxn ang="0">
                    <a:pos x="T2" y="T3"/>
                  </a:cxn>
                  <a:cxn ang="0">
                    <a:pos x="T4" y="T5"/>
                  </a:cxn>
                  <a:cxn ang="0">
                    <a:pos x="T6" y="T7"/>
                  </a:cxn>
                  <a:cxn ang="0">
                    <a:pos x="T8" y="T9"/>
                  </a:cxn>
                  <a:cxn ang="0">
                    <a:pos x="T10" y="T11"/>
                  </a:cxn>
                  <a:cxn ang="0">
                    <a:pos x="T12" y="T13"/>
                  </a:cxn>
                </a:cxnLst>
                <a:rect l="0" t="0" r="r" b="b"/>
                <a:pathLst>
                  <a:path w="2510" h="5018">
                    <a:moveTo>
                      <a:pt x="0" y="0"/>
                    </a:moveTo>
                    <a:cubicBezTo>
                      <a:pt x="1386" y="0"/>
                      <a:pt x="2510" y="1124"/>
                      <a:pt x="2510" y="2509"/>
                    </a:cubicBezTo>
                    <a:cubicBezTo>
                      <a:pt x="2510" y="3895"/>
                      <a:pt x="1386" y="5018"/>
                      <a:pt x="0" y="5018"/>
                    </a:cubicBezTo>
                    <a:lnTo>
                      <a:pt x="0" y="4493"/>
                    </a:lnTo>
                    <a:cubicBezTo>
                      <a:pt x="1096" y="4493"/>
                      <a:pt x="1985" y="3605"/>
                      <a:pt x="1985" y="2509"/>
                    </a:cubicBezTo>
                    <a:cubicBezTo>
                      <a:pt x="1985" y="1413"/>
                      <a:pt x="1096" y="525"/>
                      <a:pt x="0" y="525"/>
                    </a:cubicBezTo>
                    <a:lnTo>
                      <a:pt x="0" y="0"/>
                    </a:lnTo>
                    <a:close/>
                  </a:path>
                </a:pathLst>
              </a:custGeom>
              <a:solidFill>
                <a:srgbClr val="EAAB00"/>
              </a:solidFill>
              <a:ln w="0">
                <a:solidFill>
                  <a:schemeClr val="accent1"/>
                </a:solidFill>
                <a:prstDash val="solid"/>
                <a:round/>
              </a:ln>
              <a:effectLst>
                <a:outerShdw blurRad="50800" dist="38100" dir="2700000" algn="tl" rotWithShape="0">
                  <a:prstClr val="black">
                    <a:alpha val="40000"/>
                  </a:prstClr>
                </a:outerShdw>
              </a:effectLst>
            </p:spPr>
            <p:txBody>
              <a:bodyPr vert="horz" wrap="square" lIns="51435" tIns="25718" rIns="51435" bIns="25718"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cxnSp>
            <p:nvCxnSpPr>
              <p:cNvPr id="20" name="Straight Connector 19"/>
              <p:cNvCxnSpPr/>
              <p:nvPr/>
            </p:nvCxnSpPr>
            <p:spPr>
              <a:xfrm flipV="1">
                <a:off x="2262863" y="3059597"/>
                <a:ext cx="1141943" cy="693312"/>
              </a:xfrm>
              <a:prstGeom prst="line">
                <a:avLst/>
              </a:prstGeom>
              <a:ln w="152400">
                <a:solidFill>
                  <a:srgbClr val="747678"/>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1" name="Freeform 5"/>
              <p:cNvSpPr/>
              <p:nvPr/>
            </p:nvSpPr>
            <p:spPr bwMode="auto">
              <a:xfrm>
                <a:off x="1619982" y="2922547"/>
                <a:ext cx="724198" cy="1448396"/>
              </a:xfrm>
              <a:custGeom>
                <a:avLst/>
                <a:gdLst>
                  <a:gd name="T0" fmla="*/ 0 w 1985"/>
                  <a:gd name="T1" fmla="*/ 0 h 3968"/>
                  <a:gd name="T2" fmla="*/ 1985 w 1985"/>
                  <a:gd name="T3" fmla="*/ 1984 h 3968"/>
                  <a:gd name="T4" fmla="*/ 0 w 1985"/>
                  <a:gd name="T5" fmla="*/ 3968 h 3968"/>
                  <a:gd name="T6" fmla="*/ 0 w 1985"/>
                  <a:gd name="T7" fmla="*/ 3443 h 3968"/>
                  <a:gd name="T8" fmla="*/ 1460 w 1985"/>
                  <a:gd name="T9" fmla="*/ 1984 h 3968"/>
                  <a:gd name="T10" fmla="*/ 0 w 1985"/>
                  <a:gd name="T11" fmla="*/ 525 h 3968"/>
                  <a:gd name="T12" fmla="*/ 0 w 1985"/>
                  <a:gd name="T13" fmla="*/ 0 h 3968"/>
                </a:gdLst>
                <a:ahLst/>
                <a:cxnLst>
                  <a:cxn ang="0">
                    <a:pos x="T0" y="T1"/>
                  </a:cxn>
                  <a:cxn ang="0">
                    <a:pos x="T2" y="T3"/>
                  </a:cxn>
                  <a:cxn ang="0">
                    <a:pos x="T4" y="T5"/>
                  </a:cxn>
                  <a:cxn ang="0">
                    <a:pos x="T6" y="T7"/>
                  </a:cxn>
                  <a:cxn ang="0">
                    <a:pos x="T8" y="T9"/>
                  </a:cxn>
                  <a:cxn ang="0">
                    <a:pos x="T10" y="T11"/>
                  </a:cxn>
                  <a:cxn ang="0">
                    <a:pos x="T12" y="T13"/>
                  </a:cxn>
                </a:cxnLst>
                <a:rect l="0" t="0" r="r" b="b"/>
                <a:pathLst>
                  <a:path w="1985" h="3968">
                    <a:moveTo>
                      <a:pt x="0" y="0"/>
                    </a:moveTo>
                    <a:cubicBezTo>
                      <a:pt x="1096" y="0"/>
                      <a:pt x="1985" y="888"/>
                      <a:pt x="1985" y="1984"/>
                    </a:cubicBezTo>
                    <a:cubicBezTo>
                      <a:pt x="1985" y="3080"/>
                      <a:pt x="1096" y="3968"/>
                      <a:pt x="0" y="3968"/>
                    </a:cubicBezTo>
                    <a:lnTo>
                      <a:pt x="0" y="3443"/>
                    </a:lnTo>
                    <a:cubicBezTo>
                      <a:pt x="806" y="3443"/>
                      <a:pt x="1460" y="2790"/>
                      <a:pt x="1460" y="1984"/>
                    </a:cubicBezTo>
                    <a:cubicBezTo>
                      <a:pt x="1460" y="1178"/>
                      <a:pt x="806" y="525"/>
                      <a:pt x="0" y="525"/>
                    </a:cubicBezTo>
                    <a:lnTo>
                      <a:pt x="0" y="0"/>
                    </a:lnTo>
                    <a:close/>
                  </a:path>
                </a:pathLst>
              </a:custGeom>
              <a:solidFill>
                <a:schemeClr val="tx1">
                  <a:lumMod val="95000"/>
                  <a:lumOff val="5000"/>
                </a:schemeClr>
              </a:solidFill>
              <a:ln w="0">
                <a:noFill/>
                <a:prstDash val="solid"/>
                <a:round/>
              </a:ln>
              <a:effectLst>
                <a:outerShdw blurRad="50800" dist="38100" dir="2700000" algn="tl" rotWithShape="0">
                  <a:prstClr val="black">
                    <a:alpha val="40000"/>
                  </a:prstClr>
                </a:outerShdw>
              </a:effectLst>
            </p:spPr>
            <p:txBody>
              <a:bodyPr vert="horz" wrap="square" lIns="51435" tIns="25718" rIns="51435" bIns="25718"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cxnSp>
            <p:nvCxnSpPr>
              <p:cNvPr id="22" name="Straight Connector 21"/>
              <p:cNvCxnSpPr/>
              <p:nvPr/>
            </p:nvCxnSpPr>
            <p:spPr>
              <a:xfrm flipV="1">
                <a:off x="2078074" y="2496443"/>
                <a:ext cx="1216646" cy="1058747"/>
              </a:xfrm>
              <a:prstGeom prst="line">
                <a:avLst/>
              </a:prstGeom>
              <a:ln w="152400">
                <a:solidFill>
                  <a:srgbClr val="BCBDBC"/>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3" name="Freeform 5"/>
              <p:cNvSpPr/>
              <p:nvPr/>
            </p:nvSpPr>
            <p:spPr bwMode="auto">
              <a:xfrm>
                <a:off x="1616167" y="3084832"/>
                <a:ext cx="548456" cy="1121460"/>
              </a:xfrm>
              <a:custGeom>
                <a:avLst/>
                <a:gdLst>
                  <a:gd name="T0" fmla="*/ 0 w 1985"/>
                  <a:gd name="T1" fmla="*/ 0 h 3968"/>
                  <a:gd name="T2" fmla="*/ 1985 w 1985"/>
                  <a:gd name="T3" fmla="*/ 1984 h 3968"/>
                  <a:gd name="T4" fmla="*/ 0 w 1985"/>
                  <a:gd name="T5" fmla="*/ 3968 h 3968"/>
                  <a:gd name="T6" fmla="*/ 0 w 1985"/>
                  <a:gd name="T7" fmla="*/ 3443 h 3968"/>
                  <a:gd name="T8" fmla="*/ 1460 w 1985"/>
                  <a:gd name="T9" fmla="*/ 1984 h 3968"/>
                  <a:gd name="T10" fmla="*/ 0 w 1985"/>
                  <a:gd name="T11" fmla="*/ 525 h 3968"/>
                  <a:gd name="T12" fmla="*/ 0 w 1985"/>
                  <a:gd name="T13" fmla="*/ 0 h 3968"/>
                </a:gdLst>
                <a:ahLst/>
                <a:cxnLst>
                  <a:cxn ang="0">
                    <a:pos x="T0" y="T1"/>
                  </a:cxn>
                  <a:cxn ang="0">
                    <a:pos x="T2" y="T3"/>
                  </a:cxn>
                  <a:cxn ang="0">
                    <a:pos x="T4" y="T5"/>
                  </a:cxn>
                  <a:cxn ang="0">
                    <a:pos x="T6" y="T7"/>
                  </a:cxn>
                  <a:cxn ang="0">
                    <a:pos x="T8" y="T9"/>
                  </a:cxn>
                  <a:cxn ang="0">
                    <a:pos x="T10" y="T11"/>
                  </a:cxn>
                  <a:cxn ang="0">
                    <a:pos x="T12" y="T13"/>
                  </a:cxn>
                </a:cxnLst>
                <a:rect l="0" t="0" r="r" b="b"/>
                <a:pathLst>
                  <a:path w="1985" h="3968">
                    <a:moveTo>
                      <a:pt x="0" y="0"/>
                    </a:moveTo>
                    <a:cubicBezTo>
                      <a:pt x="1096" y="0"/>
                      <a:pt x="1985" y="888"/>
                      <a:pt x="1985" y="1984"/>
                    </a:cubicBezTo>
                    <a:cubicBezTo>
                      <a:pt x="1985" y="3080"/>
                      <a:pt x="1096" y="3968"/>
                      <a:pt x="0" y="3968"/>
                    </a:cubicBezTo>
                    <a:lnTo>
                      <a:pt x="0" y="3443"/>
                    </a:lnTo>
                    <a:cubicBezTo>
                      <a:pt x="806" y="3443"/>
                      <a:pt x="1460" y="2790"/>
                      <a:pt x="1460" y="1984"/>
                    </a:cubicBezTo>
                    <a:cubicBezTo>
                      <a:pt x="1460" y="1178"/>
                      <a:pt x="806" y="525"/>
                      <a:pt x="0" y="525"/>
                    </a:cubicBezTo>
                    <a:lnTo>
                      <a:pt x="0" y="0"/>
                    </a:lnTo>
                    <a:close/>
                  </a:path>
                </a:pathLst>
              </a:custGeom>
              <a:solidFill>
                <a:schemeClr val="accent1">
                  <a:lumMod val="75000"/>
                </a:schemeClr>
              </a:solidFill>
              <a:ln w="0">
                <a:noFill/>
                <a:prstDash val="solid"/>
                <a:round/>
              </a:ln>
              <a:effectLst>
                <a:outerShdw blurRad="50800" dist="38100" dir="2700000" algn="tl" rotWithShape="0">
                  <a:prstClr val="black">
                    <a:alpha val="40000"/>
                  </a:prstClr>
                </a:outerShdw>
              </a:effectLst>
            </p:spPr>
            <p:txBody>
              <a:bodyPr vert="horz" wrap="square" lIns="51435" tIns="25718" rIns="51435" bIns="25718"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cxnSp>
            <p:nvCxnSpPr>
              <p:cNvPr id="24" name="Straight Connector 23"/>
              <p:cNvCxnSpPr/>
              <p:nvPr/>
            </p:nvCxnSpPr>
            <p:spPr>
              <a:xfrm flipV="1">
                <a:off x="1889727" y="2009436"/>
                <a:ext cx="1192579" cy="1410599"/>
              </a:xfrm>
              <a:prstGeom prst="line">
                <a:avLst/>
              </a:prstGeom>
              <a:ln w="152400">
                <a:solidFill>
                  <a:srgbClr val="002F5F"/>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5" name="Freeform 5"/>
              <p:cNvSpPr/>
              <p:nvPr/>
            </p:nvSpPr>
            <p:spPr bwMode="auto">
              <a:xfrm>
                <a:off x="1639166" y="3243427"/>
                <a:ext cx="393990" cy="815376"/>
              </a:xfrm>
              <a:custGeom>
                <a:avLst/>
                <a:gdLst>
                  <a:gd name="T0" fmla="*/ 0 w 1985"/>
                  <a:gd name="T1" fmla="*/ 0 h 3968"/>
                  <a:gd name="T2" fmla="*/ 1985 w 1985"/>
                  <a:gd name="T3" fmla="*/ 1984 h 3968"/>
                  <a:gd name="T4" fmla="*/ 0 w 1985"/>
                  <a:gd name="T5" fmla="*/ 3968 h 3968"/>
                  <a:gd name="T6" fmla="*/ 0 w 1985"/>
                  <a:gd name="T7" fmla="*/ 3443 h 3968"/>
                  <a:gd name="T8" fmla="*/ 1460 w 1985"/>
                  <a:gd name="T9" fmla="*/ 1984 h 3968"/>
                  <a:gd name="T10" fmla="*/ 0 w 1985"/>
                  <a:gd name="T11" fmla="*/ 525 h 3968"/>
                  <a:gd name="T12" fmla="*/ 0 w 1985"/>
                  <a:gd name="T13" fmla="*/ 0 h 3968"/>
                </a:gdLst>
                <a:ahLst/>
                <a:cxnLst>
                  <a:cxn ang="0">
                    <a:pos x="T0" y="T1"/>
                  </a:cxn>
                  <a:cxn ang="0">
                    <a:pos x="T2" y="T3"/>
                  </a:cxn>
                  <a:cxn ang="0">
                    <a:pos x="T4" y="T5"/>
                  </a:cxn>
                  <a:cxn ang="0">
                    <a:pos x="T6" y="T7"/>
                  </a:cxn>
                  <a:cxn ang="0">
                    <a:pos x="T8" y="T9"/>
                  </a:cxn>
                  <a:cxn ang="0">
                    <a:pos x="T10" y="T11"/>
                  </a:cxn>
                  <a:cxn ang="0">
                    <a:pos x="T12" y="T13"/>
                  </a:cxn>
                </a:cxnLst>
                <a:rect l="0" t="0" r="r" b="b"/>
                <a:pathLst>
                  <a:path w="1985" h="3968">
                    <a:moveTo>
                      <a:pt x="0" y="0"/>
                    </a:moveTo>
                    <a:cubicBezTo>
                      <a:pt x="1096" y="0"/>
                      <a:pt x="1985" y="888"/>
                      <a:pt x="1985" y="1984"/>
                    </a:cubicBezTo>
                    <a:cubicBezTo>
                      <a:pt x="1985" y="3080"/>
                      <a:pt x="1096" y="3968"/>
                      <a:pt x="0" y="3968"/>
                    </a:cubicBezTo>
                    <a:lnTo>
                      <a:pt x="0" y="3443"/>
                    </a:lnTo>
                    <a:cubicBezTo>
                      <a:pt x="806" y="3443"/>
                      <a:pt x="1460" y="2790"/>
                      <a:pt x="1460" y="1984"/>
                    </a:cubicBezTo>
                    <a:cubicBezTo>
                      <a:pt x="1460" y="1178"/>
                      <a:pt x="806" y="525"/>
                      <a:pt x="0" y="525"/>
                    </a:cubicBezTo>
                    <a:lnTo>
                      <a:pt x="0" y="0"/>
                    </a:lnTo>
                    <a:close/>
                  </a:path>
                </a:pathLst>
              </a:custGeom>
              <a:solidFill>
                <a:schemeClr val="tx2">
                  <a:lumMod val="40000"/>
                  <a:lumOff val="60000"/>
                </a:schemeClr>
              </a:solidFill>
              <a:ln w="0">
                <a:noFill/>
                <a:prstDash val="solid"/>
                <a:round/>
              </a:ln>
              <a:effectLst>
                <a:outerShdw blurRad="50800" dist="38100" dir="2700000" algn="tl" rotWithShape="0">
                  <a:prstClr val="black">
                    <a:alpha val="40000"/>
                  </a:prstClr>
                </a:outerShdw>
              </a:effectLst>
            </p:spPr>
            <p:txBody>
              <a:bodyPr vert="horz" wrap="square" lIns="51435" tIns="25718" rIns="51435" bIns="25718"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26" name="Oval 25"/>
              <p:cNvSpPr/>
              <p:nvPr/>
            </p:nvSpPr>
            <p:spPr>
              <a:xfrm>
                <a:off x="2857434" y="1745048"/>
                <a:ext cx="493940" cy="471445"/>
              </a:xfrm>
              <a:prstGeom prst="ellipse">
                <a:avLst/>
              </a:prstGeom>
              <a:solidFill>
                <a:srgbClr val="002F5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25718" rIns="0" bIns="25718" numCol="1" spcCol="0" rtlCol="0" fromWordArt="0" anchor="ctr" anchorCtr="0" forceAA="0" compatLnSpc="1">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b="1" dirty="0">
                    <a:effectLst>
                      <a:outerShdw blurRad="38100" dist="38100" dir="2700000" algn="tl">
                        <a:srgbClr val="000000">
                          <a:alpha val="43137"/>
                        </a:srgbClr>
                      </a:outerShdw>
                    </a:effectLst>
                  </a:rPr>
                  <a:t>02</a:t>
                </a:r>
                <a:endParaRPr lang="en-US" b="1" dirty="0">
                  <a:effectLst>
                    <a:outerShdw blurRad="38100" dist="38100" dir="2700000" algn="tl">
                      <a:srgbClr val="000000">
                        <a:alpha val="43137"/>
                      </a:srgbClr>
                    </a:outerShdw>
                  </a:effectLst>
                </a:endParaRPr>
              </a:p>
            </p:txBody>
          </p:sp>
          <p:sp>
            <p:nvSpPr>
              <p:cNvPr id="27" name="Oval 26"/>
              <p:cNvSpPr/>
              <p:nvPr/>
            </p:nvSpPr>
            <p:spPr>
              <a:xfrm>
                <a:off x="3172825" y="2240599"/>
                <a:ext cx="493940" cy="409800"/>
              </a:xfrm>
              <a:prstGeom prst="ellipse">
                <a:avLst/>
              </a:prstGeom>
              <a:solidFill>
                <a:srgbClr val="BCBDBC"/>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25718" rIns="0" bIns="25718" numCol="1" spcCol="0" rtlCol="0" fromWordArt="0" anchor="ctr" anchorCtr="0" forceAA="0" compatLnSpc="1">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b="1" dirty="0">
                    <a:effectLst>
                      <a:outerShdw blurRad="38100" dist="38100" dir="2700000" algn="tl">
                        <a:srgbClr val="000000">
                          <a:alpha val="43137"/>
                        </a:srgbClr>
                      </a:outerShdw>
                    </a:effectLst>
                  </a:rPr>
                  <a:t>03</a:t>
                </a:r>
                <a:endParaRPr lang="en-US" b="1" dirty="0">
                  <a:effectLst>
                    <a:outerShdw blurRad="38100" dist="38100" dir="2700000" algn="tl">
                      <a:srgbClr val="000000">
                        <a:alpha val="43137"/>
                      </a:srgbClr>
                    </a:outerShdw>
                  </a:effectLst>
                </a:endParaRPr>
              </a:p>
            </p:txBody>
          </p:sp>
          <p:sp>
            <p:nvSpPr>
              <p:cNvPr id="28" name="Oval 27"/>
              <p:cNvSpPr/>
              <p:nvPr/>
            </p:nvSpPr>
            <p:spPr>
              <a:xfrm>
                <a:off x="3314563" y="2806347"/>
                <a:ext cx="493940" cy="493940"/>
              </a:xfrm>
              <a:prstGeom prst="ellipse">
                <a:avLst/>
              </a:prstGeom>
              <a:solidFill>
                <a:srgbClr val="747678"/>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25718" rIns="0" bIns="25718" numCol="1" spcCol="0" rtlCol="0" fromWordArt="0" anchor="ctr" anchorCtr="0" forceAA="0" compatLnSpc="1">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b="1" dirty="0">
                    <a:effectLst>
                      <a:outerShdw blurRad="38100" dist="38100" dir="2700000" algn="tl">
                        <a:srgbClr val="000000">
                          <a:alpha val="43137"/>
                        </a:srgbClr>
                      </a:outerShdw>
                    </a:effectLst>
                  </a:rPr>
                  <a:t>04</a:t>
                </a:r>
                <a:endParaRPr lang="en-US" b="1" dirty="0">
                  <a:effectLst>
                    <a:outerShdw blurRad="38100" dist="38100" dir="2700000" algn="tl">
                      <a:srgbClr val="000000">
                        <a:alpha val="43137"/>
                      </a:srgbClr>
                    </a:outerShdw>
                  </a:effectLst>
                </a:endParaRPr>
              </a:p>
            </p:txBody>
          </p:sp>
          <p:sp>
            <p:nvSpPr>
              <p:cNvPr id="30" name="Oval 29"/>
              <p:cNvSpPr/>
              <p:nvPr/>
            </p:nvSpPr>
            <p:spPr>
              <a:xfrm>
                <a:off x="3303226" y="3999812"/>
                <a:ext cx="493940" cy="493940"/>
              </a:xfrm>
              <a:prstGeom prst="ellipse">
                <a:avLst/>
              </a:prstGeom>
              <a:solidFill>
                <a:srgbClr val="00B0F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25718" rIns="0" bIns="25718" numCol="1" spcCol="0" rtlCol="0" fromWordArt="0" anchor="ctr" anchorCtr="0" forceAA="0" compatLnSpc="1">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b="1" dirty="0">
                    <a:effectLst>
                      <a:outerShdw blurRad="38100" dist="38100" dir="2700000" algn="tl">
                        <a:srgbClr val="000000">
                          <a:alpha val="43137"/>
                        </a:srgbClr>
                      </a:outerShdw>
                    </a:effectLst>
                  </a:rPr>
                  <a:t>06</a:t>
                </a:r>
                <a:endParaRPr lang="en-US" b="1" dirty="0">
                  <a:effectLst>
                    <a:outerShdw blurRad="38100" dist="38100" dir="2700000" algn="tl">
                      <a:srgbClr val="000000">
                        <a:alpha val="43137"/>
                      </a:srgbClr>
                    </a:outerShdw>
                  </a:effectLst>
                </a:endParaRPr>
              </a:p>
            </p:txBody>
          </p:sp>
          <p:sp>
            <p:nvSpPr>
              <p:cNvPr id="34" name="Oval 33"/>
              <p:cNvSpPr/>
              <p:nvPr/>
            </p:nvSpPr>
            <p:spPr>
              <a:xfrm>
                <a:off x="2588364" y="4979604"/>
                <a:ext cx="493940" cy="493940"/>
              </a:xfrm>
              <a:prstGeom prst="ellipse">
                <a:avLst/>
              </a:prstGeom>
              <a:solidFill>
                <a:schemeClr val="tx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25718" rIns="0" bIns="25718" numCol="1" spcCol="0" rtlCol="0" fromWordArt="0" anchor="ctr" anchorCtr="0" forceAA="0" compatLnSpc="1">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b="1" dirty="0">
                    <a:effectLst>
                      <a:outerShdw blurRad="38100" dist="38100" dir="2700000" algn="tl">
                        <a:srgbClr val="000000">
                          <a:alpha val="43137"/>
                        </a:srgbClr>
                      </a:outerShdw>
                    </a:effectLst>
                  </a:rPr>
                  <a:t>08</a:t>
                </a:r>
                <a:endParaRPr lang="en-US" b="1" dirty="0">
                  <a:effectLst>
                    <a:outerShdw blurRad="38100" dist="38100" dir="2700000" algn="tl">
                      <a:srgbClr val="000000">
                        <a:alpha val="43137"/>
                      </a:srgbClr>
                    </a:outerShdw>
                  </a:effectLst>
                </a:endParaRPr>
              </a:p>
            </p:txBody>
          </p:sp>
          <p:sp>
            <p:nvSpPr>
              <p:cNvPr id="35" name="Oval 34"/>
              <p:cNvSpPr/>
              <p:nvPr/>
            </p:nvSpPr>
            <p:spPr>
              <a:xfrm>
                <a:off x="3082303" y="4590753"/>
                <a:ext cx="493940" cy="493940"/>
              </a:xfrm>
              <a:prstGeom prst="ellipse">
                <a:avLst/>
              </a:prstGeom>
              <a:solidFill>
                <a:srgbClr val="0070C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25718" rIns="0" bIns="25718" numCol="1" spcCol="0" rtlCol="0" fromWordArt="0" anchor="ctr" anchorCtr="0" forceAA="0" compatLnSpc="1">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b="1" dirty="0">
                    <a:effectLst>
                      <a:outerShdw blurRad="38100" dist="38100" dir="2700000" algn="tl">
                        <a:srgbClr val="000000">
                          <a:alpha val="43137"/>
                        </a:srgbClr>
                      </a:outerShdw>
                    </a:effectLst>
                  </a:rPr>
                  <a:t>07</a:t>
                </a:r>
                <a:endParaRPr lang="en-US" b="1" dirty="0">
                  <a:effectLst>
                    <a:outerShdw blurRad="38100" dist="38100" dir="2700000" algn="tl">
                      <a:srgbClr val="000000">
                        <a:alpha val="43137"/>
                      </a:srgbClr>
                    </a:outerShdw>
                  </a:effectLst>
                </a:endParaRPr>
              </a:p>
            </p:txBody>
          </p:sp>
          <p:cxnSp>
            <p:nvCxnSpPr>
              <p:cNvPr id="4" name="Straight Connector 3"/>
              <p:cNvCxnSpPr/>
              <p:nvPr/>
            </p:nvCxnSpPr>
            <p:spPr>
              <a:xfrm flipV="1">
                <a:off x="1698934" y="1561637"/>
                <a:ext cx="863539" cy="1674987"/>
              </a:xfrm>
              <a:prstGeom prst="line">
                <a:avLst/>
              </a:prstGeom>
              <a:ln w="152400">
                <a:solidFill>
                  <a:srgbClr val="EAAB00"/>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7" name="Oval 36"/>
              <p:cNvSpPr/>
              <p:nvPr/>
            </p:nvSpPr>
            <p:spPr>
              <a:xfrm>
                <a:off x="2391867" y="1142608"/>
                <a:ext cx="493940" cy="493940"/>
              </a:xfrm>
              <a:prstGeom prst="ellipse">
                <a:avLst/>
              </a:prstGeom>
              <a:solidFill>
                <a:schemeClr val="accent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25718" rIns="0" bIns="25718" numCol="1" spcCol="0" rtlCol="0" fromWordArt="0" anchor="ctr" anchorCtr="0" forceAA="0" compatLnSpc="1">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b="1" dirty="0">
                    <a:effectLst>
                      <a:outerShdw blurRad="38100" dist="38100" dir="2700000" algn="tl">
                        <a:srgbClr val="000000">
                          <a:alpha val="43137"/>
                        </a:srgbClr>
                      </a:outerShdw>
                    </a:effectLst>
                  </a:rPr>
                  <a:t>01</a:t>
                </a:r>
                <a:endParaRPr lang="en-US" b="1" dirty="0">
                  <a:effectLst>
                    <a:outerShdw blurRad="38100" dist="38100" dir="2700000" algn="tl">
                      <a:srgbClr val="000000">
                        <a:alpha val="43137"/>
                      </a:srgbClr>
                    </a:outerShdw>
                  </a:effectLst>
                </a:endParaRPr>
              </a:p>
            </p:txBody>
          </p:sp>
        </p:grpSp>
      </p:grpSp>
      <p:sp>
        <p:nvSpPr>
          <p:cNvPr id="38" name="Rectangle 37"/>
          <p:cNvSpPr/>
          <p:nvPr/>
        </p:nvSpPr>
        <p:spPr>
          <a:xfrm>
            <a:off x="1725919" y="845110"/>
            <a:ext cx="10256284" cy="46448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51435" tIns="25718" rIns="51435" bIns="25718" numCol="1" spcCol="0" rtlCol="0" fromWordArt="0" anchor="ctr" anchorCtr="0" forceAA="0" compatLnSpc="1">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600" dirty="0">
                <a:solidFill>
                  <a:srgbClr val="1F1F1F"/>
                </a:solidFill>
              </a:rPr>
              <a:t>E</a:t>
            </a:r>
            <a:r>
              <a:rPr lang="en-US" sz="1600" b="0" i="0" dirty="0">
                <a:solidFill>
                  <a:srgbClr val="1F1F1F"/>
                </a:solidFill>
                <a:effectLst/>
              </a:rPr>
              <a:t>stablish an enforcement mechanism that strengthens accountability for failure to comply with the Convention</a:t>
            </a:r>
            <a:endParaRPr lang="en-US" sz="1600" dirty="0">
              <a:solidFill>
                <a:schemeClr val="tx1"/>
              </a:solidFill>
            </a:endParaRPr>
          </a:p>
        </p:txBody>
      </p:sp>
    </p:spTree>
    <p:custDataLst>
      <p:tags r:id="rId1"/>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Picture 3"/>
          <p:cNvPicPr/>
          <p:nvPr/>
        </p:nvPicPr>
        <p:blipFill>
          <a:blip r:embed="rId1"/>
          <a:stretch>
            <a:fillRect/>
          </a:stretch>
        </p:blipFill>
        <p:spPr>
          <a:xfrm>
            <a:off x="0" y="1028700"/>
            <a:ext cx="12192000" cy="5448300"/>
          </a:xfrm>
          <a:prstGeom prst="rect">
            <a:avLst/>
          </a:prstGeom>
        </p:spPr>
      </p:pic>
      <p:sp>
        <p:nvSpPr>
          <p:cNvPr id="5" name="Text Box 4"/>
          <p:cNvSpPr txBox="1"/>
          <p:nvPr/>
        </p:nvSpPr>
        <p:spPr>
          <a:xfrm>
            <a:off x="76200" y="6530340"/>
            <a:ext cx="9676765" cy="275590"/>
          </a:xfrm>
          <a:prstGeom prst="rect">
            <a:avLst/>
          </a:prstGeom>
          <a:noFill/>
        </p:spPr>
        <p:txBody>
          <a:bodyPr wrap="square" rtlCol="0" anchor="t">
            <a:spAutoFit/>
          </a:bodyPr>
          <a:p>
            <a:r>
              <a:rPr lang="en-US" altLang="en-GB" sz="1200" i="1"/>
              <a:t>FROM DIGITAL GOVERNMENT </a:t>
            </a:r>
            <a:r>
              <a:rPr lang="en-US" altLang="en-US" sz="1200" i="1"/>
              <a:t>→</a:t>
            </a:r>
            <a:r>
              <a:rPr lang="en-US" altLang="en-GB" sz="1200" i="1"/>
              <a:t> TO TRUSTED DIGITAL GOVERNMENT</a:t>
            </a:r>
            <a:endParaRPr lang="en-US" altLang="en-GB" sz="1200" i="1"/>
          </a:p>
        </p:txBody>
      </p:sp>
      <p:sp>
        <p:nvSpPr>
          <p:cNvPr id="6" name="Title 5"/>
          <p:cNvSpPr>
            <a:spLocks noGrp="1"/>
          </p:cNvSpPr>
          <p:nvPr/>
        </p:nvSpPr>
        <p:spPr>
          <a:xfrm>
            <a:off x="76200" y="168910"/>
            <a:ext cx="12115800" cy="66675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en-GB" sz="3600" b="1" dirty="0">
                <a:latin typeface="Congenial Black" panose="02000503040000020004" pitchFamily="2" charset="0"/>
                <a:cs typeface="Congenial Black" panose="02000503040000020004" pitchFamily="2" charset="0"/>
                <a:sym typeface="+mn-ea"/>
              </a:rPr>
              <a:t>Build Trust into the Digital Democracy Infrastructure- Recommendation to the Government</a:t>
            </a:r>
            <a:endParaRPr lang="en-US" altLang="en-GB" sz="3600" b="1" dirty="0">
              <a:latin typeface="Congenial Black" panose="02000503040000020004" pitchFamily="2" charset="0"/>
              <a:cs typeface="Congenial Black" panose="02000503040000020004" pitchFamily="2" charset="0"/>
              <a:sym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0" y="1"/>
            <a:ext cx="11775688" cy="1048218"/>
          </a:xfrm>
        </p:spPr>
        <p:txBody>
          <a:bodyPr>
            <a:normAutofit/>
          </a:bodyPr>
          <a:lstStyle/>
          <a:p>
            <a:r>
              <a:rPr lang="en-US" sz="3600" b="1" dirty="0">
                <a:latin typeface="Congenial Black" panose="02000503040000020004" pitchFamily="2" charset="0"/>
                <a:ea typeface="+mn-ea"/>
                <a:cs typeface="+mn-cs"/>
              </a:rPr>
              <a:t>Increase Quality Cybersecurity Awareness Engagements</a:t>
            </a:r>
            <a:endParaRPr lang="en-US" sz="3600" b="1" dirty="0">
              <a:latin typeface="Congenial Black" panose="02000503040000020004" pitchFamily="2" charset="0"/>
              <a:ea typeface="+mn-ea"/>
              <a:cs typeface="+mn-cs"/>
            </a:endParaRPr>
          </a:p>
        </p:txBody>
      </p:sp>
      <p:sp>
        <p:nvSpPr>
          <p:cNvPr id="5" name="Rectangle 4"/>
          <p:cNvSpPr/>
          <p:nvPr/>
        </p:nvSpPr>
        <p:spPr>
          <a:xfrm>
            <a:off x="256478" y="1449655"/>
            <a:ext cx="2375209" cy="4360126"/>
          </a:xfrm>
          <a:prstGeom prst="rect">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Cybersecurity courses for primary and secondary education should be enacted</a:t>
            </a:r>
            <a:endParaRPr lang="en-US" dirty="0"/>
          </a:p>
        </p:txBody>
      </p:sp>
      <p:sp>
        <p:nvSpPr>
          <p:cNvPr id="6" name="Rectangle 5"/>
          <p:cNvSpPr/>
          <p:nvPr/>
        </p:nvSpPr>
        <p:spPr>
          <a:xfrm>
            <a:off x="2869582" y="1449654"/>
            <a:ext cx="3189248" cy="2180063"/>
          </a:xfrm>
          <a:prstGeom prst="rect">
            <a:avLst/>
          </a:prstGeom>
          <a:solidFill>
            <a:schemeClr val="accent6">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a:p>
            <a:pPr algn="ctr"/>
            <a:r>
              <a:rPr lang="en-US" dirty="0"/>
              <a:t>Public awareness campaign for persons with disabilities and older people should be top priority</a:t>
            </a:r>
            <a:endParaRPr lang="en-US" dirty="0"/>
          </a:p>
        </p:txBody>
      </p:sp>
      <p:sp>
        <p:nvSpPr>
          <p:cNvPr id="7" name="Rectangle 6"/>
          <p:cNvSpPr/>
          <p:nvPr/>
        </p:nvSpPr>
        <p:spPr>
          <a:xfrm>
            <a:off x="6296725" y="1449654"/>
            <a:ext cx="3189248" cy="2180063"/>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a:p>
            <a:pPr algn="ctr"/>
            <a:r>
              <a:rPr lang="en-US" dirty="0"/>
              <a:t>Increased focus on small and medium-sized enterprises (SMEs), private sector, and government cyber awareness.</a:t>
            </a:r>
            <a:endParaRPr lang="en-US" dirty="0"/>
          </a:p>
        </p:txBody>
      </p:sp>
      <p:sp>
        <p:nvSpPr>
          <p:cNvPr id="8" name="Rectangle 7"/>
          <p:cNvSpPr/>
          <p:nvPr/>
        </p:nvSpPr>
        <p:spPr>
          <a:xfrm>
            <a:off x="2869582" y="3787694"/>
            <a:ext cx="6594089" cy="2022087"/>
          </a:xfrm>
          <a:prstGeom prst="rect">
            <a:avLst/>
          </a:prstGeom>
          <a:solidFill>
            <a:schemeClr val="tx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a:p>
            <a:pPr algn="ctr"/>
            <a:endParaRPr lang="en-US" dirty="0"/>
          </a:p>
          <a:p>
            <a:pPr algn="ctr"/>
            <a:r>
              <a:rPr lang="en-US" dirty="0"/>
              <a:t>The world commemorated Cybersecurity Awareness Month in October and throughout the year, it remains important to discuss the challenges that Africa is faced with and strategies for what can be done to achieve cyber resilience.</a:t>
            </a:r>
            <a:endParaRPr lang="en-US" dirty="0"/>
          </a:p>
          <a:p>
            <a:pPr algn="ctr"/>
            <a:endParaRPr lang="en-US" dirty="0"/>
          </a:p>
        </p:txBody>
      </p:sp>
      <p:sp>
        <p:nvSpPr>
          <p:cNvPr id="9" name="Rectangle 8"/>
          <p:cNvSpPr/>
          <p:nvPr/>
        </p:nvSpPr>
        <p:spPr>
          <a:xfrm>
            <a:off x="9597482" y="1449655"/>
            <a:ext cx="2375209" cy="4360126"/>
          </a:xfrm>
          <a:prstGeom prst="rect">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a:p>
            <a:pPr algn="ctr"/>
            <a:r>
              <a:rPr lang="en-US" dirty="0"/>
              <a:t>Governments should recognize and sponsor the need for sector-specific educational </a:t>
            </a:r>
            <a:r>
              <a:rPr lang="en-US" dirty="0" err="1"/>
              <a:t>programmes</a:t>
            </a:r>
            <a:r>
              <a:rPr lang="en-US" dirty="0"/>
              <a:t> and training for cybersecurity professionals.</a:t>
            </a:r>
            <a:endParaRPr lang="en-US" dirty="0"/>
          </a:p>
        </p:txBody>
      </p:sp>
      <p:sp>
        <p:nvSpPr>
          <p:cNvPr id="10" name="TextBox 9"/>
          <p:cNvSpPr txBox="1"/>
          <p:nvPr/>
        </p:nvSpPr>
        <p:spPr>
          <a:xfrm>
            <a:off x="1221059" y="2355019"/>
            <a:ext cx="446045" cy="584775"/>
          </a:xfrm>
          <a:prstGeom prst="rect">
            <a:avLst/>
          </a:prstGeom>
          <a:noFill/>
        </p:spPr>
        <p:txBody>
          <a:bodyPr wrap="square" rtlCol="0">
            <a:spAutoFit/>
          </a:bodyPr>
          <a:lstStyle/>
          <a:p>
            <a:r>
              <a:rPr lang="en-US" sz="3200" dirty="0">
                <a:solidFill>
                  <a:schemeClr val="bg1"/>
                </a:solidFill>
                <a:latin typeface="Congenial Black" panose="02000503040000020004" pitchFamily="2" charset="0"/>
              </a:rPr>
              <a:t>1.</a:t>
            </a:r>
            <a:endParaRPr lang="en-US" sz="3200" dirty="0">
              <a:solidFill>
                <a:schemeClr val="bg1"/>
              </a:solidFill>
              <a:latin typeface="Congenial Black" panose="02000503040000020004" pitchFamily="2" charset="0"/>
            </a:endParaRPr>
          </a:p>
        </p:txBody>
      </p:sp>
      <p:sp>
        <p:nvSpPr>
          <p:cNvPr id="11" name="TextBox 10"/>
          <p:cNvSpPr txBox="1"/>
          <p:nvPr/>
        </p:nvSpPr>
        <p:spPr>
          <a:xfrm>
            <a:off x="4177994" y="1652305"/>
            <a:ext cx="550123" cy="584775"/>
          </a:xfrm>
          <a:prstGeom prst="rect">
            <a:avLst/>
          </a:prstGeom>
          <a:noFill/>
        </p:spPr>
        <p:txBody>
          <a:bodyPr wrap="square" rtlCol="0">
            <a:spAutoFit/>
          </a:bodyPr>
          <a:lstStyle/>
          <a:p>
            <a:r>
              <a:rPr lang="en-US" sz="3200" dirty="0">
                <a:solidFill>
                  <a:schemeClr val="bg1"/>
                </a:solidFill>
                <a:latin typeface="Congenial Black" panose="02000503040000020004" pitchFamily="2" charset="0"/>
              </a:rPr>
              <a:t>2.</a:t>
            </a:r>
            <a:endParaRPr lang="en-US" sz="3200" dirty="0">
              <a:solidFill>
                <a:schemeClr val="bg1"/>
              </a:solidFill>
              <a:latin typeface="Congenial Black" panose="02000503040000020004" pitchFamily="2" charset="0"/>
            </a:endParaRPr>
          </a:p>
        </p:txBody>
      </p:sp>
      <p:sp>
        <p:nvSpPr>
          <p:cNvPr id="12" name="TextBox 11"/>
          <p:cNvSpPr txBox="1"/>
          <p:nvPr/>
        </p:nvSpPr>
        <p:spPr>
          <a:xfrm>
            <a:off x="7553095" y="1652304"/>
            <a:ext cx="550123" cy="584775"/>
          </a:xfrm>
          <a:prstGeom prst="rect">
            <a:avLst/>
          </a:prstGeom>
          <a:noFill/>
        </p:spPr>
        <p:txBody>
          <a:bodyPr wrap="square" rtlCol="0">
            <a:spAutoFit/>
          </a:bodyPr>
          <a:lstStyle/>
          <a:p>
            <a:r>
              <a:rPr lang="en-US" sz="3200" dirty="0">
                <a:solidFill>
                  <a:schemeClr val="bg1"/>
                </a:solidFill>
                <a:latin typeface="Congenial Black" panose="02000503040000020004" pitchFamily="2" charset="0"/>
              </a:rPr>
              <a:t>3.</a:t>
            </a:r>
            <a:endParaRPr lang="en-US" sz="3200" dirty="0">
              <a:solidFill>
                <a:schemeClr val="bg1"/>
              </a:solidFill>
              <a:latin typeface="Congenial Black" panose="02000503040000020004" pitchFamily="2" charset="0"/>
            </a:endParaRPr>
          </a:p>
        </p:txBody>
      </p:sp>
      <p:sp>
        <p:nvSpPr>
          <p:cNvPr id="13" name="TextBox 12"/>
          <p:cNvSpPr txBox="1"/>
          <p:nvPr/>
        </p:nvSpPr>
        <p:spPr>
          <a:xfrm>
            <a:off x="10420818" y="1944691"/>
            <a:ext cx="663494" cy="584775"/>
          </a:xfrm>
          <a:prstGeom prst="rect">
            <a:avLst/>
          </a:prstGeom>
          <a:noFill/>
        </p:spPr>
        <p:txBody>
          <a:bodyPr wrap="square" rtlCol="0">
            <a:spAutoFit/>
          </a:bodyPr>
          <a:lstStyle/>
          <a:p>
            <a:r>
              <a:rPr lang="en-US" sz="3200" dirty="0">
                <a:solidFill>
                  <a:schemeClr val="bg1"/>
                </a:solidFill>
                <a:latin typeface="Congenial Black" panose="02000503040000020004" pitchFamily="2" charset="0"/>
              </a:rPr>
              <a:t>5.</a:t>
            </a:r>
            <a:endParaRPr lang="en-US" sz="3200" dirty="0">
              <a:solidFill>
                <a:schemeClr val="bg1"/>
              </a:solidFill>
              <a:latin typeface="Congenial Black" panose="02000503040000020004" pitchFamily="2" charset="0"/>
            </a:endParaRPr>
          </a:p>
        </p:txBody>
      </p:sp>
      <p:sp>
        <p:nvSpPr>
          <p:cNvPr id="14" name="TextBox 13"/>
          <p:cNvSpPr txBox="1"/>
          <p:nvPr/>
        </p:nvSpPr>
        <p:spPr>
          <a:xfrm>
            <a:off x="5834879" y="3872582"/>
            <a:ext cx="663494" cy="584775"/>
          </a:xfrm>
          <a:prstGeom prst="rect">
            <a:avLst/>
          </a:prstGeom>
          <a:noFill/>
        </p:spPr>
        <p:txBody>
          <a:bodyPr wrap="square" rtlCol="0">
            <a:spAutoFit/>
          </a:bodyPr>
          <a:lstStyle/>
          <a:p>
            <a:r>
              <a:rPr lang="en-US" sz="3200" dirty="0">
                <a:solidFill>
                  <a:schemeClr val="bg1"/>
                </a:solidFill>
                <a:latin typeface="Congenial Black" panose="02000503040000020004" pitchFamily="2" charset="0"/>
              </a:rPr>
              <a:t>4.</a:t>
            </a:r>
            <a:endParaRPr lang="en-US" sz="3200" dirty="0">
              <a:solidFill>
                <a:schemeClr val="bg1"/>
              </a:solidFill>
              <a:latin typeface="Congenial Black" panose="02000503040000020004" pitchFamily="2"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What Recruiters Need To Know About Hiring In Africa - Africancube"/>
          <p:cNvPicPr>
            <a:picLocks noChangeAspect="1" noChangeArrowheads="1"/>
          </p:cNvPicPr>
          <p:nvPr/>
        </p:nvPicPr>
        <p:blipFill rotWithShape="1">
          <a:blip r:embed="rId1">
            <a:extLst>
              <a:ext uri="{28A0092B-C50C-407E-A947-70E740481C1C}">
                <a14:useLocalDpi xmlns:a14="http://schemas.microsoft.com/office/drawing/2010/main" val="0"/>
              </a:ext>
            </a:extLst>
          </a:blip>
          <a:srcRect l="20087" r="12035"/>
          <a:stretch>
            <a:fillRect/>
          </a:stretch>
        </p:blipFill>
        <p:spPr bwMode="auto">
          <a:xfrm>
            <a:off x="0" y="0"/>
            <a:ext cx="6982691" cy="6858000"/>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p:cNvSpPr/>
          <p:nvPr/>
        </p:nvSpPr>
        <p:spPr>
          <a:xfrm>
            <a:off x="-15837" y="-5630"/>
            <a:ext cx="6982691" cy="6858000"/>
          </a:xfrm>
          <a:prstGeom prst="rect">
            <a:avLst/>
          </a:prstGeom>
          <a:solidFill>
            <a:srgbClr val="00B050">
              <a:alpha val="8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142502" y="2413337"/>
            <a:ext cx="5747657" cy="2769989"/>
          </a:xfrm>
          <a:prstGeom prst="rect">
            <a:avLst/>
          </a:prstGeom>
          <a:noFill/>
        </p:spPr>
        <p:txBody>
          <a:bodyPr wrap="square">
            <a:spAutoFit/>
          </a:bodyPr>
          <a:lstStyle/>
          <a:p>
            <a:pPr algn="just"/>
            <a:r>
              <a:rPr lang="en-US" sz="2400" b="0" i="0" dirty="0">
                <a:solidFill>
                  <a:schemeClr val="bg1"/>
                </a:solidFill>
                <a:effectLst/>
                <a:latin typeface="Congenial Black" panose="02000503040000020004" pitchFamily="2" charset="0"/>
              </a:rPr>
              <a:t>There's a staggering </a:t>
            </a:r>
            <a:r>
              <a:rPr lang="en-US" sz="2400" i="0" dirty="0">
                <a:solidFill>
                  <a:schemeClr val="bg1"/>
                </a:solidFill>
                <a:effectLst/>
                <a:latin typeface="Congenial Black" panose="02000503040000020004" pitchFamily="2" charset="0"/>
              </a:rPr>
              <a:t>shortage of 3.5 million cybersecurity professionals.</a:t>
            </a:r>
            <a:r>
              <a:rPr lang="en-US" sz="2400" b="0" i="0" dirty="0">
                <a:solidFill>
                  <a:schemeClr val="bg1"/>
                </a:solidFill>
                <a:effectLst/>
                <a:latin typeface="Congenial Black" panose="02000503040000020004" pitchFamily="2" charset="0"/>
              </a:rPr>
              <a:t> This shortage is acutely felt on the African continent due to various challenges</a:t>
            </a:r>
            <a:r>
              <a:rPr lang="en-US" sz="2400" dirty="0">
                <a:solidFill>
                  <a:schemeClr val="bg1"/>
                </a:solidFill>
                <a:latin typeface="Congenial Black" panose="02000503040000020004" pitchFamily="2" charset="0"/>
              </a:rPr>
              <a:t> </a:t>
            </a:r>
            <a:endParaRPr lang="en-US" sz="2400" dirty="0">
              <a:solidFill>
                <a:schemeClr val="bg1"/>
              </a:solidFill>
              <a:latin typeface="Congenial Black" panose="02000503040000020004" pitchFamily="2" charset="0"/>
            </a:endParaRPr>
          </a:p>
          <a:p>
            <a:pPr algn="just"/>
            <a:r>
              <a:rPr lang="en-US" dirty="0">
                <a:solidFill>
                  <a:schemeClr val="bg1"/>
                </a:solidFill>
              </a:rPr>
              <a:t>- </a:t>
            </a:r>
            <a:r>
              <a:rPr lang="en-US" i="0" dirty="0">
                <a:solidFill>
                  <a:schemeClr val="bg1"/>
                </a:solidFill>
                <a:effectLst/>
              </a:rPr>
              <a:t>Information System Security Certification Consortium (ISC)² Cybersecurity Workforce Study 2022</a:t>
            </a:r>
            <a:endParaRPr lang="en-US" i="0" dirty="0">
              <a:solidFill>
                <a:schemeClr val="bg1"/>
              </a:solidFill>
              <a:effectLst/>
            </a:endParaRPr>
          </a:p>
          <a:p>
            <a:pPr algn="just"/>
            <a:endParaRPr lang="en-US" dirty="0"/>
          </a:p>
        </p:txBody>
      </p:sp>
      <p:sp>
        <p:nvSpPr>
          <p:cNvPr id="6" name="Rectangle 5"/>
          <p:cNvSpPr/>
          <p:nvPr/>
        </p:nvSpPr>
        <p:spPr>
          <a:xfrm>
            <a:off x="6424556" y="890649"/>
            <a:ext cx="475013" cy="66501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Congenial Black" panose="02000503040000020004" pitchFamily="2" charset="0"/>
              </a:rPr>
              <a:t>1</a:t>
            </a:r>
            <a:endParaRPr lang="en-US" sz="2400" dirty="0">
              <a:solidFill>
                <a:schemeClr val="tx1"/>
              </a:solidFill>
              <a:latin typeface="Congenial Black" panose="02000503040000020004" pitchFamily="2" charset="0"/>
            </a:endParaRPr>
          </a:p>
        </p:txBody>
      </p:sp>
      <p:sp>
        <p:nvSpPr>
          <p:cNvPr id="7" name="Rectangle 6"/>
          <p:cNvSpPr/>
          <p:nvPr/>
        </p:nvSpPr>
        <p:spPr>
          <a:xfrm>
            <a:off x="6424556" y="1898073"/>
            <a:ext cx="475013" cy="66501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Congenial Black" panose="02000503040000020004" pitchFamily="2" charset="0"/>
              </a:rPr>
              <a:t>2</a:t>
            </a:r>
            <a:endParaRPr lang="en-US" sz="2400" dirty="0">
              <a:solidFill>
                <a:schemeClr val="tx1"/>
              </a:solidFill>
              <a:latin typeface="Congenial Black" panose="02000503040000020004" pitchFamily="2" charset="0"/>
            </a:endParaRPr>
          </a:p>
        </p:txBody>
      </p:sp>
      <p:sp>
        <p:nvSpPr>
          <p:cNvPr id="8" name="Rectangle 7"/>
          <p:cNvSpPr/>
          <p:nvPr/>
        </p:nvSpPr>
        <p:spPr>
          <a:xfrm>
            <a:off x="6424555" y="2905497"/>
            <a:ext cx="475013" cy="66501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Congenial Black" panose="02000503040000020004" pitchFamily="2" charset="0"/>
              </a:rPr>
              <a:t>3</a:t>
            </a:r>
            <a:endParaRPr lang="en-US" sz="2400" dirty="0">
              <a:solidFill>
                <a:schemeClr val="tx1"/>
              </a:solidFill>
              <a:latin typeface="Congenial Black" panose="02000503040000020004" pitchFamily="2" charset="0"/>
            </a:endParaRPr>
          </a:p>
        </p:txBody>
      </p:sp>
      <p:sp>
        <p:nvSpPr>
          <p:cNvPr id="9" name="Rectangle 8"/>
          <p:cNvSpPr/>
          <p:nvPr/>
        </p:nvSpPr>
        <p:spPr>
          <a:xfrm>
            <a:off x="6448300" y="3912921"/>
            <a:ext cx="475013" cy="66501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Congenial Black" panose="02000503040000020004" pitchFamily="2" charset="0"/>
              </a:rPr>
              <a:t>4</a:t>
            </a:r>
            <a:endParaRPr lang="en-US" sz="2400" dirty="0">
              <a:solidFill>
                <a:schemeClr val="tx1"/>
              </a:solidFill>
              <a:latin typeface="Congenial Black" panose="02000503040000020004" pitchFamily="2" charset="0"/>
            </a:endParaRPr>
          </a:p>
        </p:txBody>
      </p:sp>
      <p:sp>
        <p:nvSpPr>
          <p:cNvPr id="10" name="Rectangle 9"/>
          <p:cNvSpPr/>
          <p:nvPr/>
        </p:nvSpPr>
        <p:spPr>
          <a:xfrm>
            <a:off x="6448302" y="4920345"/>
            <a:ext cx="475013" cy="66501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Congenial Black" panose="02000503040000020004" pitchFamily="2" charset="0"/>
              </a:rPr>
              <a:t>5</a:t>
            </a:r>
            <a:endParaRPr lang="en-US" sz="2400" dirty="0">
              <a:solidFill>
                <a:schemeClr val="tx1"/>
              </a:solidFill>
              <a:latin typeface="Congenial Black" panose="02000503040000020004" pitchFamily="2" charset="0"/>
            </a:endParaRPr>
          </a:p>
        </p:txBody>
      </p:sp>
      <p:sp>
        <p:nvSpPr>
          <p:cNvPr id="11" name="Rectangle 10"/>
          <p:cNvSpPr/>
          <p:nvPr/>
        </p:nvSpPr>
        <p:spPr>
          <a:xfrm>
            <a:off x="6448301" y="5868392"/>
            <a:ext cx="475013" cy="66501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Congenial Black" panose="02000503040000020004" pitchFamily="2" charset="0"/>
              </a:rPr>
              <a:t>6</a:t>
            </a:r>
            <a:endParaRPr lang="en-US" sz="2400" dirty="0">
              <a:solidFill>
                <a:schemeClr val="tx1"/>
              </a:solidFill>
              <a:latin typeface="Congenial Black" panose="02000503040000020004" pitchFamily="2" charset="0"/>
            </a:endParaRPr>
          </a:p>
        </p:txBody>
      </p:sp>
      <p:sp>
        <p:nvSpPr>
          <p:cNvPr id="13" name="Title 1"/>
          <p:cNvSpPr>
            <a:spLocks noGrp="1"/>
          </p:cNvSpPr>
          <p:nvPr>
            <p:ph type="title"/>
          </p:nvPr>
        </p:nvSpPr>
        <p:spPr>
          <a:xfrm>
            <a:off x="0" y="5630"/>
            <a:ext cx="6982690" cy="827141"/>
          </a:xfrm>
        </p:spPr>
        <p:txBody>
          <a:bodyPr>
            <a:normAutofit/>
          </a:bodyPr>
          <a:lstStyle/>
          <a:p>
            <a:r>
              <a:rPr lang="en-US" sz="2900" dirty="0">
                <a:solidFill>
                  <a:schemeClr val="bg1"/>
                </a:solidFill>
                <a:latin typeface="Congenial Black" panose="02000503040000020004" pitchFamily="2" charset="0"/>
                <a:ea typeface="+mn-ea"/>
                <a:cs typeface="+mn-cs"/>
              </a:rPr>
              <a:t>Improve Cybersecurity Hiring Process</a:t>
            </a:r>
            <a:endParaRPr lang="en-US" sz="2900" dirty="0">
              <a:solidFill>
                <a:schemeClr val="bg1"/>
              </a:solidFill>
              <a:latin typeface="Congenial Black" panose="02000503040000020004" pitchFamily="2" charset="0"/>
              <a:ea typeface="+mn-ea"/>
              <a:cs typeface="+mn-cs"/>
            </a:endParaRPr>
          </a:p>
        </p:txBody>
      </p:sp>
      <p:sp>
        <p:nvSpPr>
          <p:cNvPr id="15" name="TextBox 14"/>
          <p:cNvSpPr txBox="1"/>
          <p:nvPr/>
        </p:nvSpPr>
        <p:spPr>
          <a:xfrm>
            <a:off x="6990606" y="1014975"/>
            <a:ext cx="5035139" cy="400110"/>
          </a:xfrm>
          <a:prstGeom prst="rect">
            <a:avLst/>
          </a:prstGeom>
          <a:noFill/>
        </p:spPr>
        <p:txBody>
          <a:bodyPr wrap="square">
            <a:spAutoFit/>
          </a:bodyPr>
          <a:lstStyle/>
          <a:p>
            <a:r>
              <a:rPr lang="en-US" sz="2000" dirty="0"/>
              <a:t>Revamp recruitment processes and criteria</a:t>
            </a:r>
            <a:endParaRPr lang="en-US" sz="2000" dirty="0"/>
          </a:p>
        </p:txBody>
      </p:sp>
      <p:sp>
        <p:nvSpPr>
          <p:cNvPr id="17" name="TextBox 16"/>
          <p:cNvSpPr txBox="1"/>
          <p:nvPr/>
        </p:nvSpPr>
        <p:spPr>
          <a:xfrm>
            <a:off x="6966855" y="2013227"/>
            <a:ext cx="5066808" cy="400110"/>
          </a:xfrm>
          <a:prstGeom prst="rect">
            <a:avLst/>
          </a:prstGeom>
          <a:noFill/>
        </p:spPr>
        <p:txBody>
          <a:bodyPr wrap="square">
            <a:spAutoFit/>
          </a:bodyPr>
          <a:lstStyle/>
          <a:p>
            <a:r>
              <a:rPr lang="en-US" sz="2000" dirty="0"/>
              <a:t>Offer competitive salaries and benefits</a:t>
            </a:r>
            <a:endParaRPr lang="en-US" sz="2000" dirty="0"/>
          </a:p>
        </p:txBody>
      </p:sp>
      <p:sp>
        <p:nvSpPr>
          <p:cNvPr id="19" name="TextBox 18"/>
          <p:cNvSpPr txBox="1"/>
          <p:nvPr/>
        </p:nvSpPr>
        <p:spPr>
          <a:xfrm>
            <a:off x="6982690" y="3059668"/>
            <a:ext cx="5209310" cy="400110"/>
          </a:xfrm>
          <a:prstGeom prst="rect">
            <a:avLst/>
          </a:prstGeom>
          <a:noFill/>
        </p:spPr>
        <p:txBody>
          <a:bodyPr wrap="square">
            <a:spAutoFit/>
          </a:bodyPr>
          <a:lstStyle/>
          <a:p>
            <a:r>
              <a:rPr lang="en-US" sz="2000" dirty="0"/>
              <a:t>Collaborate to expand the talent pool</a:t>
            </a:r>
            <a:endParaRPr lang="en-US" sz="2000" dirty="0"/>
          </a:p>
        </p:txBody>
      </p:sp>
      <p:sp>
        <p:nvSpPr>
          <p:cNvPr id="21" name="TextBox 20"/>
          <p:cNvSpPr txBox="1"/>
          <p:nvPr/>
        </p:nvSpPr>
        <p:spPr>
          <a:xfrm>
            <a:off x="6982690" y="4034859"/>
            <a:ext cx="5209310" cy="400110"/>
          </a:xfrm>
          <a:prstGeom prst="rect">
            <a:avLst/>
          </a:prstGeom>
          <a:noFill/>
        </p:spPr>
        <p:txBody>
          <a:bodyPr wrap="square">
            <a:spAutoFit/>
          </a:bodyPr>
          <a:lstStyle/>
          <a:p>
            <a:r>
              <a:rPr lang="en-US" sz="2000" dirty="0"/>
              <a:t>Develop in-house talent</a:t>
            </a:r>
            <a:endParaRPr lang="en-US" sz="2000" dirty="0"/>
          </a:p>
        </p:txBody>
      </p:sp>
      <p:sp>
        <p:nvSpPr>
          <p:cNvPr id="23" name="TextBox 22"/>
          <p:cNvSpPr txBox="1"/>
          <p:nvPr/>
        </p:nvSpPr>
        <p:spPr>
          <a:xfrm>
            <a:off x="6966855" y="5033111"/>
            <a:ext cx="5225145" cy="400110"/>
          </a:xfrm>
          <a:prstGeom prst="rect">
            <a:avLst/>
          </a:prstGeom>
          <a:noFill/>
        </p:spPr>
        <p:txBody>
          <a:bodyPr wrap="square">
            <a:spAutoFit/>
          </a:bodyPr>
          <a:lstStyle/>
          <a:p>
            <a:r>
              <a:rPr lang="en-US" sz="2000" dirty="0"/>
              <a:t>Embed advanced tech for security</a:t>
            </a:r>
            <a:endParaRPr lang="en-US" sz="2000" dirty="0"/>
          </a:p>
        </p:txBody>
      </p:sp>
      <p:sp>
        <p:nvSpPr>
          <p:cNvPr id="25" name="TextBox 24"/>
          <p:cNvSpPr txBox="1"/>
          <p:nvPr/>
        </p:nvSpPr>
        <p:spPr>
          <a:xfrm>
            <a:off x="6982690" y="5960944"/>
            <a:ext cx="4690754" cy="400110"/>
          </a:xfrm>
          <a:prstGeom prst="rect">
            <a:avLst/>
          </a:prstGeom>
          <a:noFill/>
        </p:spPr>
        <p:txBody>
          <a:bodyPr wrap="square">
            <a:spAutoFit/>
          </a:bodyPr>
          <a:lstStyle/>
          <a:p>
            <a:r>
              <a:rPr lang="en-US" sz="2000" dirty="0"/>
              <a:t>Outsource cybersecurity if required</a:t>
            </a:r>
            <a:endParaRPr lang="en-US" sz="20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p:cNvSpPr/>
          <p:nvPr/>
        </p:nvSpPr>
        <p:spPr>
          <a:xfrm>
            <a:off x="351693" y="1219200"/>
            <a:ext cx="5392615" cy="867508"/>
          </a:xfrm>
          <a:prstGeom prst="roundRect">
            <a:avLst/>
          </a:prstGeom>
          <a:solidFill>
            <a:srgbClr val="00B05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0" i="0" dirty="0">
                <a:solidFill>
                  <a:schemeClr val="tx1"/>
                </a:solidFill>
                <a:effectLst/>
              </a:rPr>
              <a:t>Strengthening the legal framework for addressing cybercrime by enacting and enforcing laws that criminalize cybercrime and provide for appropriate penalties</a:t>
            </a:r>
            <a:endParaRPr lang="en-US" sz="1400" dirty="0">
              <a:solidFill>
                <a:schemeClr val="tx1"/>
              </a:solidFill>
            </a:endParaRPr>
          </a:p>
        </p:txBody>
      </p:sp>
      <p:sp>
        <p:nvSpPr>
          <p:cNvPr id="9" name="Rectangle: Rounded Corners 8"/>
          <p:cNvSpPr/>
          <p:nvPr/>
        </p:nvSpPr>
        <p:spPr>
          <a:xfrm>
            <a:off x="6459417" y="1219200"/>
            <a:ext cx="5392615" cy="867508"/>
          </a:xfrm>
          <a:prstGeom prst="roundRect">
            <a:avLst/>
          </a:prstGeom>
          <a:solidFill>
            <a:srgbClr val="00B05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Encouraging the development of a robust cybersecurity industry by providing incentives for cybersecurity startups and investing in research and development.</a:t>
            </a:r>
            <a:endParaRPr lang="en-US" sz="1400" dirty="0">
              <a:solidFill>
                <a:schemeClr val="tx1"/>
              </a:solidFill>
            </a:endParaRPr>
          </a:p>
        </p:txBody>
      </p:sp>
      <p:sp>
        <p:nvSpPr>
          <p:cNvPr id="10" name="Rectangle: Rounded Corners 9"/>
          <p:cNvSpPr/>
          <p:nvPr/>
        </p:nvSpPr>
        <p:spPr>
          <a:xfrm>
            <a:off x="351693" y="2561492"/>
            <a:ext cx="5392615" cy="867508"/>
          </a:xfrm>
          <a:prstGeom prst="roundRect">
            <a:avLst/>
          </a:prstGeom>
          <a:solidFill>
            <a:schemeClr val="bg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Improving the capacity of law enforcement agencies to investigate and prosecute cybercrime by providing them with the necessary training, equipment, and resources.</a:t>
            </a:r>
            <a:endParaRPr lang="en-US" sz="1400" dirty="0">
              <a:solidFill>
                <a:schemeClr val="tx1"/>
              </a:solidFill>
            </a:endParaRPr>
          </a:p>
        </p:txBody>
      </p:sp>
      <p:sp>
        <p:nvSpPr>
          <p:cNvPr id="11" name="Rectangle: Rounded Corners 10"/>
          <p:cNvSpPr/>
          <p:nvPr/>
        </p:nvSpPr>
        <p:spPr>
          <a:xfrm>
            <a:off x="351693" y="3883269"/>
            <a:ext cx="5392615" cy="867508"/>
          </a:xfrm>
          <a:prstGeom prst="roundRect">
            <a:avLst/>
          </a:prstGeom>
          <a:solidFill>
            <a:srgbClr val="00B05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t>Enhancing international cooperation and collaboration in the fight against cybercrime by working with other countries to share information and intelligence, and to extradite cyber criminals.</a:t>
            </a:r>
            <a:endParaRPr lang="en-US" sz="1400" dirty="0"/>
          </a:p>
        </p:txBody>
      </p:sp>
      <p:sp>
        <p:nvSpPr>
          <p:cNvPr id="12" name="Rectangle: Rounded Corners 11"/>
          <p:cNvSpPr/>
          <p:nvPr/>
        </p:nvSpPr>
        <p:spPr>
          <a:xfrm>
            <a:off x="351693" y="5251938"/>
            <a:ext cx="5392615" cy="867508"/>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Raising public awareness about the dangers of cybercrime and how to protect oneself from it by launching public education campaigns and providing cybersecurity training to individuals and organizations</a:t>
            </a:r>
            <a:r>
              <a:rPr lang="en-US" sz="1400" dirty="0"/>
              <a:t>.</a:t>
            </a:r>
            <a:endParaRPr lang="en-US" sz="1400" dirty="0"/>
          </a:p>
        </p:txBody>
      </p:sp>
      <p:sp>
        <p:nvSpPr>
          <p:cNvPr id="13" name="Rectangle: Rounded Corners 12"/>
          <p:cNvSpPr/>
          <p:nvPr/>
        </p:nvSpPr>
        <p:spPr>
          <a:xfrm>
            <a:off x="6447692" y="2561492"/>
            <a:ext cx="5392615" cy="867508"/>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Addressing the root causes of cybercrime, such as poverty and unemployment, by creating more job opportunities and improving the economic situation in the country.</a:t>
            </a:r>
            <a:endParaRPr lang="en-US" sz="1400" dirty="0">
              <a:solidFill>
                <a:schemeClr val="tx1"/>
              </a:solidFill>
            </a:endParaRPr>
          </a:p>
        </p:txBody>
      </p:sp>
      <p:sp>
        <p:nvSpPr>
          <p:cNvPr id="14" name="Rectangle: Rounded Corners 13"/>
          <p:cNvSpPr/>
          <p:nvPr/>
        </p:nvSpPr>
        <p:spPr>
          <a:xfrm>
            <a:off x="6459415" y="3921370"/>
            <a:ext cx="5392615" cy="867508"/>
          </a:xfrm>
          <a:prstGeom prst="roundRect">
            <a:avLst/>
          </a:prstGeom>
          <a:solidFill>
            <a:srgbClr val="00B05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Design controls around the acceptable use and Privacy of data using AI</a:t>
            </a:r>
            <a:endParaRPr lang="en-US" sz="1400" dirty="0">
              <a:solidFill>
                <a:schemeClr val="tx1"/>
              </a:solidFill>
            </a:endParaRPr>
          </a:p>
        </p:txBody>
      </p:sp>
      <p:sp>
        <p:nvSpPr>
          <p:cNvPr id="15" name="Rectangle: Rounded Corners 14"/>
          <p:cNvSpPr/>
          <p:nvPr/>
        </p:nvSpPr>
        <p:spPr>
          <a:xfrm>
            <a:off x="6459415" y="5251938"/>
            <a:ext cx="5392615" cy="867508"/>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Embed cyber security considerations and concepts at their conception phases in regional initiatives. </a:t>
            </a:r>
            <a:endParaRPr lang="en-US" sz="1400" dirty="0">
              <a:solidFill>
                <a:schemeClr val="tx1"/>
              </a:solidFill>
            </a:endParaRPr>
          </a:p>
        </p:txBody>
      </p:sp>
      <p:cxnSp>
        <p:nvCxnSpPr>
          <p:cNvPr id="17" name="Straight Connector 16"/>
          <p:cNvCxnSpPr/>
          <p:nvPr/>
        </p:nvCxnSpPr>
        <p:spPr>
          <a:xfrm>
            <a:off x="6107722" y="726831"/>
            <a:ext cx="0" cy="5802923"/>
          </a:xfrm>
          <a:prstGeom prst="line">
            <a:avLst/>
          </a:prstGeom>
          <a:ln>
            <a:solidFill>
              <a:schemeClr val="accent1">
                <a:lumMod val="50000"/>
              </a:schemeClr>
            </a:solidFill>
            <a:prstDash val="lgDash"/>
          </a:ln>
        </p:spPr>
        <p:style>
          <a:lnRef idx="2">
            <a:schemeClr val="accent1"/>
          </a:lnRef>
          <a:fillRef idx="0">
            <a:schemeClr val="accent1"/>
          </a:fillRef>
          <a:effectRef idx="1">
            <a:schemeClr val="accent1"/>
          </a:effectRef>
          <a:fontRef idx="minor">
            <a:schemeClr val="tx1"/>
          </a:fontRef>
        </p:style>
      </p:cxnSp>
      <p:sp>
        <p:nvSpPr>
          <p:cNvPr id="18" name="Title 1"/>
          <p:cNvSpPr>
            <a:spLocks noGrp="1"/>
          </p:cNvSpPr>
          <p:nvPr>
            <p:ph type="title"/>
          </p:nvPr>
        </p:nvSpPr>
        <p:spPr>
          <a:xfrm>
            <a:off x="0" y="1"/>
            <a:ext cx="10515600" cy="926122"/>
          </a:xfrm>
        </p:spPr>
        <p:txBody>
          <a:bodyPr/>
          <a:lstStyle/>
          <a:p>
            <a:r>
              <a:rPr lang="en-US" sz="3600" dirty="0">
                <a:latin typeface="Congenial Black" panose="02000503040000020004" pitchFamily="2" charset="0"/>
                <a:ea typeface="+mn-ea"/>
                <a:cs typeface="+mn-cs"/>
              </a:rPr>
              <a:t>Final Thoughts</a:t>
            </a:r>
            <a:endParaRPr lang="en-US" sz="3600" dirty="0">
              <a:latin typeface="Congenial Black" panose="02000503040000020004" pitchFamily="2" charset="0"/>
              <a:ea typeface="+mn-ea"/>
              <a:cs typeface="+mn-cs"/>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343" name="Rectangle 14342"/>
          <p:cNvSpPr>
            <a:spLocks noGrp="1" noRot="1" noChangeAspect="1" noMove="1" noResize="1" noEditPoints="1" noAdjustHandles="1" noChangeArrowheads="1" noChangeShapeType="1" noTextEdit="1"/>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45" name="Freeform: Shape 14344"/>
          <p:cNvSpPr>
            <a:spLocks noGrp="1" noRot="1" noChangeAspect="1" noMove="1" noResize="1" noEditPoints="1" noAdjustHandles="1" noChangeArrowheads="1" noChangeShapeType="1" noTextEdit="1"/>
          </p:cNvSpPr>
          <p:nvPr/>
        </p:nvSpPr>
        <p:spPr>
          <a:xfrm>
            <a:off x="0" y="0"/>
            <a:ext cx="12192000" cy="6858000"/>
          </a:xfrm>
          <a:custGeom>
            <a:avLst/>
            <a:gdLst>
              <a:gd name="connsiteX0" fmla="*/ 3094406 w 12192000"/>
              <a:gd name="connsiteY0" fmla="*/ 283966 h 6858000"/>
              <a:gd name="connsiteX1" fmla="*/ 3038833 w 12192000"/>
              <a:gd name="connsiteY1" fmla="*/ 309661 h 6858000"/>
              <a:gd name="connsiteX2" fmla="*/ 3348384 w 12192000"/>
              <a:gd name="connsiteY2" fmla="*/ 406000 h 6858000"/>
              <a:gd name="connsiteX3" fmla="*/ 2864309 w 12192000"/>
              <a:gd name="connsiteY3" fmla="*/ 355295 h 6858000"/>
              <a:gd name="connsiteX4" fmla="*/ 2856039 w 12192000"/>
              <a:gd name="connsiteY4" fmla="*/ 388058 h 6858000"/>
              <a:gd name="connsiteX5" fmla="*/ 3405794 w 12192000"/>
              <a:gd name="connsiteY5" fmla="*/ 512089 h 6858000"/>
              <a:gd name="connsiteX6" fmla="*/ 3356651 w 12192000"/>
              <a:gd name="connsiteY6" fmla="*/ 531204 h 6858000"/>
              <a:gd name="connsiteX7" fmla="*/ 3064552 w 12192000"/>
              <a:gd name="connsiteY7" fmla="*/ 483228 h 6858000"/>
              <a:gd name="connsiteX8" fmla="*/ 3005765 w 12192000"/>
              <a:gd name="connsiteY8" fmla="*/ 495708 h 6858000"/>
              <a:gd name="connsiteX9" fmla="*/ 3034700 w 12192000"/>
              <a:gd name="connsiteY9" fmla="*/ 553823 h 6858000"/>
              <a:gd name="connsiteX10" fmla="*/ 3161459 w 12192000"/>
              <a:gd name="connsiteY10" fmla="*/ 576445 h 6858000"/>
              <a:gd name="connsiteX11" fmla="*/ 3358949 w 12192000"/>
              <a:gd name="connsiteY11" fmla="*/ 712961 h 6858000"/>
              <a:gd name="connsiteX12" fmla="*/ 3059960 w 12192000"/>
              <a:gd name="connsiteY12" fmla="*/ 696576 h 6858000"/>
              <a:gd name="connsiteX13" fmla="*/ 3007143 w 12192000"/>
              <a:gd name="connsiteY13" fmla="*/ 729732 h 6858000"/>
              <a:gd name="connsiteX14" fmla="*/ 2986935 w 12192000"/>
              <a:gd name="connsiteY14" fmla="*/ 772635 h 6858000"/>
              <a:gd name="connsiteX15" fmla="*/ 2871197 w 12192000"/>
              <a:gd name="connsiteY15" fmla="*/ 808127 h 6858000"/>
              <a:gd name="connsiteX16" fmla="*/ 3053071 w 12192000"/>
              <a:gd name="connsiteY16" fmla="*/ 847913 h 6858000"/>
              <a:gd name="connsiteX17" fmla="*/ 2858796 w 12192000"/>
              <a:gd name="connsiteY17" fmla="*/ 847913 h 6858000"/>
              <a:gd name="connsiteX18" fmla="*/ 2635588 w 12192000"/>
              <a:gd name="connsiteY18" fmla="*/ 820611 h 6858000"/>
              <a:gd name="connsiteX19" fmla="*/ 2397683 w 12192000"/>
              <a:gd name="connsiteY19" fmla="*/ 829190 h 6858000"/>
              <a:gd name="connsiteX20" fmla="*/ 1921874 w 12192000"/>
              <a:gd name="connsiteY20" fmla="*/ 778877 h 6858000"/>
              <a:gd name="connsiteX21" fmla="*/ 1695450 w 12192000"/>
              <a:gd name="connsiteY21" fmla="*/ 782386 h 6858000"/>
              <a:gd name="connsiteX22" fmla="*/ 2954324 w 12192000"/>
              <a:gd name="connsiteY22" fmla="*/ 1120940 h 6858000"/>
              <a:gd name="connsiteX23" fmla="*/ 2890028 w 12192000"/>
              <a:gd name="connsiteY23" fmla="*/ 1195435 h 6858000"/>
              <a:gd name="connsiteX24" fmla="*/ 3153652 w 12192000"/>
              <a:gd name="connsiteY24" fmla="*/ 1276563 h 6858000"/>
              <a:gd name="connsiteX25" fmla="*/ 3218410 w 12192000"/>
              <a:gd name="connsiteY25" fmla="*/ 1356911 h 6858000"/>
              <a:gd name="connsiteX26" fmla="*/ 3137118 w 12192000"/>
              <a:gd name="connsiteY26" fmla="*/ 1349891 h 6858000"/>
              <a:gd name="connsiteX27" fmla="*/ 3067309 w 12192000"/>
              <a:gd name="connsiteY27" fmla="*/ 1365102 h 6858000"/>
              <a:gd name="connsiteX28" fmla="*/ 3096243 w 12192000"/>
              <a:gd name="connsiteY28" fmla="*/ 1467292 h 6858000"/>
              <a:gd name="connsiteX29" fmla="*/ 3468716 w 12192000"/>
              <a:gd name="connsiteY29" fmla="*/ 1599125 h 6858000"/>
              <a:gd name="connsiteX30" fmla="*/ 3502241 w 12192000"/>
              <a:gd name="connsiteY30" fmla="*/ 1642029 h 6858000"/>
              <a:gd name="connsiteX31" fmla="*/ 3457692 w 12192000"/>
              <a:gd name="connsiteY31" fmla="*/ 1672453 h 6858000"/>
              <a:gd name="connsiteX32" fmla="*/ 3337362 w 12192000"/>
              <a:gd name="connsiteY32" fmla="*/ 1688053 h 6858000"/>
              <a:gd name="connsiteX33" fmla="*/ 3505915 w 12192000"/>
              <a:gd name="connsiteY33" fmla="*/ 1834318 h 6858000"/>
              <a:gd name="connsiteX34" fmla="*/ 3567458 w 12192000"/>
              <a:gd name="connsiteY34" fmla="*/ 1874880 h 6858000"/>
              <a:gd name="connsiteX35" fmla="*/ 3672634 w 12192000"/>
              <a:gd name="connsiteY35" fmla="*/ 1937678 h 6858000"/>
              <a:gd name="connsiteX36" fmla="*/ 3674470 w 12192000"/>
              <a:gd name="connsiteY36" fmla="*/ 1956789 h 6858000"/>
              <a:gd name="connsiteX37" fmla="*/ 3531176 w 12192000"/>
              <a:gd name="connsiteY37" fmla="*/ 2024266 h 6858000"/>
              <a:gd name="connsiteX38" fmla="*/ 3272604 w 12192000"/>
              <a:gd name="connsiteY38" fmla="*/ 2005933 h 6858000"/>
              <a:gd name="connsiteX39" fmla="*/ 3654720 w 12192000"/>
              <a:gd name="connsiteY39" fmla="*/ 2106564 h 6858000"/>
              <a:gd name="connsiteX40" fmla="*/ 2417892 w 12192000"/>
              <a:gd name="connsiteY40" fmla="*/ 1866690 h 6858000"/>
              <a:gd name="connsiteX41" fmla="*/ 2496888 w 12192000"/>
              <a:gd name="connsiteY41" fmla="*/ 1929487 h 6858000"/>
              <a:gd name="connsiteX42" fmla="*/ 2929526 w 12192000"/>
              <a:gd name="connsiteY42" fmla="*/ 2094862 h 6858000"/>
              <a:gd name="connsiteX43" fmla="*/ 3052152 w 12192000"/>
              <a:gd name="connsiteY43" fmla="*/ 2198613 h 6858000"/>
              <a:gd name="connsiteX44" fmla="*/ 3180748 w 12192000"/>
              <a:gd name="connsiteY44" fmla="*/ 2255948 h 6858000"/>
              <a:gd name="connsiteX45" fmla="*/ 3361244 w 12192000"/>
              <a:gd name="connsiteY45" fmla="*/ 2254777 h 6858000"/>
              <a:gd name="connsiteX46" fmla="*/ 3489382 w 12192000"/>
              <a:gd name="connsiteY46" fmla="*/ 2342926 h 6858000"/>
              <a:gd name="connsiteX47" fmla="*/ 3355733 w 12192000"/>
              <a:gd name="connsiteY47" fmla="*/ 2361649 h 6858000"/>
              <a:gd name="connsiteX48" fmla="*/ 3199121 w 12192000"/>
              <a:gd name="connsiteY48" fmla="*/ 2347216 h 6858000"/>
              <a:gd name="connsiteX49" fmla="*/ 2861091 w 12192000"/>
              <a:gd name="connsiteY49" fmla="*/ 2351896 h 6858000"/>
              <a:gd name="connsiteX50" fmla="*/ 2667278 w 12192000"/>
              <a:gd name="connsiteY50" fmla="*/ 2369058 h 6858000"/>
              <a:gd name="connsiteX51" fmla="*/ 2221781 w 12192000"/>
              <a:gd name="connsiteY51" fmla="*/ 2339805 h 6858000"/>
              <a:gd name="connsiteX52" fmla="*/ 2247961 w 12192000"/>
              <a:gd name="connsiteY52" fmla="*/ 2414693 h 6858000"/>
              <a:gd name="connsiteX53" fmla="*/ 2231425 w 12192000"/>
              <a:gd name="connsiteY53" fmla="*/ 2479828 h 6858000"/>
              <a:gd name="connsiteX54" fmla="*/ 2224996 w 12192000"/>
              <a:gd name="connsiteY54" fmla="*/ 2621414 h 6858000"/>
              <a:gd name="connsiteX55" fmla="*/ 2229131 w 12192000"/>
              <a:gd name="connsiteY55" fmla="*/ 2644426 h 6858000"/>
              <a:gd name="connsiteX56" fmla="*/ 2129466 w 12192000"/>
              <a:gd name="connsiteY56" fmla="*/ 2659247 h 6858000"/>
              <a:gd name="connsiteX57" fmla="*/ 2723312 w 12192000"/>
              <a:gd name="connsiteY57" fmla="*/ 2953726 h 6858000"/>
              <a:gd name="connsiteX58" fmla="*/ 2326496 w 12192000"/>
              <a:gd name="connsiteY58" fmla="*/ 2878838 h 6858000"/>
              <a:gd name="connsiteX59" fmla="*/ 2272759 w 12192000"/>
              <a:gd name="connsiteY59" fmla="*/ 3002480 h 6858000"/>
              <a:gd name="connsiteX60" fmla="*/ 2459226 w 12192000"/>
              <a:gd name="connsiteY60" fmla="*/ 3112471 h 6858000"/>
              <a:gd name="connsiteX61" fmla="*/ 2528117 w 12192000"/>
              <a:gd name="connsiteY61" fmla="*/ 3330111 h 6858000"/>
              <a:gd name="connsiteX62" fmla="*/ 2494590 w 12192000"/>
              <a:gd name="connsiteY62" fmla="*/ 3529029 h 6858000"/>
              <a:gd name="connsiteX63" fmla="*/ 2414677 w 12192000"/>
              <a:gd name="connsiteY63" fmla="*/ 3592215 h 6858000"/>
              <a:gd name="connsiteX64" fmla="*/ 2298940 w 12192000"/>
              <a:gd name="connsiteY64" fmla="*/ 3705716 h 6858000"/>
              <a:gd name="connsiteX65" fmla="*/ 2227294 w 12192000"/>
              <a:gd name="connsiteY65" fmla="*/ 3775921 h 6858000"/>
              <a:gd name="connsiteX66" fmla="*/ 1978366 w 12192000"/>
              <a:gd name="connsiteY66" fmla="*/ 3748620 h 6858000"/>
              <a:gd name="connsiteX67" fmla="*/ 2310421 w 12192000"/>
              <a:gd name="connsiteY67" fmla="*/ 3926868 h 6858000"/>
              <a:gd name="connsiteX68" fmla="*/ 2041285 w 12192000"/>
              <a:gd name="connsiteY68" fmla="*/ 3904635 h 6858000"/>
              <a:gd name="connsiteX69" fmla="*/ 1953565 w 12192000"/>
              <a:gd name="connsiteY69" fmla="*/ 3917116 h 6858000"/>
              <a:gd name="connsiteX70" fmla="*/ 2003623 w 12192000"/>
              <a:gd name="connsiteY70" fmla="*/ 3974842 h 6858000"/>
              <a:gd name="connsiteX71" fmla="*/ 2201114 w 12192000"/>
              <a:gd name="connsiteY71" fmla="*/ 4072742 h 6858000"/>
              <a:gd name="connsiteX72" fmla="*/ 2608032 w 12192000"/>
              <a:gd name="connsiteY72" fmla="*/ 4337967 h 6858000"/>
              <a:gd name="connsiteX73" fmla="*/ 2213973 w 12192000"/>
              <a:gd name="connsiteY73" fmla="*/ 4216277 h 6858000"/>
              <a:gd name="connsiteX74" fmla="*/ 2629158 w 12192000"/>
              <a:gd name="connsiteY74" fmla="*/ 4488911 h 6858000"/>
              <a:gd name="connsiteX75" fmla="*/ 2721471 w 12192000"/>
              <a:gd name="connsiteY75" fmla="*/ 4579399 h 6858000"/>
              <a:gd name="connsiteX76" fmla="*/ 2907939 w 12192000"/>
              <a:gd name="connsiteY76" fmla="*/ 4804062 h 6858000"/>
              <a:gd name="connsiteX77" fmla="*/ 2898753 w 12192000"/>
              <a:gd name="connsiteY77" fmla="*/ 4829414 h 6858000"/>
              <a:gd name="connsiteX78" fmla="*/ 2683352 w 12192000"/>
              <a:gd name="connsiteY78" fmla="*/ 4793141 h 6858000"/>
              <a:gd name="connsiteX79" fmla="*/ 2962594 w 12192000"/>
              <a:gd name="connsiteY79" fmla="*/ 4981920 h 6858000"/>
              <a:gd name="connsiteX80" fmla="*/ 3251019 w 12192000"/>
              <a:gd name="connsiteY80" fmla="*/ 5127012 h 6858000"/>
              <a:gd name="connsiteX81" fmla="*/ 3046180 w 12192000"/>
              <a:gd name="connsiteY81" fmla="*/ 5104781 h 6858000"/>
              <a:gd name="connsiteX82" fmla="*/ 2764646 w 12192000"/>
              <a:gd name="connsiteY82" fmla="*/ 5021703 h 6858000"/>
              <a:gd name="connsiteX83" fmla="*/ 2666820 w 12192000"/>
              <a:gd name="connsiteY83" fmla="*/ 5052905 h 6858000"/>
              <a:gd name="connsiteX84" fmla="*/ 2933657 w 12192000"/>
              <a:gd name="connsiteY84" fmla="*/ 5190198 h 6858000"/>
              <a:gd name="connsiteX85" fmla="*/ 3086598 w 12192000"/>
              <a:gd name="connsiteY85" fmla="*/ 5253776 h 6858000"/>
              <a:gd name="connsiteX86" fmla="*/ 3147680 w 12192000"/>
              <a:gd name="connsiteY86" fmla="*/ 5302531 h 6858000"/>
              <a:gd name="connsiteX87" fmla="*/ 3322204 w 12192000"/>
              <a:gd name="connsiteY87" fmla="*/ 5476487 h 6858000"/>
              <a:gd name="connsiteX88" fmla="*/ 3834758 w 12192000"/>
              <a:gd name="connsiteY88" fmla="*/ 5666434 h 6858000"/>
              <a:gd name="connsiteX89" fmla="*/ 4314240 w 12192000"/>
              <a:gd name="connsiteY89" fmla="*/ 5902409 h 6858000"/>
              <a:gd name="connsiteX90" fmla="*/ 4688552 w 12192000"/>
              <a:gd name="connsiteY90" fmla="*/ 6049453 h 6858000"/>
              <a:gd name="connsiteX91" fmla="*/ 5634660 w 12192000"/>
              <a:gd name="connsiteY91" fmla="*/ 6238620 h 6858000"/>
              <a:gd name="connsiteX92" fmla="*/ 9222980 w 12192000"/>
              <a:gd name="connsiteY92" fmla="*/ 4955397 h 6858000"/>
              <a:gd name="connsiteX93" fmla="*/ 9268448 w 12192000"/>
              <a:gd name="connsiteY93" fmla="*/ 4917173 h 6858000"/>
              <a:gd name="connsiteX94" fmla="*/ 9442512 w 12192000"/>
              <a:gd name="connsiteY94" fmla="*/ 4773251 h 6858000"/>
              <a:gd name="connsiteX95" fmla="*/ 9590400 w 12192000"/>
              <a:gd name="connsiteY95" fmla="*/ 4643756 h 6858000"/>
              <a:gd name="connsiteX96" fmla="*/ 9513242 w 12192000"/>
              <a:gd name="connsiteY96" fmla="*/ 4600073 h 6858000"/>
              <a:gd name="connsiteX97" fmla="*/ 9617498 w 12192000"/>
              <a:gd name="connsiteY97" fmla="*/ 4476430 h 6858000"/>
              <a:gd name="connsiteX98" fmla="*/ 9949094 w 12192000"/>
              <a:gd name="connsiteY98" fmla="*/ 4095364 h 6858000"/>
              <a:gd name="connsiteX99" fmla="*/ 10094686 w 12192000"/>
              <a:gd name="connsiteY99" fmla="*/ 4011507 h 6858000"/>
              <a:gd name="connsiteX100" fmla="*/ 10271967 w 12192000"/>
              <a:gd name="connsiteY100" fmla="*/ 3800497 h 6858000"/>
              <a:gd name="connsiteX101" fmla="*/ 10297226 w 12192000"/>
              <a:gd name="connsiteY101" fmla="*/ 3751742 h 6858000"/>
              <a:gd name="connsiteX102" fmla="*/ 10260943 w 12192000"/>
              <a:gd name="connsiteY102" fmla="*/ 3689723 h 6858000"/>
              <a:gd name="connsiteX103" fmla="*/ 10233847 w 12192000"/>
              <a:gd name="connsiteY103" fmla="*/ 3627319 h 6858000"/>
              <a:gd name="connsiteX104" fmla="*/ 10269209 w 12192000"/>
              <a:gd name="connsiteY104" fmla="*/ 3608986 h 6858000"/>
              <a:gd name="connsiteX105" fmla="*/ 10496550 w 12192000"/>
              <a:gd name="connsiteY105" fmla="*/ 3577393 h 6858000"/>
              <a:gd name="connsiteX106" fmla="*/ 10364738 w 12192000"/>
              <a:gd name="connsiteY106" fmla="*/ 3458823 h 6858000"/>
              <a:gd name="connsiteX107" fmla="*/ 10132346 w 12192000"/>
              <a:gd name="connsiteY107" fmla="*/ 3282137 h 6858000"/>
              <a:gd name="connsiteX108" fmla="*/ 10026712 w 12192000"/>
              <a:gd name="connsiteY108" fmla="*/ 3156543 h 6858000"/>
              <a:gd name="connsiteX109" fmla="*/ 10014312 w 12192000"/>
              <a:gd name="connsiteY109" fmla="*/ 3044213 h 6858000"/>
              <a:gd name="connsiteX110" fmla="*/ 9806718 w 12192000"/>
              <a:gd name="connsiteY110" fmla="*/ 2977907 h 6858000"/>
              <a:gd name="connsiteX111" fmla="*/ 10001912 w 12192000"/>
              <a:gd name="connsiteY111" fmla="*/ 2740374 h 6858000"/>
              <a:gd name="connsiteX112" fmla="*/ 10021662 w 12192000"/>
              <a:gd name="connsiteY112" fmla="*/ 2691231 h 6858000"/>
              <a:gd name="connsiteX113" fmla="*/ 9904546 w 12192000"/>
              <a:gd name="connsiteY113" fmla="*/ 2515322 h 6858000"/>
              <a:gd name="connsiteX114" fmla="*/ 9885256 w 12192000"/>
              <a:gd name="connsiteY114" fmla="*/ 2487240 h 6858000"/>
              <a:gd name="connsiteX115" fmla="*/ 9842085 w 12192000"/>
              <a:gd name="connsiteY115" fmla="*/ 2431074 h 6858000"/>
              <a:gd name="connsiteX116" fmla="*/ 9718078 w 12192000"/>
              <a:gd name="connsiteY116" fmla="*/ 2417424 h 6858000"/>
              <a:gd name="connsiteX117" fmla="*/ 9782378 w 12192000"/>
              <a:gd name="connsiteY117" fmla="*/ 2377641 h 6858000"/>
              <a:gd name="connsiteX118" fmla="*/ 9907302 w 12192000"/>
              <a:gd name="connsiteY118" fmla="*/ 2243078 h 6858000"/>
              <a:gd name="connsiteX119" fmla="*/ 9824171 w 12192000"/>
              <a:gd name="connsiteY119" fmla="*/ 2114365 h 6858000"/>
              <a:gd name="connsiteX120" fmla="*/ 9818662 w 12192000"/>
              <a:gd name="connsiteY120" fmla="*/ 2043377 h 6858000"/>
              <a:gd name="connsiteX121" fmla="*/ 9958740 w 12192000"/>
              <a:gd name="connsiteY121" fmla="*/ 1952499 h 6858000"/>
              <a:gd name="connsiteX122" fmla="*/ 10064374 w 12192000"/>
              <a:gd name="connsiteY122" fmla="*/ 1916615 h 6858000"/>
              <a:gd name="connsiteX123" fmla="*/ 10113055 w 12192000"/>
              <a:gd name="connsiteY123" fmla="*/ 1865131 h 6858000"/>
              <a:gd name="connsiteX124" fmla="*/ 10055646 w 12192000"/>
              <a:gd name="connsiteY124" fmla="*/ 1822227 h 6858000"/>
              <a:gd name="connsiteX125" fmla="*/ 9800748 w 12192000"/>
              <a:gd name="connsiteY125" fmla="*/ 1720036 h 6858000"/>
              <a:gd name="connsiteX126" fmla="*/ 9938071 w 12192000"/>
              <a:gd name="connsiteY126" fmla="*/ 1634617 h 6858000"/>
              <a:gd name="connsiteX127" fmla="*/ 9220224 w 12192000"/>
              <a:gd name="connsiteY127" fmla="*/ 1231709 h 6858000"/>
              <a:gd name="connsiteX128" fmla="*/ 9133419 w 12192000"/>
              <a:gd name="connsiteY128" fmla="*/ 1170083 h 6858000"/>
              <a:gd name="connsiteX129" fmla="*/ 8672768 w 12192000"/>
              <a:gd name="connsiteY129" fmla="*/ 1020699 h 6858000"/>
              <a:gd name="connsiteX130" fmla="*/ 8198797 w 12192000"/>
              <a:gd name="connsiteY130" fmla="*/ 915000 h 6858000"/>
              <a:gd name="connsiteX131" fmla="*/ 8528095 w 12192000"/>
              <a:gd name="connsiteY131" fmla="*/ 691898 h 6858000"/>
              <a:gd name="connsiteX132" fmla="*/ 8025190 w 12192000"/>
              <a:gd name="connsiteY132" fmla="*/ 640021 h 6858000"/>
              <a:gd name="connsiteX133" fmla="*/ 7976047 w 12192000"/>
              <a:gd name="connsiteY133" fmla="*/ 641584 h 6858000"/>
              <a:gd name="connsiteX134" fmla="*/ 6988604 w 12192000"/>
              <a:gd name="connsiteY134" fmla="*/ 607260 h 6858000"/>
              <a:gd name="connsiteX135" fmla="*/ 5573116 w 12192000"/>
              <a:gd name="connsiteY135" fmla="*/ 493368 h 6858000"/>
              <a:gd name="connsiteX136" fmla="*/ 4401503 w 12192000"/>
              <a:gd name="connsiteY136" fmla="*/ 425112 h 6858000"/>
              <a:gd name="connsiteX137" fmla="*/ 3154109 w 12192000"/>
              <a:gd name="connsiteY137" fmla="*/ 292499 h 6858000"/>
              <a:gd name="connsiteX138" fmla="*/ 3094406 w 12192000"/>
              <a:gd name="connsiteY138" fmla="*/ 283966 h 6858000"/>
              <a:gd name="connsiteX139" fmla="*/ 0 w 12192000"/>
              <a:gd name="connsiteY139" fmla="*/ 0 h 6858000"/>
              <a:gd name="connsiteX140" fmla="*/ 12192000 w 12192000"/>
              <a:gd name="connsiteY140" fmla="*/ 0 h 6858000"/>
              <a:gd name="connsiteX141" fmla="*/ 12192000 w 12192000"/>
              <a:gd name="connsiteY141" fmla="*/ 6858000 h 6858000"/>
              <a:gd name="connsiteX142" fmla="*/ 0 w 12192000"/>
              <a:gd name="connsiteY14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2192000" h="6858000">
                <a:moveTo>
                  <a:pt x="3094406" y="283966"/>
                </a:moveTo>
                <a:cubicBezTo>
                  <a:pt x="3074312" y="283528"/>
                  <a:pt x="3054907" y="288795"/>
                  <a:pt x="3038833" y="309661"/>
                </a:cubicBezTo>
                <a:cubicBezTo>
                  <a:pt x="3124259" y="364657"/>
                  <a:pt x="3233105" y="343983"/>
                  <a:pt x="3348384" y="406000"/>
                </a:cubicBezTo>
                <a:cubicBezTo>
                  <a:pt x="3161001" y="386497"/>
                  <a:pt x="3012653" y="370896"/>
                  <a:pt x="2864309" y="355295"/>
                </a:cubicBezTo>
                <a:cubicBezTo>
                  <a:pt x="2861553" y="366216"/>
                  <a:pt x="2858796" y="377136"/>
                  <a:pt x="2856039" y="388058"/>
                </a:cubicBezTo>
                <a:cubicBezTo>
                  <a:pt x="3045722" y="411070"/>
                  <a:pt x="3221166" y="470356"/>
                  <a:pt x="3405794" y="512089"/>
                </a:cubicBezTo>
                <a:cubicBezTo>
                  <a:pt x="3388799" y="537835"/>
                  <a:pt x="3371808" y="532763"/>
                  <a:pt x="3356651" y="531204"/>
                </a:cubicBezTo>
                <a:cubicBezTo>
                  <a:pt x="3257907" y="521062"/>
                  <a:pt x="3159164" y="510922"/>
                  <a:pt x="3064552" y="483228"/>
                </a:cubicBezTo>
                <a:cubicBezTo>
                  <a:pt x="3043427" y="476987"/>
                  <a:pt x="3017704" y="476987"/>
                  <a:pt x="3005765" y="495708"/>
                </a:cubicBezTo>
                <a:cubicBezTo>
                  <a:pt x="2988771" y="522231"/>
                  <a:pt x="3013113" y="539393"/>
                  <a:pt x="3034700" y="553823"/>
                </a:cubicBezTo>
                <a:cubicBezTo>
                  <a:pt x="3072360" y="578787"/>
                  <a:pt x="3117827" y="571767"/>
                  <a:pt x="3161459" y="576445"/>
                </a:cubicBezTo>
                <a:cubicBezTo>
                  <a:pt x="3277655" y="588537"/>
                  <a:pt x="3333228" y="626370"/>
                  <a:pt x="3358949" y="712961"/>
                </a:cubicBezTo>
                <a:cubicBezTo>
                  <a:pt x="3256987" y="677857"/>
                  <a:pt x="3158703" y="721151"/>
                  <a:pt x="3059960" y="696576"/>
                </a:cubicBezTo>
                <a:cubicBezTo>
                  <a:pt x="3034240" y="690338"/>
                  <a:pt x="2993364" y="699698"/>
                  <a:pt x="3007143" y="729732"/>
                </a:cubicBezTo>
                <a:cubicBezTo>
                  <a:pt x="3020003" y="757814"/>
                  <a:pt x="3062716" y="778096"/>
                  <a:pt x="2986935" y="772635"/>
                </a:cubicBezTo>
                <a:cubicBezTo>
                  <a:pt x="2932740" y="768735"/>
                  <a:pt x="2826647" y="800329"/>
                  <a:pt x="2871197" y="808127"/>
                </a:cubicBezTo>
                <a:cubicBezTo>
                  <a:pt x="2927228" y="817881"/>
                  <a:pt x="2981883" y="831921"/>
                  <a:pt x="3053071" y="847913"/>
                </a:cubicBezTo>
                <a:cubicBezTo>
                  <a:pt x="2974533" y="874043"/>
                  <a:pt x="2918042" y="868584"/>
                  <a:pt x="2858796" y="847913"/>
                </a:cubicBezTo>
                <a:cubicBezTo>
                  <a:pt x="2787150" y="822949"/>
                  <a:pt x="2693916" y="792528"/>
                  <a:pt x="2635588" y="820611"/>
                </a:cubicBezTo>
                <a:cubicBezTo>
                  <a:pt x="2548326" y="862734"/>
                  <a:pt x="2475760" y="836211"/>
                  <a:pt x="2397683" y="829190"/>
                </a:cubicBezTo>
                <a:cubicBezTo>
                  <a:pt x="2238775" y="814759"/>
                  <a:pt x="2081241" y="790576"/>
                  <a:pt x="1921874" y="778877"/>
                </a:cubicBezTo>
                <a:cubicBezTo>
                  <a:pt x="1858036" y="774195"/>
                  <a:pt x="1789143" y="751964"/>
                  <a:pt x="1695450" y="782386"/>
                </a:cubicBezTo>
                <a:cubicBezTo>
                  <a:pt x="2119822" y="938012"/>
                  <a:pt x="2575423" y="928262"/>
                  <a:pt x="2954324" y="1120940"/>
                </a:cubicBezTo>
                <a:cubicBezTo>
                  <a:pt x="2938251" y="1139269"/>
                  <a:pt x="2856502" y="1191535"/>
                  <a:pt x="2890028" y="1195435"/>
                </a:cubicBezTo>
                <a:cubicBezTo>
                  <a:pt x="2984178" y="1206748"/>
                  <a:pt x="3067767" y="1244971"/>
                  <a:pt x="3153652" y="1276563"/>
                </a:cubicBezTo>
                <a:cubicBezTo>
                  <a:pt x="3190855" y="1290216"/>
                  <a:pt x="3235862" y="1308157"/>
                  <a:pt x="3218410" y="1356911"/>
                </a:cubicBezTo>
                <a:cubicBezTo>
                  <a:pt x="3186719" y="1370562"/>
                  <a:pt x="3163296" y="1351451"/>
                  <a:pt x="3137118" y="1349891"/>
                </a:cubicBezTo>
                <a:cubicBezTo>
                  <a:pt x="3110480" y="1348331"/>
                  <a:pt x="3050773" y="1358471"/>
                  <a:pt x="3067309" y="1365102"/>
                </a:cubicBezTo>
                <a:cubicBezTo>
                  <a:pt x="3142629" y="1395136"/>
                  <a:pt x="3007143" y="1467292"/>
                  <a:pt x="3096243" y="1467292"/>
                </a:cubicBezTo>
                <a:cubicBezTo>
                  <a:pt x="3245506" y="1467681"/>
                  <a:pt x="3324961" y="1595613"/>
                  <a:pt x="3468716" y="1599125"/>
                </a:cubicBezTo>
                <a:cubicBezTo>
                  <a:pt x="3491677" y="1599513"/>
                  <a:pt x="3502700" y="1622137"/>
                  <a:pt x="3502241" y="1642029"/>
                </a:cubicBezTo>
                <a:cubicBezTo>
                  <a:pt x="3502241" y="1665822"/>
                  <a:pt x="3481116" y="1670112"/>
                  <a:pt x="3457692" y="1672453"/>
                </a:cubicBezTo>
                <a:cubicBezTo>
                  <a:pt x="3421868" y="1675962"/>
                  <a:pt x="3384667" y="1642029"/>
                  <a:pt x="3337362" y="1688053"/>
                </a:cubicBezTo>
                <a:cubicBezTo>
                  <a:pt x="3422329" y="1714966"/>
                  <a:pt x="3507294" y="1741878"/>
                  <a:pt x="3505915" y="1834318"/>
                </a:cubicBezTo>
                <a:cubicBezTo>
                  <a:pt x="3505457" y="1859279"/>
                  <a:pt x="3540820" y="1868640"/>
                  <a:pt x="3567458" y="1874880"/>
                </a:cubicBezTo>
                <a:cubicBezTo>
                  <a:pt x="3611549" y="1885023"/>
                  <a:pt x="3648750" y="1902965"/>
                  <a:pt x="3672634" y="1937678"/>
                </a:cubicBezTo>
                <a:cubicBezTo>
                  <a:pt x="3672172" y="1944308"/>
                  <a:pt x="3671715" y="1951329"/>
                  <a:pt x="3674470" y="1956789"/>
                </a:cubicBezTo>
                <a:cubicBezTo>
                  <a:pt x="3666664" y="2040646"/>
                  <a:pt x="3602363" y="2038306"/>
                  <a:pt x="3531176" y="2024266"/>
                </a:cubicBezTo>
                <a:cubicBezTo>
                  <a:pt x="3446211" y="2007103"/>
                  <a:pt x="3362164" y="1975900"/>
                  <a:pt x="3272604" y="2005933"/>
                </a:cubicBezTo>
                <a:cubicBezTo>
                  <a:pt x="3398905" y="2046107"/>
                  <a:pt x="3536229" y="2049228"/>
                  <a:pt x="3654720" y="2106564"/>
                </a:cubicBezTo>
                <a:cubicBezTo>
                  <a:pt x="3221166" y="2117095"/>
                  <a:pt x="2838130" y="1936116"/>
                  <a:pt x="2417892" y="1866690"/>
                </a:cubicBezTo>
                <a:cubicBezTo>
                  <a:pt x="2432130" y="1913105"/>
                  <a:pt x="2466114" y="1922465"/>
                  <a:pt x="2496888" y="1929487"/>
                </a:cubicBezTo>
                <a:cubicBezTo>
                  <a:pt x="2652123" y="1964590"/>
                  <a:pt x="2788067" y="2034408"/>
                  <a:pt x="2929526" y="2094862"/>
                </a:cubicBezTo>
                <a:cubicBezTo>
                  <a:pt x="2987851" y="2119825"/>
                  <a:pt x="3030106" y="2144789"/>
                  <a:pt x="3052152" y="2198613"/>
                </a:cubicBezTo>
                <a:cubicBezTo>
                  <a:pt x="3071903" y="2247367"/>
                  <a:pt x="3110021" y="2269990"/>
                  <a:pt x="3180748" y="2255948"/>
                </a:cubicBezTo>
                <a:cubicBezTo>
                  <a:pt x="3238157" y="2244246"/>
                  <a:pt x="3301078" y="2250487"/>
                  <a:pt x="3361244" y="2254777"/>
                </a:cubicBezTo>
                <a:cubicBezTo>
                  <a:pt x="3430596" y="2259459"/>
                  <a:pt x="3508213" y="2314455"/>
                  <a:pt x="3489382" y="2342926"/>
                </a:cubicBezTo>
                <a:cubicBezTo>
                  <a:pt x="3457233" y="2391292"/>
                  <a:pt x="3403498" y="2367110"/>
                  <a:pt x="3355733" y="2361649"/>
                </a:cubicBezTo>
                <a:cubicBezTo>
                  <a:pt x="3301537" y="2355018"/>
                  <a:pt x="3200957" y="2341367"/>
                  <a:pt x="3199121" y="2347216"/>
                </a:cubicBezTo>
                <a:cubicBezTo>
                  <a:pt x="3163754" y="2468518"/>
                  <a:pt x="2914827" y="2362819"/>
                  <a:pt x="2861091" y="2351896"/>
                </a:cubicBezTo>
                <a:cubicBezTo>
                  <a:pt x="2794038" y="2338245"/>
                  <a:pt x="2731116" y="2363208"/>
                  <a:pt x="2667278" y="2369058"/>
                </a:cubicBezTo>
                <a:cubicBezTo>
                  <a:pt x="2610328" y="2374518"/>
                  <a:pt x="2288376" y="2391292"/>
                  <a:pt x="2221781" y="2339805"/>
                </a:cubicBezTo>
                <a:cubicBezTo>
                  <a:pt x="2212595" y="2379978"/>
                  <a:pt x="2231884" y="2396361"/>
                  <a:pt x="2247961" y="2414693"/>
                </a:cubicBezTo>
                <a:cubicBezTo>
                  <a:pt x="2270465" y="2440824"/>
                  <a:pt x="2274138" y="2459157"/>
                  <a:pt x="2231425" y="2479828"/>
                </a:cubicBezTo>
                <a:cubicBezTo>
                  <a:pt x="2109717" y="2539115"/>
                  <a:pt x="2111557" y="2541065"/>
                  <a:pt x="2224996" y="2621414"/>
                </a:cubicBezTo>
                <a:cubicBezTo>
                  <a:pt x="2230509" y="2624923"/>
                  <a:pt x="2228211" y="2636624"/>
                  <a:pt x="2229131" y="2644426"/>
                </a:cubicBezTo>
                <a:cubicBezTo>
                  <a:pt x="2199276" y="2656906"/>
                  <a:pt x="2164373" y="2625703"/>
                  <a:pt x="2129466" y="2659247"/>
                </a:cubicBezTo>
                <a:cubicBezTo>
                  <a:pt x="2281487" y="2806680"/>
                  <a:pt x="2513421" y="2842953"/>
                  <a:pt x="2723312" y="2953726"/>
                </a:cubicBezTo>
                <a:cubicBezTo>
                  <a:pt x="2553377" y="2990389"/>
                  <a:pt x="2451419" y="2862456"/>
                  <a:pt x="2326496" y="2878838"/>
                </a:cubicBezTo>
                <a:cubicBezTo>
                  <a:pt x="2264036" y="2919012"/>
                  <a:pt x="2449582" y="2983367"/>
                  <a:pt x="2272759" y="3002480"/>
                </a:cubicBezTo>
                <a:cubicBezTo>
                  <a:pt x="2349461" y="3037583"/>
                  <a:pt x="2406411" y="3071905"/>
                  <a:pt x="2459226" y="3112471"/>
                </a:cubicBezTo>
                <a:cubicBezTo>
                  <a:pt x="2553377" y="3185016"/>
                  <a:pt x="2571749" y="3232602"/>
                  <a:pt x="2528117" y="3330111"/>
                </a:cubicBezTo>
                <a:cubicBezTo>
                  <a:pt x="2499642" y="3394076"/>
                  <a:pt x="2457848" y="3452973"/>
                  <a:pt x="2494590" y="3529029"/>
                </a:cubicBezTo>
                <a:cubicBezTo>
                  <a:pt x="2520308" y="3581294"/>
                  <a:pt x="2510206" y="3615617"/>
                  <a:pt x="2414677" y="3592215"/>
                </a:cubicBezTo>
                <a:cubicBezTo>
                  <a:pt x="2311799" y="3567251"/>
                  <a:pt x="2273221" y="3614057"/>
                  <a:pt x="2298940" y="3705716"/>
                </a:cubicBezTo>
                <a:cubicBezTo>
                  <a:pt x="2315473" y="3764612"/>
                  <a:pt x="2298020" y="3782553"/>
                  <a:pt x="2227294" y="3775921"/>
                </a:cubicBezTo>
                <a:cubicBezTo>
                  <a:pt x="2149215" y="3768512"/>
                  <a:pt x="2074811" y="3729898"/>
                  <a:pt x="1978366" y="3748620"/>
                </a:cubicBezTo>
                <a:cubicBezTo>
                  <a:pt x="2055522" y="3855492"/>
                  <a:pt x="2220403" y="3825068"/>
                  <a:pt x="2310421" y="3926868"/>
                </a:cubicBezTo>
                <a:cubicBezTo>
                  <a:pt x="2202950" y="3927259"/>
                  <a:pt x="2120739" y="3926868"/>
                  <a:pt x="2041285" y="3904635"/>
                </a:cubicBezTo>
                <a:cubicBezTo>
                  <a:pt x="2008216" y="3895664"/>
                  <a:pt x="1971934" y="3886305"/>
                  <a:pt x="1953565" y="3917116"/>
                </a:cubicBezTo>
                <a:cubicBezTo>
                  <a:pt x="1931978" y="3954170"/>
                  <a:pt x="1976527" y="3968211"/>
                  <a:pt x="2003623" y="3974842"/>
                </a:cubicBezTo>
                <a:cubicBezTo>
                  <a:pt x="2079866" y="3993563"/>
                  <a:pt x="2138192" y="4038028"/>
                  <a:pt x="2201114" y="4072742"/>
                </a:cubicBezTo>
                <a:cubicBezTo>
                  <a:pt x="2339356" y="4148800"/>
                  <a:pt x="2490917" y="4212375"/>
                  <a:pt x="2608032" y="4337967"/>
                </a:cubicBezTo>
                <a:cubicBezTo>
                  <a:pt x="2460606" y="4305983"/>
                  <a:pt x="2350838" y="4231487"/>
                  <a:pt x="2213973" y="4216277"/>
                </a:cubicBezTo>
                <a:cubicBezTo>
                  <a:pt x="2332467" y="4330557"/>
                  <a:pt x="2484945" y="4405834"/>
                  <a:pt x="2629158" y="4488911"/>
                </a:cubicBezTo>
                <a:cubicBezTo>
                  <a:pt x="2670494" y="4512315"/>
                  <a:pt x="2712289" y="4528306"/>
                  <a:pt x="2721471" y="4579399"/>
                </a:cubicBezTo>
                <a:cubicBezTo>
                  <a:pt x="2739385" y="4678470"/>
                  <a:pt x="2793121" y="4760378"/>
                  <a:pt x="2907939" y="4804062"/>
                </a:cubicBezTo>
                <a:cubicBezTo>
                  <a:pt x="2908859" y="4804452"/>
                  <a:pt x="2902428" y="4819274"/>
                  <a:pt x="2898753" y="4829414"/>
                </a:cubicBezTo>
                <a:cubicBezTo>
                  <a:pt x="2828485" y="4832536"/>
                  <a:pt x="2772912" y="4774028"/>
                  <a:pt x="2683352" y="4793141"/>
                </a:cubicBezTo>
                <a:cubicBezTo>
                  <a:pt x="2769239" y="4872708"/>
                  <a:pt x="2840885" y="4944087"/>
                  <a:pt x="2962594" y="4981920"/>
                </a:cubicBezTo>
                <a:cubicBezTo>
                  <a:pt x="3059960" y="5011952"/>
                  <a:pt x="3180289" y="5029503"/>
                  <a:pt x="3251019" y="5127012"/>
                </a:cubicBezTo>
                <a:cubicBezTo>
                  <a:pt x="3168808" y="5146126"/>
                  <a:pt x="3107723" y="5121944"/>
                  <a:pt x="3046180" y="5104781"/>
                </a:cubicBezTo>
                <a:cubicBezTo>
                  <a:pt x="2952030" y="5078258"/>
                  <a:pt x="2858796" y="5048226"/>
                  <a:pt x="2764646" y="5021703"/>
                </a:cubicBezTo>
                <a:cubicBezTo>
                  <a:pt x="2728821" y="5011563"/>
                  <a:pt x="2689782" y="5004540"/>
                  <a:pt x="2666820" y="5052905"/>
                </a:cubicBezTo>
                <a:cubicBezTo>
                  <a:pt x="2786691" y="5063047"/>
                  <a:pt x="2858337" y="5128575"/>
                  <a:pt x="2933657" y="5190198"/>
                </a:cubicBezTo>
                <a:cubicBezTo>
                  <a:pt x="2975911" y="5224912"/>
                  <a:pt x="3010358" y="5271328"/>
                  <a:pt x="3086598" y="5253776"/>
                </a:cubicBezTo>
                <a:cubicBezTo>
                  <a:pt x="3126554" y="5244415"/>
                  <a:pt x="3151814" y="5270547"/>
                  <a:pt x="3147680" y="5302531"/>
                </a:cubicBezTo>
                <a:cubicBezTo>
                  <a:pt x="3132525" y="5415251"/>
                  <a:pt x="3225759" y="5454645"/>
                  <a:pt x="3322204" y="5476487"/>
                </a:cubicBezTo>
                <a:cubicBezTo>
                  <a:pt x="3504998" y="5517440"/>
                  <a:pt x="3657018" y="5613779"/>
                  <a:pt x="3834758" y="5666434"/>
                </a:cubicBezTo>
                <a:cubicBezTo>
                  <a:pt x="4007445" y="5717529"/>
                  <a:pt x="4141095" y="5838830"/>
                  <a:pt x="4314240" y="5902409"/>
                </a:cubicBezTo>
                <a:cubicBezTo>
                  <a:pt x="4439624" y="5948433"/>
                  <a:pt x="4559494" y="6007718"/>
                  <a:pt x="4688552" y="6049453"/>
                </a:cubicBezTo>
                <a:cubicBezTo>
                  <a:pt x="4993968" y="6148131"/>
                  <a:pt x="5305360" y="6227308"/>
                  <a:pt x="5634660" y="6238620"/>
                </a:cubicBezTo>
                <a:cubicBezTo>
                  <a:pt x="5906549" y="6247590"/>
                  <a:pt x="8264931" y="6239010"/>
                  <a:pt x="9222980" y="4955397"/>
                </a:cubicBezTo>
                <a:cubicBezTo>
                  <a:pt x="9241350" y="4949155"/>
                  <a:pt x="9262017" y="4932775"/>
                  <a:pt x="9268448" y="4917173"/>
                </a:cubicBezTo>
                <a:cubicBezTo>
                  <a:pt x="9299220" y="4844235"/>
                  <a:pt x="9374540" y="4812644"/>
                  <a:pt x="9442512" y="4773251"/>
                </a:cubicBezTo>
                <a:cubicBezTo>
                  <a:pt x="9502220" y="4738536"/>
                  <a:pt x="9565600" y="4702263"/>
                  <a:pt x="9590400" y="4643756"/>
                </a:cubicBezTo>
                <a:cubicBezTo>
                  <a:pt x="9623008" y="4565749"/>
                  <a:pt x="9530236" y="4629716"/>
                  <a:pt x="9513242" y="4600073"/>
                </a:cubicBezTo>
                <a:cubicBezTo>
                  <a:pt x="9548605" y="4559509"/>
                  <a:pt x="9603261" y="4522454"/>
                  <a:pt x="9617498" y="4476430"/>
                </a:cubicBezTo>
                <a:cubicBezTo>
                  <a:pt x="9669394" y="4310276"/>
                  <a:pt x="9781460" y="4189364"/>
                  <a:pt x="9949094" y="4095364"/>
                </a:cubicBezTo>
                <a:cubicBezTo>
                  <a:pt x="9997318" y="4068452"/>
                  <a:pt x="10029007" y="4019306"/>
                  <a:pt x="10094686" y="4011507"/>
                </a:cubicBezTo>
                <a:cubicBezTo>
                  <a:pt x="10240735" y="3994345"/>
                  <a:pt x="10194808" y="3860171"/>
                  <a:pt x="10271967" y="3800497"/>
                </a:cubicBezTo>
                <a:cubicBezTo>
                  <a:pt x="10286662" y="3789184"/>
                  <a:pt x="10299980" y="3766953"/>
                  <a:pt x="10297226" y="3751742"/>
                </a:cubicBezTo>
                <a:cubicBezTo>
                  <a:pt x="10293091" y="3729898"/>
                  <a:pt x="10275639" y="3709227"/>
                  <a:pt x="10260943" y="3689723"/>
                </a:cubicBezTo>
                <a:cubicBezTo>
                  <a:pt x="10245786" y="3670222"/>
                  <a:pt x="10222825" y="3653061"/>
                  <a:pt x="10233847" y="3627319"/>
                </a:cubicBezTo>
                <a:cubicBezTo>
                  <a:pt x="10238437" y="3616788"/>
                  <a:pt x="10235225" y="3580125"/>
                  <a:pt x="10269209" y="3608986"/>
                </a:cubicBezTo>
                <a:cubicBezTo>
                  <a:pt x="10362443" y="3688165"/>
                  <a:pt x="10416637" y="3613279"/>
                  <a:pt x="10496550" y="3577393"/>
                </a:cubicBezTo>
                <a:cubicBezTo>
                  <a:pt x="10432253" y="3540340"/>
                  <a:pt x="10374383" y="3514208"/>
                  <a:pt x="10364738" y="3458823"/>
                </a:cubicBezTo>
                <a:cubicBezTo>
                  <a:pt x="10344991" y="3344542"/>
                  <a:pt x="10260485" y="3292277"/>
                  <a:pt x="10132346" y="3282137"/>
                </a:cubicBezTo>
                <a:cubicBezTo>
                  <a:pt x="10179650" y="3171757"/>
                  <a:pt x="10179650" y="3171757"/>
                  <a:pt x="10026712" y="3156543"/>
                </a:cubicBezTo>
                <a:cubicBezTo>
                  <a:pt x="10085499" y="3086337"/>
                  <a:pt x="10085499" y="3068396"/>
                  <a:pt x="10014312" y="3044213"/>
                </a:cubicBezTo>
                <a:cubicBezTo>
                  <a:pt x="9945880" y="3021201"/>
                  <a:pt x="9870100" y="3013401"/>
                  <a:pt x="9806718" y="2977907"/>
                </a:cubicBezTo>
                <a:cubicBezTo>
                  <a:pt x="9865047" y="2888199"/>
                  <a:pt x="9881580" y="2784060"/>
                  <a:pt x="10001912" y="2740374"/>
                </a:cubicBezTo>
                <a:cubicBezTo>
                  <a:pt x="10020741" y="2733743"/>
                  <a:pt x="10033600" y="2706830"/>
                  <a:pt x="10021662" y="2691231"/>
                </a:cubicBezTo>
                <a:cubicBezTo>
                  <a:pt x="9978030" y="2634675"/>
                  <a:pt x="10040492" y="2527414"/>
                  <a:pt x="9904546" y="2515322"/>
                </a:cubicBezTo>
                <a:cubicBezTo>
                  <a:pt x="9887552" y="2514152"/>
                  <a:pt x="9871936" y="2502450"/>
                  <a:pt x="9885256" y="2487240"/>
                </a:cubicBezTo>
                <a:cubicBezTo>
                  <a:pt x="9931184" y="2434196"/>
                  <a:pt x="9875611" y="2437706"/>
                  <a:pt x="9842085" y="2431074"/>
                </a:cubicBezTo>
                <a:cubicBezTo>
                  <a:pt x="9801668" y="2422884"/>
                  <a:pt x="9755740" y="2446287"/>
                  <a:pt x="9718078" y="2417424"/>
                </a:cubicBezTo>
                <a:cubicBezTo>
                  <a:pt x="9726806" y="2386999"/>
                  <a:pt x="9759413" y="2387390"/>
                  <a:pt x="9782378" y="2377641"/>
                </a:cubicBezTo>
                <a:cubicBezTo>
                  <a:pt x="9849430" y="2349558"/>
                  <a:pt x="9904086" y="2316013"/>
                  <a:pt x="9907302" y="2243078"/>
                </a:cubicBezTo>
                <a:cubicBezTo>
                  <a:pt x="9909596" y="2184182"/>
                  <a:pt x="9916946" y="2132305"/>
                  <a:pt x="9824171" y="2114365"/>
                </a:cubicBezTo>
                <a:cubicBezTo>
                  <a:pt x="9785593" y="2106953"/>
                  <a:pt x="9796616" y="2064440"/>
                  <a:pt x="9818662" y="2043377"/>
                </a:cubicBezTo>
                <a:cubicBezTo>
                  <a:pt x="9858160" y="2005933"/>
                  <a:pt x="9890766" y="1956008"/>
                  <a:pt x="9958740" y="1952499"/>
                </a:cubicBezTo>
                <a:cubicBezTo>
                  <a:pt x="10000075" y="1950158"/>
                  <a:pt x="10031764" y="1934556"/>
                  <a:pt x="10064374" y="1916615"/>
                </a:cubicBezTo>
                <a:cubicBezTo>
                  <a:pt x="10087795" y="1903743"/>
                  <a:pt x="10115810" y="1892823"/>
                  <a:pt x="10113055" y="1865131"/>
                </a:cubicBezTo>
                <a:cubicBezTo>
                  <a:pt x="10110302" y="1838607"/>
                  <a:pt x="10083203" y="1827686"/>
                  <a:pt x="10055646" y="1822227"/>
                </a:cubicBezTo>
                <a:cubicBezTo>
                  <a:pt x="9963792" y="1804675"/>
                  <a:pt x="9877448" y="1778933"/>
                  <a:pt x="9800748" y="1720036"/>
                </a:cubicBezTo>
                <a:cubicBezTo>
                  <a:pt x="9851726" y="1688834"/>
                  <a:pt x="9900410" y="1666211"/>
                  <a:pt x="9938071" y="1634617"/>
                </a:cubicBezTo>
                <a:cubicBezTo>
                  <a:pt x="10029007" y="1558172"/>
                  <a:pt x="9258802" y="1317517"/>
                  <a:pt x="9220224" y="1231709"/>
                </a:cubicBezTo>
                <a:cubicBezTo>
                  <a:pt x="9208284" y="1205187"/>
                  <a:pt x="9167410" y="1177883"/>
                  <a:pt x="9133419" y="1170083"/>
                </a:cubicBezTo>
                <a:cubicBezTo>
                  <a:pt x="8974052" y="1133420"/>
                  <a:pt x="8835810" y="1051123"/>
                  <a:pt x="8672768" y="1020699"/>
                </a:cubicBezTo>
                <a:cubicBezTo>
                  <a:pt x="8518912" y="991837"/>
                  <a:pt x="8367350" y="953222"/>
                  <a:pt x="8198797" y="915000"/>
                </a:cubicBezTo>
                <a:cubicBezTo>
                  <a:pt x="8302134" y="819048"/>
                  <a:pt x="8485382" y="830361"/>
                  <a:pt x="8528095" y="691898"/>
                </a:cubicBezTo>
                <a:cubicBezTo>
                  <a:pt x="8361379" y="656013"/>
                  <a:pt x="8185937" y="696968"/>
                  <a:pt x="8025190" y="640021"/>
                </a:cubicBezTo>
                <a:cubicBezTo>
                  <a:pt x="8011411" y="634954"/>
                  <a:pt x="7992579" y="640021"/>
                  <a:pt x="7976047" y="641584"/>
                </a:cubicBezTo>
                <a:cubicBezTo>
                  <a:pt x="7644909" y="672005"/>
                  <a:pt x="7315149" y="645484"/>
                  <a:pt x="6988604" y="607260"/>
                </a:cubicBezTo>
                <a:cubicBezTo>
                  <a:pt x="6518305" y="552656"/>
                  <a:pt x="6046170" y="517941"/>
                  <a:pt x="5573116" y="493368"/>
                </a:cubicBezTo>
                <a:cubicBezTo>
                  <a:pt x="5182272" y="473086"/>
                  <a:pt x="4790511" y="464116"/>
                  <a:pt x="4401503" y="425112"/>
                </a:cubicBezTo>
                <a:cubicBezTo>
                  <a:pt x="3985401" y="383379"/>
                  <a:pt x="3569756" y="336184"/>
                  <a:pt x="3154109" y="292499"/>
                </a:cubicBezTo>
                <a:cubicBezTo>
                  <a:pt x="3135280" y="290549"/>
                  <a:pt x="3114499" y="284406"/>
                  <a:pt x="3094406" y="283966"/>
                </a:cubicBezTo>
                <a:close/>
                <a:moveTo>
                  <a:pt x="0" y="0"/>
                </a:moveTo>
                <a:lnTo>
                  <a:pt x="12192000" y="0"/>
                </a:lnTo>
                <a:lnTo>
                  <a:pt x="12192000" y="6858000"/>
                </a:lnTo>
                <a:lnTo>
                  <a:pt x="0" y="6858000"/>
                </a:ln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pic>
        <p:nvPicPr>
          <p:cNvPr id="14338" name="Picture 2" descr="Image result for Questions and Answers No Background"/>
          <p:cNvPicPr>
            <a:picLocks noChangeAspect="1" noChangeArrowheads="1"/>
          </p:cNvPicPr>
          <p:nvPr/>
        </p:nvPicPr>
        <p:blipFill rotWithShape="1">
          <a:blip r:embed="rId1">
            <a:extLst>
              <a:ext uri="{28A0092B-C50C-407E-A947-70E740481C1C}">
                <a14:useLocalDpi xmlns:a14="http://schemas.microsoft.com/office/drawing/2010/main" val="0"/>
              </a:ext>
            </a:extLst>
          </a:blip>
          <a:srcRect t="-519" b="12772"/>
          <a:stretch>
            <a:fillRect/>
          </a:stretch>
        </p:blipFill>
        <p:spPr bwMode="auto">
          <a:xfrm>
            <a:off x="3841844" y="1315453"/>
            <a:ext cx="4768755" cy="336884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372" name="Rectangle 15371"/>
          <p:cNvSpPr>
            <a:spLocks noGrp="1" noRot="1" noChangeAspect="1" noMove="1" noResize="1" noEditPoints="1" noAdjustHandles="1" noChangeArrowheads="1" noChangeShapeType="1" noTextEdit="1"/>
          </p:cNvSpPr>
          <p:nvPr/>
        </p:nvSpPr>
        <p:spPr>
          <a:xfrm>
            <a:off x="0" y="0"/>
            <a:ext cx="12192000" cy="6858000"/>
          </a:xfrm>
          <a:prstGeom prst="rect">
            <a:avLst/>
          </a:pr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Meiryo"/>
            </a:endParaRPr>
          </a:p>
        </p:txBody>
      </p:sp>
      <p:sp>
        <p:nvSpPr>
          <p:cNvPr id="15374" name="Freeform: Shape 15373"/>
          <p:cNvSpPr>
            <a:spLocks noGrp="1" noRot="1" noChangeAspect="1" noMove="1" noResize="1" noEditPoints="1" noAdjustHandles="1" noChangeArrowheads="1" noChangeShapeType="1" noTextEdit="1"/>
          </p:cNvSpPr>
          <p:nvPr/>
        </p:nvSpPr>
        <p:spPr>
          <a:xfrm flipH="1">
            <a:off x="2212206"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5376" name="Freeform: Shape 15375"/>
          <p:cNvSpPr>
            <a:spLocks noGrp="1" noRot="1" noChangeAspect="1" noMove="1" noResize="1" noEditPoints="1" noAdjustHandles="1" noChangeArrowheads="1" noChangeShapeType="1" noTextEdit="1"/>
          </p:cNvSpPr>
          <p:nvPr/>
        </p:nvSpPr>
        <p:spPr>
          <a:xfrm flipH="1">
            <a:off x="2417551" y="0"/>
            <a:ext cx="2536434" cy="6858000"/>
          </a:xfrm>
          <a:custGeom>
            <a:avLst/>
            <a:gdLst>
              <a:gd name="connsiteX0" fmla="*/ 879731 w 2536434"/>
              <a:gd name="connsiteY0" fmla="*/ 0 h 6858000"/>
              <a:gd name="connsiteX1" fmla="*/ 913411 w 2536434"/>
              <a:gd name="connsiteY1" fmla="*/ 0 h 6858000"/>
              <a:gd name="connsiteX2" fmla="*/ 935535 w 2536434"/>
              <a:gd name="connsiteY2" fmla="*/ 14997 h 6858000"/>
              <a:gd name="connsiteX3" fmla="*/ 2536434 w 2536434"/>
              <a:gd name="connsiteY3" fmla="*/ 3621656 h 6858000"/>
              <a:gd name="connsiteX4" fmla="*/ 662084 w 2536434"/>
              <a:gd name="connsiteY4" fmla="*/ 6374814 h 6858000"/>
              <a:gd name="connsiteX5" fmla="*/ 145436 w 2536434"/>
              <a:gd name="connsiteY5" fmla="*/ 6780599 h 6858000"/>
              <a:gd name="connsiteX6" fmla="*/ 33680 w 2536434"/>
              <a:gd name="connsiteY6" fmla="*/ 6858000 h 6858000"/>
              <a:gd name="connsiteX7" fmla="*/ 0 w 2536434"/>
              <a:gd name="connsiteY7" fmla="*/ 6858000 h 6858000"/>
              <a:gd name="connsiteX8" fmla="*/ 111756 w 2536434"/>
              <a:gd name="connsiteY8" fmla="*/ 6780599 h 6858000"/>
              <a:gd name="connsiteX9" fmla="*/ 628404 w 2536434"/>
              <a:gd name="connsiteY9" fmla="*/ 6374814 h 6858000"/>
              <a:gd name="connsiteX10" fmla="*/ 2502754 w 2536434"/>
              <a:gd name="connsiteY10" fmla="*/ 3621656 h 6858000"/>
              <a:gd name="connsiteX11" fmla="*/ 901855 w 2536434"/>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36434" h="6858000">
                <a:moveTo>
                  <a:pt x="879731" y="0"/>
                </a:moveTo>
                <a:lnTo>
                  <a:pt x="913411" y="0"/>
                </a:lnTo>
                <a:lnTo>
                  <a:pt x="935535" y="14997"/>
                </a:lnTo>
                <a:cubicBezTo>
                  <a:pt x="1962698" y="754641"/>
                  <a:pt x="2536434" y="2093192"/>
                  <a:pt x="2536434" y="3621656"/>
                </a:cubicBezTo>
                <a:cubicBezTo>
                  <a:pt x="2536434" y="4969131"/>
                  <a:pt x="1607709" y="5602839"/>
                  <a:pt x="662084" y="6374814"/>
                </a:cubicBezTo>
                <a:cubicBezTo>
                  <a:pt x="489881" y="6515397"/>
                  <a:pt x="319254" y="6653108"/>
                  <a:pt x="145436" y="6780599"/>
                </a:cubicBezTo>
                <a:lnTo>
                  <a:pt x="33680"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pic>
        <p:nvPicPr>
          <p:cNvPr id="15362" name="Picture 2" descr="Thank You Wallpapers - Wallpaper Cave"/>
          <p:cNvPicPr>
            <a:picLocks noChangeAspect="1" noChangeArrowheads="1"/>
          </p:cNvPicPr>
          <p:nvPr/>
        </p:nvPicPr>
        <p:blipFill>
          <a:blip r:embed="rId1">
            <a:extLst>
              <a:ext uri="{28A0092B-C50C-407E-A947-70E740481C1C}">
                <a14:useLocalDpi xmlns:a14="http://schemas.microsoft.com/office/drawing/2010/main" val="0"/>
              </a:ext>
            </a:extLst>
          </a:blip>
          <a:srcRect t="4224"/>
          <a:stretch>
            <a:fillRect/>
          </a:stretch>
        </p:blipFill>
        <p:spPr bwMode="auto">
          <a:xfrm>
            <a:off x="0" y="10"/>
            <a:ext cx="12192000" cy="6857990"/>
          </a:xfrm>
          <a:custGeom>
            <a:avLst/>
            <a:gdLst/>
            <a:ahLst/>
            <a:cxnLst/>
            <a:rect l="l" t="t" r="r" b="b"/>
            <a:pathLst>
              <a:path w="9547224" h="6858000">
                <a:moveTo>
                  <a:pt x="1623023" y="0"/>
                </a:moveTo>
                <a:lnTo>
                  <a:pt x="2716256" y="0"/>
                </a:lnTo>
                <a:lnTo>
                  <a:pt x="3032455" y="0"/>
                </a:lnTo>
                <a:lnTo>
                  <a:pt x="3496422" y="0"/>
                </a:lnTo>
                <a:lnTo>
                  <a:pt x="5205951" y="0"/>
                </a:lnTo>
                <a:lnTo>
                  <a:pt x="9547224" y="0"/>
                </a:lnTo>
                <a:lnTo>
                  <a:pt x="9547224" y="6858000"/>
                </a:lnTo>
                <a:lnTo>
                  <a:pt x="5205951" y="6858000"/>
                </a:lnTo>
                <a:lnTo>
                  <a:pt x="3496422" y="6858000"/>
                </a:lnTo>
                <a:lnTo>
                  <a:pt x="3032455" y="6858000"/>
                </a:lnTo>
                <a:lnTo>
                  <a:pt x="2716256" y="6858000"/>
                </a:lnTo>
                <a:lnTo>
                  <a:pt x="2502754" y="6858000"/>
                </a:lnTo>
                <a:lnTo>
                  <a:pt x="2390998" y="6780599"/>
                </a:lnTo>
                <a:cubicBezTo>
                  <a:pt x="2217180" y="6653108"/>
                  <a:pt x="2046553" y="6515397"/>
                  <a:pt x="1874350" y="6374814"/>
                </a:cubicBezTo>
                <a:cubicBezTo>
                  <a:pt x="928725" y="5602839"/>
                  <a:pt x="0" y="4969131"/>
                  <a:pt x="0" y="3621656"/>
                </a:cubicBezTo>
                <a:cubicBezTo>
                  <a:pt x="0" y="2093192"/>
                  <a:pt x="573736" y="754641"/>
                  <a:pt x="1600899" y="14997"/>
                </a:cubicBezTo>
                <a:close/>
              </a:path>
            </a:pathLst>
          </a:custGeom>
          <a:noFill/>
          <a:extLst>
            <a:ext uri="{909E8E84-426E-40DD-AFC4-6F175D3DCCD1}">
              <a14:hiddenFill xmlns:a14="http://schemas.microsoft.com/office/drawing/2010/main">
                <a:solidFill>
                  <a:srgbClr val="FFFFFF"/>
                </a:solidFill>
              </a14:hiddenFill>
            </a:ext>
          </a:extLst>
        </p:spPr>
      </p:pic>
      <p:sp>
        <p:nvSpPr>
          <p:cNvPr id="15378" name="Freeform: Shape 15377"/>
          <p:cNvSpPr>
            <a:spLocks noGrp="1" noRot="1" noChangeAspect="1" noMove="1" noResize="1" noEditPoints="1" noAdjustHandles="1" noChangeArrowheads="1" noChangeShapeType="1" noTextEdit="1"/>
          </p:cNvSpPr>
          <p:nvPr/>
        </p:nvSpPr>
        <p:spPr>
          <a:xfrm flipH="1">
            <a:off x="2644774" y="0"/>
            <a:ext cx="2756893" cy="6858000"/>
          </a:xfrm>
          <a:custGeom>
            <a:avLst/>
            <a:gdLst>
              <a:gd name="connsiteX0" fmla="*/ 1133870 w 2756893"/>
              <a:gd name="connsiteY0" fmla="*/ 0 h 6858000"/>
              <a:gd name="connsiteX1" fmla="*/ 898082 w 2756893"/>
              <a:gd name="connsiteY1" fmla="*/ 0 h 6858000"/>
              <a:gd name="connsiteX2" fmla="*/ 920668 w 2756893"/>
              <a:gd name="connsiteY2" fmla="*/ 14997 h 6858000"/>
              <a:gd name="connsiteX3" fmla="*/ 2554961 w 2756893"/>
              <a:gd name="connsiteY3" fmla="*/ 3621656 h 6858000"/>
              <a:gd name="connsiteX4" fmla="*/ 641513 w 2756893"/>
              <a:gd name="connsiteY4" fmla="*/ 6374814 h 6858000"/>
              <a:gd name="connsiteX5" fmla="*/ 114086 w 2756893"/>
              <a:gd name="connsiteY5" fmla="*/ 6780599 h 6858000"/>
              <a:gd name="connsiteX6" fmla="*/ 0 w 2756893"/>
              <a:gd name="connsiteY6" fmla="*/ 6858000 h 6858000"/>
              <a:gd name="connsiteX7" fmla="*/ 40637 w 2756893"/>
              <a:gd name="connsiteY7" fmla="*/ 6858000 h 6858000"/>
              <a:gd name="connsiteX8" fmla="*/ 254139 w 2756893"/>
              <a:gd name="connsiteY8" fmla="*/ 6858000 h 6858000"/>
              <a:gd name="connsiteX9" fmla="*/ 365895 w 2756893"/>
              <a:gd name="connsiteY9" fmla="*/ 6780599 h 6858000"/>
              <a:gd name="connsiteX10" fmla="*/ 882543 w 2756893"/>
              <a:gd name="connsiteY10" fmla="*/ 6374814 h 6858000"/>
              <a:gd name="connsiteX11" fmla="*/ 2756893 w 2756893"/>
              <a:gd name="connsiteY11" fmla="*/ 3621656 h 6858000"/>
              <a:gd name="connsiteX12" fmla="*/ 1155994 w 2756893"/>
              <a:gd name="connsiteY12"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756893" h="6858000">
                <a:moveTo>
                  <a:pt x="1133870" y="0"/>
                </a:moveTo>
                <a:lnTo>
                  <a:pt x="898082" y="0"/>
                </a:lnTo>
                <a:lnTo>
                  <a:pt x="920668" y="14997"/>
                </a:lnTo>
                <a:cubicBezTo>
                  <a:pt x="1969257" y="754641"/>
                  <a:pt x="2554961" y="2093192"/>
                  <a:pt x="2554961" y="3621656"/>
                </a:cubicBezTo>
                <a:cubicBezTo>
                  <a:pt x="2554961" y="4969131"/>
                  <a:pt x="1606863" y="5602839"/>
                  <a:pt x="641513" y="6374814"/>
                </a:cubicBezTo>
                <a:cubicBezTo>
                  <a:pt x="465717" y="6515397"/>
                  <a:pt x="291531" y="6653108"/>
                  <a:pt x="114086" y="6780599"/>
                </a:cubicBezTo>
                <a:lnTo>
                  <a:pt x="0" y="6858000"/>
                </a:lnTo>
                <a:lnTo>
                  <a:pt x="40637" y="6858000"/>
                </a:lnTo>
                <a:lnTo>
                  <a:pt x="254139" y="6858000"/>
                </a:lnTo>
                <a:lnTo>
                  <a:pt x="365895" y="6780599"/>
                </a:lnTo>
                <a:cubicBezTo>
                  <a:pt x="539713" y="6653108"/>
                  <a:pt x="710340" y="6515397"/>
                  <a:pt x="882543" y="6374814"/>
                </a:cubicBezTo>
                <a:cubicBezTo>
                  <a:pt x="1828168" y="5602839"/>
                  <a:pt x="2756893" y="4969131"/>
                  <a:pt x="2756893" y="3621656"/>
                </a:cubicBezTo>
                <a:cubicBezTo>
                  <a:pt x="2756893" y="2093192"/>
                  <a:pt x="2183157" y="754641"/>
                  <a:pt x="1155994" y="14997"/>
                </a:cubicBez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latin typeface="Congenial Black" panose="02000503040000020004" pitchFamily="2" charset="0"/>
                <a:ea typeface="+mn-ea"/>
                <a:cs typeface="+mn-cs"/>
              </a:rPr>
              <a:t>References</a:t>
            </a:r>
            <a:endParaRPr lang="en-US" sz="3600" dirty="0">
              <a:latin typeface="Congenial Black" panose="02000503040000020004" pitchFamily="2" charset="0"/>
              <a:ea typeface="+mn-ea"/>
              <a:cs typeface="+mn-cs"/>
            </a:endParaRPr>
          </a:p>
        </p:txBody>
      </p:sp>
      <p:sp>
        <p:nvSpPr>
          <p:cNvPr id="3" name="Content Placeholder 2"/>
          <p:cNvSpPr>
            <a:spLocks noGrp="1"/>
          </p:cNvSpPr>
          <p:nvPr>
            <p:ph idx="1"/>
          </p:nvPr>
        </p:nvSpPr>
        <p:spPr/>
        <p:txBody>
          <a:bodyPr>
            <a:normAutofit fontScale="77500" lnSpcReduction="20000"/>
          </a:bodyPr>
          <a:lstStyle/>
          <a:p>
            <a:pPr>
              <a:buFont typeface="Wingdings" panose="05000000000000000000" pitchFamily="2" charset="2"/>
              <a:buChar char="q"/>
            </a:pPr>
            <a:r>
              <a:rPr lang="en-US" dirty="0">
                <a:hlinkClick r:id="rId1"/>
              </a:rPr>
              <a:t>https://www.worldometers.info/world-population/nigeria-population/#:~:text=The%20current%20population%20of%20Nigeria,latest%20United%20Nations%20data1</a:t>
            </a:r>
            <a:r>
              <a:rPr lang="en-US" dirty="0"/>
              <a:t>.</a:t>
            </a:r>
            <a:endParaRPr lang="en-US" dirty="0"/>
          </a:p>
          <a:p>
            <a:pPr>
              <a:buFont typeface="Wingdings" panose="05000000000000000000" pitchFamily="2" charset="2"/>
              <a:buChar char="q"/>
            </a:pPr>
            <a:r>
              <a:rPr lang="en-US" dirty="0">
                <a:hlinkClick r:id="rId2"/>
              </a:rPr>
              <a:t>https://nigerianstat.gov.ng/elibrary/read/1241549#:~:text=Nigeria's%20Gross%20Domestic%20Product%20(GDP,of%202024%20growth%20of%202.98%25</a:t>
            </a:r>
            <a:r>
              <a:rPr lang="en-US" dirty="0"/>
              <a:t>.</a:t>
            </a:r>
            <a:endParaRPr lang="en-US" dirty="0"/>
          </a:p>
          <a:p>
            <a:pPr>
              <a:buFont typeface="Wingdings" panose="05000000000000000000" pitchFamily="2" charset="2"/>
              <a:buChar char="q"/>
            </a:pPr>
            <a:r>
              <a:rPr lang="en-US" dirty="0">
                <a:hlinkClick r:id="rId3"/>
              </a:rPr>
              <a:t>https://www.statista.com/statistics/1268372/literacy-rate-in-nigeria/</a:t>
            </a:r>
            <a:endParaRPr lang="en-US" dirty="0"/>
          </a:p>
          <a:p>
            <a:pPr>
              <a:buFont typeface="Wingdings" panose="05000000000000000000" pitchFamily="2" charset="2"/>
              <a:buChar char="q"/>
            </a:pPr>
            <a:r>
              <a:rPr lang="en-US" dirty="0">
                <a:hlinkClick r:id="rId4"/>
              </a:rPr>
              <a:t>https://arxiv.org/html/2402.01649v1#bib.bib12</a:t>
            </a:r>
            <a:endParaRPr lang="en-US" dirty="0"/>
          </a:p>
          <a:p>
            <a:pPr>
              <a:buFont typeface="Wingdings" panose="05000000000000000000" pitchFamily="2" charset="2"/>
              <a:buChar char="q"/>
            </a:pPr>
            <a:r>
              <a:rPr lang="en-US" dirty="0">
                <a:hlinkClick r:id="rId5"/>
              </a:rPr>
              <a:t>Nigeria’s unemployment rate increased to 5.3% in Q1 2024, says NB</a:t>
            </a:r>
            <a:endParaRPr lang="en-US" dirty="0"/>
          </a:p>
          <a:p>
            <a:pPr>
              <a:buFont typeface="Wingdings" panose="05000000000000000000" pitchFamily="2" charset="2"/>
              <a:buChar char="q"/>
            </a:pPr>
            <a:r>
              <a:rPr lang="en-US" dirty="0">
                <a:hlinkClick r:id="rId6"/>
              </a:rPr>
              <a:t>Cybersecurity in Nigeria’s digital age: Securing the future of our nation - Tribune Online</a:t>
            </a:r>
            <a:endParaRPr lang="en-US" dirty="0"/>
          </a:p>
          <a:p>
            <a:pPr>
              <a:buFont typeface="Wingdings" panose="05000000000000000000" pitchFamily="2" charset="2"/>
              <a:buChar char="q"/>
            </a:pPr>
            <a:r>
              <a:rPr lang="en-US" dirty="0">
                <a:hlinkClick r:id="rId7"/>
              </a:rPr>
              <a:t>Over 50% of Nigeria's population live in poverty, says World Bank</a:t>
            </a:r>
            <a:endParaRPr lang="en-US" dirty="0"/>
          </a:p>
          <a:p>
            <a:pPr>
              <a:buFont typeface="Wingdings" panose="05000000000000000000" pitchFamily="2" charset="2"/>
              <a:buChar char="q"/>
            </a:pPr>
            <a:r>
              <a:rPr lang="en-US" dirty="0">
                <a:hlinkClick r:id="rId8"/>
              </a:rPr>
              <a:t>How cyber-attacks exposed Nigeria’s IT security vulnerability in 2023 - Daily Trust</a:t>
            </a:r>
            <a:endParaRPr lang="en-US" dirty="0"/>
          </a:p>
          <a:p>
            <a:pPr>
              <a:buFont typeface="Wingdings" panose="05000000000000000000" pitchFamily="2" charset="2"/>
              <a:buChar char="q"/>
            </a:pPr>
            <a:r>
              <a:rPr lang="en-US" dirty="0">
                <a:hlinkClick r:id="rId9"/>
              </a:rPr>
              <a:t>Nigeria Corruption Rank</a:t>
            </a:r>
            <a:endParaRPr lang="en-US" dirty="0"/>
          </a:p>
          <a:p>
            <a:pPr>
              <a:buFont typeface="Wingdings" panose="05000000000000000000" pitchFamily="2" charset="2"/>
              <a:buChar char="q"/>
            </a:pPr>
            <a:r>
              <a:rPr lang="en-US" dirty="0">
                <a:hlinkClick r:id="rId10"/>
              </a:rPr>
              <a:t>(PDF) Emerging Trends in Cybercrime Awareness in Nigeria</a:t>
            </a:r>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60000"/>
          </a:bodyPr>
          <a:lstStyle/>
          <a:p>
            <a:pPr>
              <a:buFont typeface="Wingdings" panose="05000000000000000000" pitchFamily="2" charset="2"/>
              <a:buChar char="q"/>
            </a:pPr>
            <a:r>
              <a:rPr lang="en-US" altLang="en-GB" dirty="0"/>
              <a:t>https://www.statista.com/</a:t>
            </a:r>
            <a:endParaRPr lang="en-US" altLang="en-GB" dirty="0"/>
          </a:p>
          <a:p>
            <a:pPr>
              <a:buFont typeface="Wingdings" panose="05000000000000000000" pitchFamily="2" charset="2"/>
              <a:buChar char="q"/>
            </a:pPr>
            <a:r>
              <a:rPr lang="en-US" altLang="en-GB" dirty="0"/>
              <a:t>https://nigeriacommunicationsweek.com.ng/2026/01/15/nigeria-targeted-with-4622-cyber-attacks-per-week-in-december-2025</a:t>
            </a:r>
            <a:endParaRPr lang="en-US" altLang="en-GB" dirty="0"/>
          </a:p>
          <a:p>
            <a:pPr>
              <a:buFont typeface="Wingdings" panose="05000000000000000000" pitchFamily="2" charset="2"/>
              <a:buChar char="q"/>
            </a:pPr>
            <a:r>
              <a:rPr lang="en-US" altLang="en-GB" dirty="0"/>
              <a:t>https://nigeriacommunicationsweek.com.ng/2026/01/15/nigeria-targeted-with-4622-cyber-attacks-per-week-in-december-2025</a:t>
            </a:r>
            <a:endParaRPr lang="en-US" altLang="en-GB" dirty="0"/>
          </a:p>
          <a:p>
            <a:pPr>
              <a:buFont typeface="Wingdings" panose="05000000000000000000" pitchFamily="2" charset="2"/>
              <a:buChar char="q"/>
            </a:pPr>
            <a:r>
              <a:rPr lang="en-US" altLang="en-GB" dirty="0"/>
              <a:t>https://oakinterlink.com/nigerian-companies-face-4388-cyber-attacks-per-week-why-building-cyber-aware-teams-is-now-important/</a:t>
            </a:r>
            <a:endParaRPr lang="en-US" altLang="en-GB" dirty="0"/>
          </a:p>
          <a:p>
            <a:pPr>
              <a:buFont typeface="Wingdings" panose="05000000000000000000" pitchFamily="2" charset="2"/>
              <a:buChar char="q"/>
            </a:pPr>
            <a:r>
              <a:rPr lang="en-US" altLang="en-GB" dirty="0"/>
              <a:t>https://guardian.ng/features/executive-briefs/japa-wave-how-nigerias-banking-sector-can-confronts-talent-flight-adesina/</a:t>
            </a:r>
            <a:endParaRPr lang="en-US" altLang="en-GB" dirty="0"/>
          </a:p>
          <a:p>
            <a:pPr>
              <a:buFont typeface="Wingdings" panose="05000000000000000000" pitchFamily="2" charset="2"/>
              <a:buChar char="q"/>
            </a:pPr>
            <a:r>
              <a:rPr lang="en-US" altLang="en-GB" dirty="0"/>
              <a:t>https://www.nigeriahousingmarket.com/news/fraudsters-rake-in-n134-48-billion-from-banks-customers-cbn</a:t>
            </a:r>
            <a:endParaRPr lang="en-US" altLang="en-GB" dirty="0"/>
          </a:p>
          <a:p>
            <a:pPr>
              <a:buFont typeface="Wingdings" panose="05000000000000000000" pitchFamily="2" charset="2"/>
              <a:buChar char="q"/>
            </a:pPr>
            <a:r>
              <a:rPr lang="en-US" altLang="en-GB" dirty="0"/>
              <a:t>https://www.researchgate.net/figure/Number-of-internet-users-in-Nigeria-2018-to-2028-with-forecast-from-2023-to-2027-in_fig1_379550344</a:t>
            </a:r>
            <a:endParaRPr lang="en-US" altLang="en-GB" dirty="0"/>
          </a:p>
          <a:p>
            <a:pPr>
              <a:buFont typeface="Wingdings" panose="05000000000000000000" pitchFamily="2" charset="2"/>
              <a:buChar char="q"/>
            </a:pPr>
            <a:endParaRPr lang="en-US" altLang="en-GB"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latin typeface="Congenial Black" panose="02000503040000020004" pitchFamily="2" charset="0"/>
                <a:ea typeface="+mn-ea"/>
                <a:cs typeface="+mn-cs"/>
              </a:rPr>
              <a:t>References</a:t>
            </a:r>
            <a:endParaRPr lang="en-US" sz="3600" dirty="0">
              <a:latin typeface="Congenial Black" panose="02000503040000020004" pitchFamily="2" charset="0"/>
              <a:ea typeface="+mn-ea"/>
              <a:cs typeface="+mn-cs"/>
            </a:endParaRPr>
          </a:p>
        </p:txBody>
      </p:sp>
      <p:sp>
        <p:nvSpPr>
          <p:cNvPr id="3" name="Content Placeholder 2"/>
          <p:cNvSpPr>
            <a:spLocks noGrp="1"/>
          </p:cNvSpPr>
          <p:nvPr>
            <p:ph idx="1"/>
          </p:nvPr>
        </p:nvSpPr>
        <p:spPr/>
        <p:txBody>
          <a:bodyPr>
            <a:normAutofit fontScale="92500" lnSpcReduction="10000"/>
          </a:bodyPr>
          <a:lstStyle/>
          <a:p>
            <a:pPr>
              <a:buFont typeface="Wingdings" panose="05000000000000000000" pitchFamily="2" charset="2"/>
              <a:buChar char="q"/>
            </a:pPr>
            <a:r>
              <a:rPr lang="en-US" sz="2000" dirty="0">
                <a:hlinkClick r:id="rId1"/>
              </a:rPr>
              <a:t>38507-doc-dts-english.pdf</a:t>
            </a:r>
            <a:endParaRPr lang="en-US" sz="2000" dirty="0"/>
          </a:p>
          <a:p>
            <a:pPr>
              <a:buFont typeface="Wingdings" panose="05000000000000000000" pitchFamily="2" charset="2"/>
              <a:buChar char="q"/>
            </a:pPr>
            <a:r>
              <a:rPr lang="en-US" sz="2000" dirty="0">
                <a:hlinkClick r:id="rId2"/>
              </a:rPr>
              <a:t>Cybersecurity in Nigeria’s digital age: Securing the future of our nation - Tribune Online</a:t>
            </a:r>
            <a:endParaRPr lang="en-US" sz="2000" dirty="0"/>
          </a:p>
          <a:p>
            <a:pPr>
              <a:buFont typeface="Wingdings" panose="05000000000000000000" pitchFamily="2" charset="2"/>
              <a:buChar char="q"/>
            </a:pPr>
            <a:r>
              <a:rPr lang="en-US" sz="2000" dirty="0">
                <a:hlinkClick r:id="rId3"/>
              </a:rPr>
              <a:t>(PDF) Cyber Security Issues in Nigeria and Challenges</a:t>
            </a:r>
            <a:endParaRPr lang="en-US" sz="2000" dirty="0"/>
          </a:p>
          <a:p>
            <a:pPr>
              <a:buFont typeface="Wingdings" panose="05000000000000000000" pitchFamily="2" charset="2"/>
              <a:buChar char="q"/>
            </a:pPr>
            <a:r>
              <a:rPr lang="en-US" sz="2000" dirty="0">
                <a:hlinkClick r:id="rId4"/>
              </a:rPr>
              <a:t>https://punchng.com/nigeria-records-second-highest-cyberattacks-in-africa-says-kaspersky/</a:t>
            </a:r>
            <a:endParaRPr lang="en-US" sz="2000" dirty="0"/>
          </a:p>
          <a:p>
            <a:pPr>
              <a:buFont typeface="Wingdings" panose="05000000000000000000" pitchFamily="2" charset="2"/>
              <a:buChar char="q"/>
            </a:pPr>
            <a:r>
              <a:rPr lang="en-US" sz="2000" dirty="0">
                <a:hlinkClick r:id="rId5"/>
              </a:rPr>
              <a:t>24COM005030-AJFOC_Africa Cyberthreat Assessment Report_2024_complet.pdf</a:t>
            </a:r>
            <a:endParaRPr lang="en-US" sz="2000" dirty="0"/>
          </a:p>
          <a:p>
            <a:pPr>
              <a:buFont typeface="Wingdings" panose="05000000000000000000" pitchFamily="2" charset="2"/>
              <a:buChar char="q"/>
            </a:pPr>
            <a:r>
              <a:rPr lang="en-US" sz="2000" dirty="0">
                <a:hlinkClick r:id="rId6"/>
              </a:rPr>
              <a:t>What is the National Cybersecurity Policy and Strategy of 2021?</a:t>
            </a:r>
            <a:endParaRPr lang="en-US" sz="2000" dirty="0"/>
          </a:p>
          <a:p>
            <a:pPr>
              <a:buFont typeface="Wingdings" panose="05000000000000000000" pitchFamily="2" charset="2"/>
              <a:buChar char="q"/>
            </a:pPr>
            <a:r>
              <a:rPr lang="en-US" sz="2000" dirty="0">
                <a:hlinkClick r:id="rId7"/>
              </a:rPr>
              <a:t>cybersecurity-strategy.pdf</a:t>
            </a:r>
            <a:endParaRPr lang="en-US" sz="2000" dirty="0"/>
          </a:p>
          <a:p>
            <a:pPr>
              <a:buFont typeface="Wingdings" panose="05000000000000000000" pitchFamily="2" charset="2"/>
              <a:buChar char="q"/>
            </a:pPr>
            <a:r>
              <a:rPr lang="en-US" sz="2000" dirty="0">
                <a:hlinkClick r:id="rId8"/>
              </a:rPr>
              <a:t>NCPS 2020 Secretariat Final Copy 5 </a:t>
            </a:r>
            <a:r>
              <a:rPr lang="en-US" sz="2000" dirty="0" err="1">
                <a:hlinkClick r:id="rId8"/>
              </a:rPr>
              <a:t>feb</a:t>
            </a:r>
            <a:r>
              <a:rPr lang="en-US" sz="2000" dirty="0">
                <a:hlinkClick r:id="rId8"/>
              </a:rPr>
              <a:t> 21 </a:t>
            </a:r>
            <a:r>
              <a:rPr lang="en-US" sz="2000" dirty="0" err="1">
                <a:hlinkClick r:id="rId8"/>
              </a:rPr>
              <a:t>curved.cdr</a:t>
            </a:r>
            <a:endParaRPr lang="en-US" sz="2000" dirty="0"/>
          </a:p>
          <a:p>
            <a:pPr>
              <a:buFont typeface="Wingdings" panose="05000000000000000000" pitchFamily="2" charset="2"/>
              <a:buChar char="q"/>
            </a:pPr>
            <a:r>
              <a:rPr lang="en-US" sz="2000" dirty="0">
                <a:hlinkClick r:id="rId9"/>
              </a:rPr>
              <a:t>bing.com/ck/a?!&amp;&amp;p=366cb6fed3444d94JmltdHM9MTczMDA3MzYwMCZpZ3VpZD0yYmJiMDM3Yy05OWUyLTY3MzMtMzYyYi0xMWNiOTg5MDY2NTcmaW5zaWQ9NTI4MQ&amp;ptn=3&amp;ver=2&amp;hsh=3&amp;fclid=2bbb037c-99e2-6733-362b-11cb98906657&amp;psq=Business+Software+Alliance+report+on+unlicensed+softwraed+usage+in+nigeri+a&amp;u=a1aHR0cHM6Ly93d3cucmlwcGxlc25pZ2VyaWEuY29tL3ZhbHVlLW9mLXVubGljZW5zZWQtc29mdHdhcmUtaW4tbmlnZXJpYS1kcm9wcy10by0xMjMtbWlsbGlvbi8&amp;ntb=1</a:t>
            </a:r>
            <a:endParaRPr lang="en-US" sz="2000" dirty="0"/>
          </a:p>
          <a:p>
            <a:pPr>
              <a:buFont typeface="Wingdings" panose="05000000000000000000" pitchFamily="2" charset="2"/>
              <a:buChar char="q"/>
            </a:pPr>
            <a:endParaRPr lang="en-US" sz="2000" dirty="0"/>
          </a:p>
          <a:p>
            <a:endParaRPr lang="en-US" dirty="0"/>
          </a:p>
        </p:txBody>
      </p:sp>
    </p:spTree>
  </p:cSld>
  <p:clrMapOvr>
    <a:masterClrMapping/>
  </p:clrMapOvr>
</p:sld>
</file>

<file path=ppt/tags/tag1.xml><?xml version="1.0" encoding="utf-8"?>
<p:tagLst xmlns:p="http://schemas.openxmlformats.org/presentationml/2006/main">
  <p:tag name="KSO_WM_DIAGRAM_VIRTUALLY_FRAME" val="{&quot;height&quot;:438.9618897637796,&quot;left&quot;:5.35,&quot;top&quot;:95.59409448818897,&quot;width&quot;:541.4}"/>
</p:tagLst>
</file>

<file path=ppt/tags/tag2.xml><?xml version="1.0" encoding="utf-8"?>
<p:tagLst xmlns:p="http://schemas.openxmlformats.org/presentationml/2006/main">
  <p:tag name="KSO_WM_DIAGRAM_VIRTUALLY_FRAME" val="{&quot;height&quot;:438.9618897637796,&quot;left&quot;:5.35,&quot;top&quot;:95.59409448818897,&quot;width&quot;:541.4}"/>
</p:tagLst>
</file>

<file path=ppt/tags/tag3.xml><?xml version="1.0" encoding="utf-8"?>
<p:tagLst xmlns:p="http://schemas.openxmlformats.org/presentationml/2006/main">
  <p:tag name="KSO_WM_DIAGRAM_VIRTUALLY_FRAME" val="{&quot;height&quot;:438.9618897637796,&quot;left&quot;:5.35,&quot;top&quot;:95.59409448818897,&quot;width&quot;:541.4}"/>
</p:tagLst>
</file>

<file path=ppt/tags/tag4.xml><?xml version="1.0" encoding="utf-8"?>
<p:tagLst xmlns:p="http://schemas.openxmlformats.org/presentationml/2006/main">
  <p:tag name="KSO_WM_DIAGRAM_VIRTUALLY_FRAME" val="{&quot;height&quot;:438.9618897637796,&quot;left&quot;:5.35,&quot;top&quot;:95.59409448818897,&quot;width&quot;:541.4}"/>
</p:tagLst>
</file>

<file path=ppt/tags/tag5.xml><?xml version="1.0" encoding="utf-8"?>
<p:tagLst xmlns:p="http://schemas.openxmlformats.org/presentationml/2006/main">
  <p:tag name="KSO_WM_DIAGRAM_VIRTUALLY_FRAME" val="{&quot;height&quot;:438.9618897637796,&quot;left&quot;:5.35,&quot;top&quot;:95.59409448818897,&quot;width&quot;:541.4}"/>
</p:tagLst>
</file>

<file path=ppt/tags/tag6.xml><?xml version="1.0" encoding="utf-8"?>
<p:tagLst xmlns:p="http://schemas.openxmlformats.org/presentationml/2006/main">
  <p:tag name="KSO_WM_DIAGRAM_VIRTUALLY_FRAME" val="{&quot;height&quot;:438.9618897637796,&quot;left&quot;:5.35,&quot;top&quot;:95.59409448818897,&quot;width&quot;:541.4}"/>
</p:tagLst>
</file>

<file path=ppt/tags/tag7.xml><?xml version="1.0" encoding="utf-8"?>
<p:tagLst xmlns:p="http://schemas.openxmlformats.org/presentationml/2006/main">
  <p:tag name="KSO_WM_DIAGRAM_VIRTUALLY_FRAME" val="{&quot;height&quot;:438.9618897637796,&quot;left&quot;:5.35,&quot;top&quot;:95.59409448818897,&quot;width&quot;:541.4}"/>
</p:tagLst>
</file>

<file path=ppt/tags/tag8.xml><?xml version="1.0" encoding="utf-8"?>
<p:tagLst xmlns:p="http://schemas.openxmlformats.org/presentationml/2006/main">
  <p:tag name="KSO_WM_DIAGRAM_VIRTUALLY_FRAME" val="{&quot;height&quot;:438.9618897637796,&quot;left&quot;:5.35,&quot;top&quot;:95.59409448818897,&quot;width&quot;:541.4}"/>
</p:tagLst>
</file>

<file path=ppt/tags/tag9.xml><?xml version="1.0" encoding="utf-8"?>
<p:tagLst xmlns:p="http://schemas.openxmlformats.org/presentationml/2006/main">
  <p:tag name="KSO_WM_DIAGRAM_VIRTUALLY_FRAME" val="{&quot;height&quot;:438.9618897637796,&quot;left&quot;:5.35,&quot;top&quot;:95.59409448818897,&quot;width&quot;:541.4}"/>
</p:tagLst>
</file>

<file path=ppt/tags/tag10.xml><?xml version="1.0" encoding="utf-8"?>
<p:tagLst xmlns:p="http://schemas.openxmlformats.org/presentationml/2006/main">
  <p:tag name="KSO_WM_DIAGRAM_VIRTUALLY_FRAME" val="{&quot;height&quot;:438.9618897637796,&quot;left&quot;:5.35,&quot;top&quot;:95.59409448818897,&quot;width&quot;:541.4}"/>
</p:tagLst>
</file>

<file path=ppt/tags/tag11.xml><?xml version="1.0" encoding="utf-8"?>
<p:tagLst xmlns:p="http://schemas.openxmlformats.org/presentationml/2006/main">
  <p:tag name="KSO_WM_DIAGRAM_VIRTUALLY_FRAME" val="{&quot;height&quot;:438.9618897637796,&quot;left&quot;:5.35,&quot;top&quot;:95.59409448818897,&quot;width&quot;:541.4}"/>
</p:tagLst>
</file>

<file path=ppt/tags/tag12.xml><?xml version="1.0" encoding="utf-8"?>
<p:tagLst xmlns:p="http://schemas.openxmlformats.org/presentationml/2006/main">
  <p:tag name="KSO_WM_DIAGRAM_VIRTUALLY_FRAME" val="{&quot;height&quot;:438.9618897637796,&quot;left&quot;:5.35,&quot;top&quot;:95.59409448818897,&quot;width&quot;:541.4}"/>
</p:tagLst>
</file>

<file path=ppt/tags/tag13.xml><?xml version="1.0" encoding="utf-8"?>
<p:tagLst xmlns:p="http://schemas.openxmlformats.org/presentationml/2006/main">
  <p:tag name="KSO_WM_DIAGRAM_VIRTUALLY_FRAME" val="{&quot;height&quot;:438.9618897637796,&quot;left&quot;:5.35,&quot;top&quot;:95.59409448818897,&quot;width&quot;:541.4}"/>
</p:tagLst>
</file>

<file path=ppt/tags/tag14.xml><?xml version="1.0" encoding="utf-8"?>
<p:tagLst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16382</Words>
  <Application>WPS Presentation</Application>
  <PresentationFormat>Widescreen</PresentationFormat>
  <Paragraphs>428</Paragraphs>
  <Slides>31</Slides>
  <Notes>6</Notes>
  <HiddenSlides>0</HiddenSlides>
  <MMClips>0</MMClips>
  <ScaleCrop>false</ScaleCrop>
  <HeadingPairs>
    <vt:vector size="6" baseType="variant">
      <vt:variant>
        <vt:lpstr>已用的字体</vt:lpstr>
      </vt:variant>
      <vt:variant>
        <vt:i4>36</vt:i4>
      </vt:variant>
      <vt:variant>
        <vt:lpstr>主题</vt:lpstr>
      </vt:variant>
      <vt:variant>
        <vt:i4>2</vt:i4>
      </vt:variant>
      <vt:variant>
        <vt:lpstr>幻灯片标题</vt:lpstr>
      </vt:variant>
      <vt:variant>
        <vt:i4>31</vt:i4>
      </vt:variant>
    </vt:vector>
  </HeadingPairs>
  <TitlesOfParts>
    <vt:vector size="69" baseType="lpstr">
      <vt:lpstr>Arial</vt:lpstr>
      <vt:lpstr>SimSun</vt:lpstr>
      <vt:lpstr>Wingdings</vt:lpstr>
      <vt:lpstr>Congenial Black</vt:lpstr>
      <vt:lpstr>Yu Gothic UI</vt:lpstr>
      <vt:lpstr>Montserrat ExtraBold</vt:lpstr>
      <vt:lpstr>Aptos</vt:lpstr>
      <vt:lpstr>Montserrat Medium</vt:lpstr>
      <vt:lpstr>Arial</vt:lpstr>
      <vt:lpstr>TT Positive</vt:lpstr>
      <vt:lpstr>Segoe Print</vt:lpstr>
      <vt:lpstr>Avenir-Book</vt:lpstr>
      <vt:lpstr>Avenir-Black</vt:lpstr>
      <vt:lpstr>Roboto</vt:lpstr>
      <vt:lpstr>Helvetica Neue</vt:lpstr>
      <vt:lpstr>ff6</vt:lpstr>
      <vt:lpstr>ff5</vt:lpstr>
      <vt:lpstr>Calibri</vt:lpstr>
      <vt:lpstr>Microsoft YaHei</vt:lpstr>
      <vt:lpstr>Arial Unicode MS</vt:lpstr>
      <vt:lpstr>Calibri Light</vt:lpstr>
      <vt:lpstr>Abadi</vt:lpstr>
      <vt:lpstr>Segoe UI</vt:lpstr>
      <vt:lpstr>Times New Roman</vt:lpstr>
      <vt:lpstr>Meiryo</vt:lpstr>
      <vt:lpstr>Courier New</vt:lpstr>
      <vt:lpstr>Copperplate Gothic Bold</vt:lpstr>
      <vt:lpstr>Cascadia Code SemiBold</vt:lpstr>
      <vt:lpstr>Sans Serif Collection</vt:lpstr>
      <vt:lpstr>Bahnschrift SemiBold Condensed</vt:lpstr>
      <vt:lpstr>Blackadder ITC</vt:lpstr>
      <vt:lpstr>Centaur</vt:lpstr>
      <vt:lpstr>Comic Sans MS</vt:lpstr>
      <vt:lpstr>Corbel</vt:lpstr>
      <vt:lpstr>Corbel Light</vt:lpstr>
      <vt:lpstr>Congenial Black\</vt:lpstr>
      <vt:lpstr>Office Theme</vt:lpstr>
      <vt:lpstr>1_Office Theme</vt:lpstr>
      <vt:lpstr>Protecting Digital Trust in Nigeria: Cybersecurity, Privacy and the Future of Citizen-Centric Governance</vt:lpstr>
      <vt:lpstr>Nigeria at a Glance</vt:lpstr>
      <vt:lpstr>Nigeria at a Glance</vt:lpstr>
      <vt:lpstr>Nigeria’s Digital Trust Landscape</vt:lpstr>
      <vt:lpstr>THE DIGITAL VOTER IS THE NEW PERIMETER</vt:lpstr>
      <vt:lpstr>Nigeria at a Glance</vt:lpstr>
      <vt:lpstr>PowerPoint 演示文稿</vt:lpstr>
      <vt:lpstr>PowerPoint 演示文稿</vt:lpstr>
      <vt:lpstr>PowerPoint 演示文稿</vt:lpstr>
      <vt:lpstr>PowerPoint 演示文稿</vt:lpstr>
      <vt:lpstr>Cybersecurity in Digitalization Era </vt:lpstr>
      <vt:lpstr>PowerPoint 演示文稿</vt:lpstr>
      <vt:lpstr>Nigeria Cyber Vulnerability</vt:lpstr>
      <vt:lpstr>PowerPoint 演示文稿</vt:lpstr>
      <vt:lpstr>Cybersecurity in Digitalization Era </vt:lpstr>
      <vt:lpstr>NIGERIA'S DATA PROTECTION JOURNEY - The Evolution</vt:lpstr>
      <vt:lpstr>NDPA Means FOR THE DIGITAL VOTER?</vt:lpstr>
      <vt:lpstr>PowerPoint 演示文稿</vt:lpstr>
      <vt:lpstr>National Vulnerability Management (NVA) </vt:lpstr>
      <vt:lpstr>National Cybersecurity Policy Consideration</vt:lpstr>
      <vt:lpstr>PowerPoint 演示文稿</vt:lpstr>
      <vt:lpstr>Policy Recommendations for Addressing Cybersecurity Concerns in Nigeria</vt:lpstr>
      <vt:lpstr>PowerPoint 演示文稿</vt:lpstr>
      <vt:lpstr>Increase Quality Cybersecurity Awareness Engagements</vt:lpstr>
      <vt:lpstr>Improve Cybersecurity Hiring Process</vt:lpstr>
      <vt:lpstr>Final Thoughts</vt:lpstr>
      <vt:lpstr>PowerPoint 演示文稿</vt:lpstr>
      <vt:lpstr>PowerPoint 演示文稿</vt:lpstr>
      <vt:lpstr>References</vt:lpstr>
      <vt:lpstr>References</vt:lpstr>
      <vt:lpstr>References</vt:lpstr>
    </vt:vector>
  </TitlesOfParts>
  <Company>First Bank of Nigeria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Oluwanifemi E Falabi</dc:creator>
  <cp:lastModifiedBy>DELL</cp:lastModifiedBy>
  <cp:revision>7</cp:revision>
  <dcterms:created xsi:type="dcterms:W3CDTF">2024-10-27T23:25:00Z</dcterms:created>
  <dcterms:modified xsi:type="dcterms:W3CDTF">2026-09-10T13:23:25Z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82e70e6-9d14-497a-ac88-1de68d0e6c19_Enabled">
    <vt:lpwstr>true</vt:lpwstr>
  </property>
  <property fmtid="{D5CDD505-2E9C-101B-9397-08002B2CF9AE}" pid="3" name="MSIP_Label_482e70e6-9d14-497a-ac88-1de68d0e6c19_SetDate">
    <vt:lpwstr>2024-10-28T20:23:15Z</vt:lpwstr>
  </property>
  <property fmtid="{D5CDD505-2E9C-101B-9397-08002B2CF9AE}" pid="4" name="MSIP_Label_482e70e6-9d14-497a-ac88-1de68d0e6c19_Method">
    <vt:lpwstr>Privileged</vt:lpwstr>
  </property>
  <property fmtid="{D5CDD505-2E9C-101B-9397-08002B2CF9AE}" pid="5" name="MSIP_Label_482e70e6-9d14-497a-ac88-1de68d0e6c19_Name">
    <vt:lpwstr>General</vt:lpwstr>
  </property>
  <property fmtid="{D5CDD505-2E9C-101B-9397-08002B2CF9AE}" pid="6" name="MSIP_Label_482e70e6-9d14-497a-ac88-1de68d0e6c19_SiteId">
    <vt:lpwstr>f0aa6c9e-6bfa-489e-8cef-afc384e8733c</vt:lpwstr>
  </property>
  <property fmtid="{D5CDD505-2E9C-101B-9397-08002B2CF9AE}" pid="7" name="MSIP_Label_482e70e6-9d14-497a-ac88-1de68d0e6c19_ActionId">
    <vt:lpwstr>741d5dd7-c5ce-40a5-92ca-3e672fe94c08</vt:lpwstr>
  </property>
  <property fmtid="{D5CDD505-2E9C-101B-9397-08002B2CF9AE}" pid="8" name="MSIP_Label_482e70e6-9d14-497a-ac88-1de68d0e6c19_ContentBits">
    <vt:lpwstr>0</vt:lpwstr>
  </property>
  <property fmtid="{D5CDD505-2E9C-101B-9397-08002B2CF9AE}" pid="9" name="ICV">
    <vt:lpwstr>67599E3B514647C6839F5114F0B4C153_12</vt:lpwstr>
  </property>
  <property fmtid="{D5CDD505-2E9C-101B-9397-08002B2CF9AE}" pid="10" name="KSOProductBuildVer">
    <vt:lpwstr>2057-12.2.0.23202</vt:lpwstr>
  </property>
</Properties>
</file>